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67" r:id="rId2"/>
    <p:sldId id="274" r:id="rId3"/>
    <p:sldId id="268" r:id="rId4"/>
    <p:sldId id="269" r:id="rId5"/>
    <p:sldId id="270" r:id="rId6"/>
    <p:sldId id="271" r:id="rId7"/>
    <p:sldId id="272" r:id="rId8"/>
    <p:sldId id="273" r:id="rId9"/>
    <p:sldId id="260" r:id="rId10"/>
    <p:sldId id="275" r:id="rId11"/>
    <p:sldId id="259" r:id="rId12"/>
    <p:sldId id="283" r:id="rId13"/>
    <p:sldId id="276" r:id="rId14"/>
    <p:sldId id="277" r:id="rId15"/>
    <p:sldId id="261" r:id="rId16"/>
    <p:sldId id="264" r:id="rId17"/>
    <p:sldId id="266" r:id="rId18"/>
    <p:sldId id="278" r:id="rId19"/>
    <p:sldId id="279" r:id="rId20"/>
    <p:sldId id="280" r:id="rId21"/>
    <p:sldId id="281" r:id="rId22"/>
    <p:sldId id="282" r:id="rId23"/>
    <p:sldId id="284" r:id="rId24"/>
    <p:sldId id="285"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229" autoAdjust="0"/>
    <p:restoredTop sz="94980" autoAdjust="0"/>
  </p:normalViewPr>
  <p:slideViewPr>
    <p:cSldViewPr snapToGrid="0">
      <p:cViewPr varScale="1">
        <p:scale>
          <a:sx n="81" d="100"/>
          <a:sy n="81" d="100"/>
        </p:scale>
        <p:origin x="1469"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D9680-B402-466B-869D-B4AC78C75071}" type="datetimeFigureOut">
              <a:rPr lang="en-US" smtClean="0"/>
              <a:t>1/22/2015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D994C-5675-4DD0-994F-8EAE79131906}" type="slidenum">
              <a:rPr lang="en-US" smtClean="0"/>
              <a:t>‹#›</a:t>
            </a:fld>
            <a:endParaRPr lang="en-US"/>
          </a:p>
        </p:txBody>
      </p:sp>
    </p:spTree>
    <p:extLst>
      <p:ext uri="{BB962C8B-B14F-4D97-AF65-F5344CB8AC3E}">
        <p14:creationId xmlns:p14="http://schemas.microsoft.com/office/powerpoint/2010/main" val="12447033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1</a:t>
            </a:fld>
            <a:endParaRPr lang="en-US" dirty="0"/>
          </a:p>
        </p:txBody>
      </p:sp>
    </p:spTree>
    <p:extLst>
      <p:ext uri="{BB962C8B-B14F-4D97-AF65-F5344CB8AC3E}">
        <p14:creationId xmlns:p14="http://schemas.microsoft.com/office/powerpoint/2010/main" val="1742627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product is a low-cost solution for providing high-accuracy locations in three dimensions, anywhere on Earth. </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2</a:t>
            </a:fld>
            <a:endParaRPr lang="en-US" dirty="0"/>
          </a:p>
        </p:txBody>
      </p:sp>
    </p:spTree>
    <p:extLst>
      <p:ext uri="{BB962C8B-B14F-4D97-AF65-F5344CB8AC3E}">
        <p14:creationId xmlns:p14="http://schemas.microsoft.com/office/powerpoint/2010/main" val="615111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Whereas ordinary GPS can provide location information down to 10 or 20 meters of accuracy, our solution can consistently achieve sub-meter, oftentimes centimeter-scale, accuracies.</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4</a:t>
            </a:fld>
            <a:endParaRPr lang="en-US"/>
          </a:p>
        </p:txBody>
      </p:sp>
    </p:spTree>
    <p:extLst>
      <p:ext uri="{BB962C8B-B14F-4D97-AF65-F5344CB8AC3E}">
        <p14:creationId xmlns:p14="http://schemas.microsoft.com/office/powerpoint/2010/main" val="5685374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Other GPS technologies that offer these levels of accuracy are either prohibitively expensive or require long stationary setup and calibration times, making them suboptimal for ad-hoc, instantaneous, or always-on applications. </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5</a:t>
            </a:fld>
            <a:endParaRPr lang="en-US"/>
          </a:p>
        </p:txBody>
      </p:sp>
    </p:spTree>
    <p:extLst>
      <p:ext uri="{BB962C8B-B14F-4D97-AF65-F5344CB8AC3E}">
        <p14:creationId xmlns:p14="http://schemas.microsoft.com/office/powerpoint/2010/main" val="1962341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Our technology makes use of the raw GPS satellite signals from two or more low-cost, off-the-shelf GPS receivers, sharing data between them and manipulating this data in a novel, patent-pending methodology to provide highly accurate, 3D position vectors between any two receivers in </a:t>
            </a:r>
            <a:r>
              <a:rPr lang="en-US" dirty="0" err="1" smtClean="0"/>
              <a:t>realtime</a:t>
            </a:r>
            <a:r>
              <a:rPr lang="en-US" dirty="0" smtClean="0"/>
              <a:t>. </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6</a:t>
            </a:fld>
            <a:endParaRPr lang="en-US"/>
          </a:p>
        </p:txBody>
      </p:sp>
    </p:spTree>
    <p:extLst>
      <p:ext uri="{BB962C8B-B14F-4D97-AF65-F5344CB8AC3E}">
        <p14:creationId xmlns:p14="http://schemas.microsoft.com/office/powerpoint/2010/main" val="1535755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absolute coordinates are required, a single receiver can be fixed at a known position and used to localize any number of receivers around it within a 100 kilometer radius. </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7</a:t>
            </a:fld>
            <a:endParaRPr lang="en-US"/>
          </a:p>
        </p:txBody>
      </p:sp>
    </p:spTree>
    <p:extLst>
      <p:ext uri="{BB962C8B-B14F-4D97-AF65-F5344CB8AC3E}">
        <p14:creationId xmlns:p14="http://schemas.microsoft.com/office/powerpoint/2010/main" val="28344042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 our belief that this technology will bridge the gap between cost and accuracy for location-aware and location-dependent applications. So what exactly would an application that needs this kind of technology look like?</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8</a:t>
            </a:fld>
            <a:endParaRPr lang="en-US"/>
          </a:p>
        </p:txBody>
      </p:sp>
    </p:spTree>
    <p:extLst>
      <p:ext uri="{BB962C8B-B14F-4D97-AF65-F5344CB8AC3E}">
        <p14:creationId xmlns:p14="http://schemas.microsoft.com/office/powerpoint/2010/main" val="21953392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Well all sorts of existing and emerging technologies rely on precision locations...including self-driving cars, golf green-reading apps, motorsports timing and scoring, training tools for football players and other team sports, DIY surveying, outdoor asset tracking, drone navigation, and so on and so on</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9</a:t>
            </a:fld>
            <a:endParaRPr lang="en-US"/>
          </a:p>
        </p:txBody>
      </p:sp>
    </p:spTree>
    <p:extLst>
      <p:ext uri="{BB962C8B-B14F-4D97-AF65-F5344CB8AC3E}">
        <p14:creationId xmlns:p14="http://schemas.microsoft.com/office/powerpoint/2010/main" val="2447289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Just as a frame of reference, here is a little diagram</a:t>
            </a:r>
            <a:r>
              <a:rPr lang="en-US" baseline="0" dirty="0" smtClean="0"/>
              <a:t> outlining several of the broad markets I just spoke about, showing both their total market sizes last year as well as some of the major players in each market.  As you can see, there’s a lot of room for growth in any number of market verticals here. </a:t>
            </a:r>
            <a:r>
              <a:rPr lang="en-US" dirty="0" smtClean="0"/>
              <a:t>In reality, we actual got the idea to commercialize this</a:t>
            </a:r>
            <a:r>
              <a:rPr lang="en-US" baseline="0" dirty="0" smtClean="0"/>
              <a:t> technology based on a substantial amount of interest that was expressed to us from external sources who had either heard about our research or read our papers. </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10</a:t>
            </a:fld>
            <a:endParaRPr lang="en-US"/>
          </a:p>
        </p:txBody>
      </p:sp>
    </p:spTree>
    <p:extLst>
      <p:ext uri="{BB962C8B-B14F-4D97-AF65-F5344CB8AC3E}">
        <p14:creationId xmlns:p14="http://schemas.microsoft.com/office/powerpoint/2010/main" val="4744007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It was a really fast turnaround for us…we actually approached the CTTC in the beginning of April, got put in touch with a lot of great resources, and formally founded a company in June.  The name of that company is </a:t>
            </a:r>
            <a:r>
              <a:rPr lang="en-US" baseline="0" dirty="0" err="1" smtClean="0"/>
              <a:t>Fazecast</a:t>
            </a:r>
            <a:r>
              <a:rPr lang="en-US" baseline="0" dirty="0" smtClean="0"/>
              <a:t>, Inc., a TN Corporation, and the technology we are trying to commercialize is called PinPtr.</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11</a:t>
            </a:fld>
            <a:endParaRPr lang="en-US"/>
          </a:p>
        </p:txBody>
      </p:sp>
    </p:spTree>
    <p:extLst>
      <p:ext uri="{BB962C8B-B14F-4D97-AF65-F5344CB8AC3E}">
        <p14:creationId xmlns:p14="http://schemas.microsoft.com/office/powerpoint/2010/main" val="25657795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a:t>
            </a:r>
            <a:r>
              <a:rPr lang="en-US" baseline="0" dirty="0" smtClean="0"/>
              <a:t> far, we’ve been extremely fortunate in our contacts, our funding, the programs we’ve been accepted into, and the trajectory of the company.  Here’s a little timeline outlining what we’ve done so far…starting with filing a patent application for our technology in February</a:t>
            </a:r>
          </a:p>
          <a:p>
            <a:r>
              <a:rPr lang="en-US" baseline="0" dirty="0" smtClean="0"/>
              <a:t>License Option Agreement</a:t>
            </a:r>
            <a:endParaRPr lang="en-US" baseline="0" dirty="0" smtClean="0"/>
          </a:p>
        </p:txBody>
      </p:sp>
      <p:sp>
        <p:nvSpPr>
          <p:cNvPr id="4" name="Slide Number Placeholder 3"/>
          <p:cNvSpPr>
            <a:spLocks noGrp="1"/>
          </p:cNvSpPr>
          <p:nvPr>
            <p:ph type="sldNum" sz="quarter" idx="10"/>
          </p:nvPr>
        </p:nvSpPr>
        <p:spPr/>
        <p:txBody>
          <a:bodyPr/>
          <a:lstStyle/>
          <a:p>
            <a:fld id="{45FD994C-5675-4DD0-994F-8EAE79131906}" type="slidenum">
              <a:rPr lang="en-US" smtClean="0"/>
              <a:t>12</a:t>
            </a:fld>
            <a:endParaRPr lang="en-US"/>
          </a:p>
        </p:txBody>
      </p:sp>
    </p:spTree>
    <p:extLst>
      <p:ext uri="{BB962C8B-B14F-4D97-AF65-F5344CB8AC3E}">
        <p14:creationId xmlns:p14="http://schemas.microsoft.com/office/powerpoint/2010/main" val="37138228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the two curriculum-based programs, JSF and I-Corps, we talked to almost 200 potential customers</a:t>
            </a:r>
            <a:r>
              <a:rPr lang="en-US" baseline="0" dirty="0" smtClean="0"/>
              <a:t> in literally every possible market vertical we could think of from rock climbers to surfers to drone manufacturers to football coaches</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13</a:t>
            </a:fld>
            <a:endParaRPr lang="en-US"/>
          </a:p>
        </p:txBody>
      </p:sp>
    </p:spTree>
    <p:extLst>
      <p:ext uri="{BB962C8B-B14F-4D97-AF65-F5344CB8AC3E}">
        <p14:creationId xmlns:p14="http://schemas.microsoft.com/office/powerpoint/2010/main" val="39012070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of the biggest underlying themes we got from most of our contacts</a:t>
            </a:r>
            <a:r>
              <a:rPr lang="en-US" baseline="0" dirty="0" smtClean="0"/>
              <a:t> and interviews was best summed up by interviewee Charles Toth who said that “accuracy…is addictive!” We also learned how much we don't know about certain market segments and how important market partners with domain-specific knowledge will be as we progress. </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14</a:t>
            </a:fld>
            <a:endParaRPr lang="en-US"/>
          </a:p>
        </p:txBody>
      </p:sp>
    </p:spTree>
    <p:extLst>
      <p:ext uri="{BB962C8B-B14F-4D97-AF65-F5344CB8AC3E}">
        <p14:creationId xmlns:p14="http://schemas.microsoft.com/office/powerpoint/2010/main" val="23711659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 such, we've identified three different companies who are interested in partnering with us initially as our first customers and real-world test cases for our technology.  Those companies include i40 International, a marine-based cargo handling company, </a:t>
            </a:r>
            <a:r>
              <a:rPr lang="en-US" dirty="0" err="1" smtClean="0"/>
              <a:t>esA</a:t>
            </a:r>
            <a:r>
              <a:rPr lang="en-US" dirty="0" smtClean="0"/>
              <a:t> Concepts, a company developing training and analytics tools for teaching team sports like football, rugby, </a:t>
            </a:r>
            <a:r>
              <a:rPr lang="en-US" dirty="0" err="1" smtClean="0"/>
              <a:t>etc</a:t>
            </a:r>
            <a:r>
              <a:rPr lang="en-US" dirty="0" smtClean="0"/>
              <a:t>, and </a:t>
            </a:r>
            <a:r>
              <a:rPr lang="en-US" dirty="0" err="1" smtClean="0"/>
              <a:t>MotorsportsReg</a:t>
            </a:r>
            <a:r>
              <a:rPr lang="en-US" dirty="0" smtClean="0"/>
              <a:t>, a leading motorsports and auto racing timing, scoring, and entertainment company looking to completely remake the way that auto-racing is tracked, timed, and scored.</a:t>
            </a:r>
          </a:p>
          <a:p>
            <a:endParaRPr lang="en-US" dirty="0" smtClean="0"/>
          </a:p>
          <a:p>
            <a:r>
              <a:rPr lang="en-US" dirty="0" smtClean="0"/>
              <a:t>And that's just to scratch the surface...a partnership with even just one or two of these companies would grant us the opportunity to quickly enter the marketplace without having to deal with any market-specific domain knowledge, and to get enough development, feedback, and revenue to expand into additional markets in the near future. </a:t>
            </a:r>
          </a:p>
          <a:p>
            <a:endParaRPr lang="en-US" dirty="0" smtClean="0"/>
          </a:p>
          <a:p>
            <a:r>
              <a:rPr lang="en-US" dirty="0" smtClean="0"/>
              <a:t>Which speaking of, we already have ideas and have talked to additional people in areas that, for us, would be longer term but perhaps even more lucrative opportunities, including: </a:t>
            </a:r>
            <a:r>
              <a:rPr lang="en-US" dirty="0" err="1" smtClean="0"/>
              <a:t>SplitSecnd</a:t>
            </a:r>
            <a:r>
              <a:rPr lang="en-US" dirty="0" smtClean="0"/>
              <a:t>, a collision-detection and emergency-response company, the US Geological Survey, and even collegiate football teams, starting of course with our very own </a:t>
            </a:r>
            <a:r>
              <a:rPr lang="en-US" dirty="0" err="1" smtClean="0"/>
              <a:t>Vandy</a:t>
            </a:r>
            <a:r>
              <a:rPr lang="en-US" dirty="0" smtClean="0"/>
              <a:t> Football team...but that's a ways down the road.</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main thing at this time that our initial partners are looking for, and not just them, but really every company and person we've talked to who has a serious interest in being or becoming a customer: they all need something tangible at this point.  Call it a prototype, an MVP, a working demo...whatever the name...that's the most pressing issue on the table at the moment.  We've been sitting at about 90% completion of an MVP for about six months now, but with all of the business training and programs, it's kind of stagnated. So the timeline for us this year is spending the next two or so months strictly on finishing up prototype development such that we can have something easy to set up, test, and demonstrate to customers whenever they need it.  We also need to get to that point so that we can start divvying up development to different people without walking all over each others' toes.</a:t>
            </a:r>
          </a:p>
        </p:txBody>
      </p:sp>
      <p:sp>
        <p:nvSpPr>
          <p:cNvPr id="4" name="Slide Number Placeholder 3"/>
          <p:cNvSpPr>
            <a:spLocks noGrp="1"/>
          </p:cNvSpPr>
          <p:nvPr>
            <p:ph type="sldNum" sz="quarter" idx="10"/>
          </p:nvPr>
        </p:nvSpPr>
        <p:spPr/>
        <p:txBody>
          <a:bodyPr/>
          <a:lstStyle/>
          <a:p>
            <a:fld id="{45FD994C-5675-4DD0-994F-8EAE79131906}" type="slidenum">
              <a:rPr lang="en-US" smtClean="0"/>
              <a:t>15</a:t>
            </a:fld>
            <a:endParaRPr lang="en-US"/>
          </a:p>
        </p:txBody>
      </p:sp>
    </p:spTree>
    <p:extLst>
      <p:ext uri="{BB962C8B-B14F-4D97-AF65-F5344CB8AC3E}">
        <p14:creationId xmlns:p14="http://schemas.microsoft.com/office/powerpoint/2010/main" val="7710585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Additionally, we're looking at other non-equity based funding opportunities such as doing a Kickstarter campaign in the spring, applying for NSF Accelerating Innovation Research, or AIR, Technology Transfer funding (which is $200,000), and applying for an SBIR grant. Given our current</a:t>
            </a:r>
            <a:r>
              <a:rPr lang="en-US" baseline="0" dirty="0" smtClean="0"/>
              <a:t> funding, burn rate, and activities, we’re n</a:t>
            </a:r>
            <a:r>
              <a:rPr lang="en-US" dirty="0" smtClean="0"/>
              <a:t>ot currently</a:t>
            </a:r>
            <a:r>
              <a:rPr lang="en-US" baseline="0" dirty="0" smtClean="0"/>
              <a:t> r</a:t>
            </a:r>
            <a:r>
              <a:rPr lang="en-US" dirty="0" smtClean="0"/>
              <a:t>aising equity-based capital, and we’re also not</a:t>
            </a:r>
            <a:r>
              <a:rPr lang="en-US" baseline="0" dirty="0" smtClean="0"/>
              <a:t> taking salaries out of the company; however, once we get our MVP up and running and start doing field tests and application-specific development, we’ll most likely need to start raising, but again, until we get to that time and see what funding we’ve gotten from these guys and what we need, we really can’t tell what our requirements will be.  The thing we do know about funding is that our primary initial expenses will come from actually manufacturing our inventory and hiring developers.  And then the second big spend we’ll have will be for PR, marketing, and accounting.</a:t>
            </a:r>
            <a:endParaRPr lang="en-US" dirty="0" smtClean="0"/>
          </a:p>
        </p:txBody>
      </p:sp>
      <p:sp>
        <p:nvSpPr>
          <p:cNvPr id="4" name="Slide Number Placeholder 3"/>
          <p:cNvSpPr>
            <a:spLocks noGrp="1"/>
          </p:cNvSpPr>
          <p:nvPr>
            <p:ph type="sldNum" sz="quarter" idx="10"/>
          </p:nvPr>
        </p:nvSpPr>
        <p:spPr/>
        <p:txBody>
          <a:bodyPr/>
          <a:lstStyle/>
          <a:p>
            <a:fld id="{45FD994C-5675-4DD0-994F-8EAE79131906}" type="slidenum">
              <a:rPr lang="en-US" smtClean="0"/>
              <a:t>16</a:t>
            </a:fld>
            <a:endParaRPr lang="en-US"/>
          </a:p>
        </p:txBody>
      </p:sp>
    </p:spTree>
    <p:extLst>
      <p:ext uri="{BB962C8B-B14F-4D97-AF65-F5344CB8AC3E}">
        <p14:creationId xmlns:p14="http://schemas.microsoft.com/office/powerpoint/2010/main" val="9343576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That </a:t>
            </a:r>
            <a:r>
              <a:rPr lang="en-US" dirty="0" smtClean="0"/>
              <a:t>was an overview, happy to answer any questions or go into further detail</a:t>
            </a:r>
            <a:endParaRPr lang="en-US" dirty="0"/>
          </a:p>
        </p:txBody>
      </p:sp>
      <p:sp>
        <p:nvSpPr>
          <p:cNvPr id="4" name="Slide Number Placeholder 3"/>
          <p:cNvSpPr>
            <a:spLocks noGrp="1"/>
          </p:cNvSpPr>
          <p:nvPr>
            <p:ph type="sldNum" sz="quarter" idx="10"/>
          </p:nvPr>
        </p:nvSpPr>
        <p:spPr/>
        <p:txBody>
          <a:bodyPr/>
          <a:lstStyle/>
          <a:p>
            <a:fld id="{45FD994C-5675-4DD0-994F-8EAE79131906}" type="slidenum">
              <a:rPr lang="en-US" smtClean="0"/>
              <a:t>17</a:t>
            </a:fld>
            <a:endParaRPr lang="en-US"/>
          </a:p>
        </p:txBody>
      </p:sp>
    </p:spTree>
    <p:extLst>
      <p:ext uri="{BB962C8B-B14F-4D97-AF65-F5344CB8AC3E}">
        <p14:creationId xmlns:p14="http://schemas.microsoft.com/office/powerpoint/2010/main" val="3418770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was our </a:t>
            </a:r>
            <a:r>
              <a:rPr lang="en-US" smtClean="0"/>
              <a:t>original idea…”</a:t>
            </a:r>
            <a:endParaRPr lang="en-US" dirty="0"/>
          </a:p>
        </p:txBody>
      </p:sp>
      <p:sp>
        <p:nvSpPr>
          <p:cNvPr id="4" name="Slide Number Placeholder 3"/>
          <p:cNvSpPr>
            <a:spLocks noGrp="1"/>
          </p:cNvSpPr>
          <p:nvPr>
            <p:ph type="sldNum" sz="quarter" idx="10"/>
          </p:nvPr>
        </p:nvSpPr>
        <p:spPr/>
        <p:txBody>
          <a:bodyPr/>
          <a:lstStyle/>
          <a:p>
            <a:fld id="{2DE96ECF-AA93-4CF5-9820-6B05D44C0548}" type="slidenum">
              <a:rPr lang="en-US" smtClean="0"/>
              <a:t>18</a:t>
            </a:fld>
            <a:endParaRPr lang="en-US"/>
          </a:p>
        </p:txBody>
      </p:sp>
    </p:spTree>
    <p:extLst>
      <p:ext uri="{BB962C8B-B14F-4D97-AF65-F5344CB8AC3E}">
        <p14:creationId xmlns:p14="http://schemas.microsoft.com/office/powerpoint/2010/main" val="388818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keep our low-cost value proposition strong, we plan to offer our hardware devices at low markups to manufacturers and OEMs.  Our primary revenue will come from sales and usage of our cloud software which we value at $15 per month per device.  We project each device to have a lifespan of 3 years, giving us a software lifetime value of $540 per hardware unit. We plan to offer our business customers three options to pay that fee based on their own financial needs, including a lump-sum transaction fee, a service-reseller-based fee, and a contract-based fee, similar to a cell phone or Sirius XM model. Finally, we plan to generate additional revenue by selling data tracking and analytics back to the manufacturers so that they can get a sense for how, when, and where their devices are being used.</a:t>
            </a:r>
            <a:endParaRPr lang="en-US" baseline="0" dirty="0" smtClean="0"/>
          </a:p>
        </p:txBody>
      </p:sp>
      <p:sp>
        <p:nvSpPr>
          <p:cNvPr id="4" name="Slide Number Placeholder 3"/>
          <p:cNvSpPr>
            <a:spLocks noGrp="1"/>
          </p:cNvSpPr>
          <p:nvPr>
            <p:ph type="sldNum" sz="quarter" idx="10"/>
          </p:nvPr>
        </p:nvSpPr>
        <p:spPr/>
        <p:txBody>
          <a:bodyPr/>
          <a:lstStyle/>
          <a:p>
            <a:fld id="{73C06098-A879-4054-82A6-3B9EA3C38689}" type="slidenum">
              <a:rPr lang="en-US" smtClean="0"/>
              <a:t>23</a:t>
            </a:fld>
            <a:endParaRPr lang="en-US"/>
          </a:p>
        </p:txBody>
      </p:sp>
    </p:spTree>
    <p:extLst>
      <p:ext uri="{BB962C8B-B14F-4D97-AF65-F5344CB8AC3E}">
        <p14:creationId xmlns:p14="http://schemas.microsoft.com/office/powerpoint/2010/main" val="14105220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 the competitive landscape for our technology is quite sparse at the moment since the need for precision localization solutions is growing faster than the research to support it. The main takeaway from our market research has been that competitors can either do positioning at very low cost but very low accuracy  (like the standard GPS in your smartphone) or they can do precise application-specific positioning at extremely high cost (companies like UAV Navigation), and then there are companies that lie somewhere in between, making a tradeoff between cost and accuracy.  PinPtr stands alone in that we don't make a that tradeoff.  We provide both extremely low costs and application-agnostic precise positioning, meaning we are well-positioned to move into any and all of those market verticals requiring high-precision localization without spending excessive time and money on additional R&amp;D.</a:t>
            </a:r>
            <a:endParaRPr lang="en-US" dirty="0"/>
          </a:p>
        </p:txBody>
      </p:sp>
      <p:sp>
        <p:nvSpPr>
          <p:cNvPr id="4" name="Slide Number Placeholder 3"/>
          <p:cNvSpPr>
            <a:spLocks noGrp="1"/>
          </p:cNvSpPr>
          <p:nvPr>
            <p:ph type="sldNum" sz="quarter" idx="10"/>
          </p:nvPr>
        </p:nvSpPr>
        <p:spPr/>
        <p:txBody>
          <a:bodyPr/>
          <a:lstStyle/>
          <a:p>
            <a:fld id="{73C06098-A879-4054-82A6-3B9EA3C38689}" type="slidenum">
              <a:rPr lang="en-US" smtClean="0"/>
              <a:t>24</a:t>
            </a:fld>
            <a:endParaRPr lang="en-US"/>
          </a:p>
        </p:txBody>
      </p:sp>
    </p:spTree>
    <p:extLst>
      <p:ext uri="{BB962C8B-B14F-4D97-AF65-F5344CB8AC3E}">
        <p14:creationId xmlns:p14="http://schemas.microsoft.com/office/powerpoint/2010/main" val="29248517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34D6FCD-13EB-4C72-B40E-D7E9B4BBB9CC}"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488418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D6FCD-13EB-4C72-B40E-D7E9B4BBB9CC}"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3485290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D6FCD-13EB-4C72-B40E-D7E9B4BBB9CC}"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29341368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4D6FCD-13EB-4C72-B40E-D7E9B4BBB9CC}"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8818680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4D6FCD-13EB-4C72-B40E-D7E9B4BBB9CC}" type="datetimeFigureOut">
              <a:rPr lang="en-US" smtClean="0"/>
              <a:t>1/22/2015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4743049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4D6FCD-13EB-4C72-B40E-D7E9B4BBB9CC}" type="datetimeFigureOut">
              <a:rPr lang="en-US" smtClean="0"/>
              <a:t>1/22/2015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3648802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D6FCD-13EB-4C72-B40E-D7E9B4BBB9CC}" type="datetimeFigureOut">
              <a:rPr lang="en-US" smtClean="0"/>
              <a:t>1/22/2015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897997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4D6FCD-13EB-4C72-B40E-D7E9B4BBB9CC}"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3287202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4D6FCD-13EB-4C72-B40E-D7E9B4BBB9CC}" type="datetimeFigureOut">
              <a:rPr lang="en-US" smtClean="0"/>
              <a:t>1/22/2015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4054146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D6FCD-13EB-4C72-B40E-D7E9B4BBB9CC}"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34333113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D6FCD-13EB-4C72-B40E-D7E9B4BBB9CC}" type="datetimeFigureOut">
              <a:rPr lang="en-US" smtClean="0"/>
              <a:t>1/22/2015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5C21908-778A-4EE0-8E06-B932B22BE5B7}" type="slidenum">
              <a:rPr lang="en-US" smtClean="0"/>
              <a:t>‹#›</a:t>
            </a:fld>
            <a:endParaRPr lang="en-US"/>
          </a:p>
        </p:txBody>
      </p:sp>
    </p:spTree>
    <p:extLst>
      <p:ext uri="{BB962C8B-B14F-4D97-AF65-F5344CB8AC3E}">
        <p14:creationId xmlns:p14="http://schemas.microsoft.com/office/powerpoint/2010/main" val="32405044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AF2ED10-57F7-47B3-922A-4E4FCE8605FC}" type="slidenum">
              <a:rPr lang="en-US" smtClean="0"/>
              <a:t>‹#›</a:t>
            </a:fld>
            <a:endParaRPr lang="en-US"/>
          </a:p>
        </p:txBody>
      </p:sp>
    </p:spTree>
    <p:extLst>
      <p:ext uri="{BB962C8B-B14F-4D97-AF65-F5344CB8AC3E}">
        <p14:creationId xmlns:p14="http://schemas.microsoft.com/office/powerpoint/2010/main" val="98827777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BAF2ED10-57F7-47B3-922A-4E4FCE8605FC}" type="slidenum">
              <a:rPr lang="en-US" smtClean="0"/>
              <a:t>‹#›</a:t>
            </a:fld>
            <a:endParaRPr lang="en-US"/>
          </a:p>
        </p:txBody>
      </p:sp>
    </p:spTree>
    <p:extLst>
      <p:ext uri="{BB962C8B-B14F-4D97-AF65-F5344CB8AC3E}">
        <p14:creationId xmlns:p14="http://schemas.microsoft.com/office/powerpoint/2010/main" val="32286728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4D6FCD-13EB-4C72-B40E-D7E9B4BBB9CC}" type="datetimeFigureOut">
              <a:rPr lang="en-US" smtClean="0"/>
              <a:t>1/22/2015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5C21908-778A-4EE0-8E06-B932B22BE5B7}" type="slidenum">
              <a:rPr lang="en-US" smtClean="0"/>
              <a:t>‹#›</a:t>
            </a:fld>
            <a:endParaRPr lang="en-US"/>
          </a:p>
        </p:txBody>
      </p:sp>
    </p:spTree>
    <p:extLst>
      <p:ext uri="{BB962C8B-B14F-4D97-AF65-F5344CB8AC3E}">
        <p14:creationId xmlns:p14="http://schemas.microsoft.com/office/powerpoint/2010/main" val="41149672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jpg"/><Relationship Id="rId7"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gif"/><Relationship Id="rId4" Type="http://schemas.openxmlformats.org/officeDocument/2006/relationships/image" Target="../media/image2.png"/><Relationship Id="rId9" Type="http://schemas.openxmlformats.org/officeDocument/2006/relationships/image" Target="../media/image7.jpg"/></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jpg"/></Relationships>
</file>

<file path=ppt/slides/_rels/slide5.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11" Type="http://schemas.openxmlformats.org/officeDocument/2006/relationships/image" Target="../media/image17.jp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10" Type="http://schemas.openxmlformats.org/officeDocument/2006/relationships/image" Target="../media/image29.jpeg"/><Relationship Id="rId4" Type="http://schemas.openxmlformats.org/officeDocument/2006/relationships/image" Target="../media/image24.jpg"/><Relationship Id="rId9" Type="http://schemas.openxmlformats.org/officeDocument/2006/relationships/image" Target="../media/image28.jpeg"/></Relationships>
</file>

<file path=ppt/slides/_rels/slide10.xml.rels><?xml version="1.0" encoding="UTF-8" standalone="yes"?>
<Relationships xmlns="http://schemas.openxmlformats.org/package/2006/relationships"><Relationship Id="rId8" Type="http://schemas.openxmlformats.org/officeDocument/2006/relationships/image" Target="../media/image35.png"/><Relationship Id="rId13" Type="http://schemas.openxmlformats.org/officeDocument/2006/relationships/image" Target="../media/image40.jpeg"/><Relationship Id="rId18" Type="http://schemas.openxmlformats.org/officeDocument/2006/relationships/image" Target="../media/image45.emf"/><Relationship Id="rId3" Type="http://schemas.openxmlformats.org/officeDocument/2006/relationships/image" Target="../media/image30.jpeg"/><Relationship Id="rId7" Type="http://schemas.openxmlformats.org/officeDocument/2006/relationships/image" Target="../media/image34.png"/><Relationship Id="rId12" Type="http://schemas.openxmlformats.org/officeDocument/2006/relationships/image" Target="../media/image39.jpeg"/><Relationship Id="rId17" Type="http://schemas.openxmlformats.org/officeDocument/2006/relationships/image" Target="../media/image44.jpeg"/><Relationship Id="rId2" Type="http://schemas.openxmlformats.org/officeDocument/2006/relationships/notesSlide" Target="../notesSlides/notesSlide9.xml"/><Relationship Id="rId16"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33.jpeg"/><Relationship Id="rId11" Type="http://schemas.openxmlformats.org/officeDocument/2006/relationships/image" Target="../media/image38.png"/><Relationship Id="rId5" Type="http://schemas.openxmlformats.org/officeDocument/2006/relationships/image" Target="../media/image32.png"/><Relationship Id="rId15" Type="http://schemas.openxmlformats.org/officeDocument/2006/relationships/image" Target="../media/image42.png"/><Relationship Id="rId10" Type="http://schemas.openxmlformats.org/officeDocument/2006/relationships/image" Target="../media/image37.png"/><Relationship Id="rId4" Type="http://schemas.openxmlformats.org/officeDocument/2006/relationships/image" Target="../media/image31.png"/><Relationship Id="rId9" Type="http://schemas.openxmlformats.org/officeDocument/2006/relationships/image" Target="../media/image36.jpg"/><Relationship Id="rId14" Type="http://schemas.openxmlformats.org/officeDocument/2006/relationships/image" Target="../media/image41.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3" Type="http://schemas.openxmlformats.org/officeDocument/2006/relationships/image" Target="../media/image47.jpe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jpg"/><Relationship Id="rId11" Type="http://schemas.openxmlformats.org/officeDocument/2006/relationships/image" Target="../media/image55.jpeg"/><Relationship Id="rId5" Type="http://schemas.openxmlformats.org/officeDocument/2006/relationships/image" Target="../media/image49.jp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 Id="rId14" Type="http://schemas.openxmlformats.org/officeDocument/2006/relationships/image" Target="../media/image58.jpeg"/></Relationships>
</file>

<file path=ppt/slides/_rels/slide14.xml.rels><?xml version="1.0" encoding="UTF-8" standalone="yes"?>
<Relationships xmlns="http://schemas.openxmlformats.org/package/2006/relationships"><Relationship Id="rId8" Type="http://schemas.openxmlformats.org/officeDocument/2006/relationships/image" Target="../media/image52.jpeg"/><Relationship Id="rId13" Type="http://schemas.openxmlformats.org/officeDocument/2006/relationships/image" Target="../media/image57.jpeg"/><Relationship Id="rId3" Type="http://schemas.openxmlformats.org/officeDocument/2006/relationships/image" Target="../media/image47.jpeg"/><Relationship Id="rId7" Type="http://schemas.openxmlformats.org/officeDocument/2006/relationships/image" Target="../media/image51.jpeg"/><Relationship Id="rId12" Type="http://schemas.openxmlformats.org/officeDocument/2006/relationships/image" Target="../media/image56.jpe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50.jpg"/><Relationship Id="rId11" Type="http://schemas.openxmlformats.org/officeDocument/2006/relationships/image" Target="../media/image55.jpeg"/><Relationship Id="rId5" Type="http://schemas.openxmlformats.org/officeDocument/2006/relationships/image" Target="../media/image49.jpg"/><Relationship Id="rId10" Type="http://schemas.openxmlformats.org/officeDocument/2006/relationships/image" Target="../media/image54.jpeg"/><Relationship Id="rId4" Type="http://schemas.openxmlformats.org/officeDocument/2006/relationships/image" Target="../media/image48.jpeg"/><Relationship Id="rId9" Type="http://schemas.openxmlformats.org/officeDocument/2006/relationships/image" Target="../media/image53.jpeg"/><Relationship Id="rId14" Type="http://schemas.openxmlformats.org/officeDocument/2006/relationships/image" Target="../media/image58.jpeg"/></Relationships>
</file>

<file path=ppt/slides/_rels/slide15.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16.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6.png"/><Relationship Id="rId4" Type="http://schemas.openxmlformats.org/officeDocument/2006/relationships/image" Target="../media/image65.jp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image" Target="../media/image72.emf"/><Relationship Id="rId3" Type="http://schemas.openxmlformats.org/officeDocument/2006/relationships/image" Target="../media/image67.png"/><Relationship Id="rId7" Type="http://schemas.openxmlformats.org/officeDocument/2006/relationships/image" Target="../media/image71.emf"/><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image" Target="../media/image70.png"/><Relationship Id="rId5" Type="http://schemas.openxmlformats.org/officeDocument/2006/relationships/image" Target="../media/image69.png"/><Relationship Id="rId10" Type="http://schemas.openxmlformats.org/officeDocument/2006/relationships/image" Target="../media/image74.emf"/><Relationship Id="rId4" Type="http://schemas.openxmlformats.org/officeDocument/2006/relationships/image" Target="../media/image68.png"/><Relationship Id="rId9" Type="http://schemas.openxmlformats.org/officeDocument/2006/relationships/image" Target="../media/image7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5737877"/>
            <a:ext cx="4724553" cy="1125448"/>
          </a:xfrm>
          <a:prstGeom prst="rect">
            <a:avLst/>
          </a:prstGeom>
          <a:gradFill flip="none" rotWithShape="1">
            <a:gsLst>
              <a:gs pos="36000">
                <a:srgbClr val="BEBEBE"/>
              </a:gs>
              <a:gs pos="11000">
                <a:srgbClr val="AFAFAF"/>
              </a:gs>
              <a:gs pos="0">
                <a:srgbClr val="999999"/>
              </a:gs>
              <a:gs pos="100000">
                <a:srgbClr val="BBBBBB"/>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0" y="0"/>
            <a:ext cx="4724553" cy="1125448"/>
          </a:xfrm>
          <a:prstGeom prst="rect">
            <a:avLst/>
          </a:prstGeom>
          <a:solidFill>
            <a:srgbClr val="D0D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6739" t="4043" r="43165" b="6962"/>
          <a:stretch/>
        </p:blipFill>
        <p:spPr>
          <a:xfrm flipH="1">
            <a:off x="-8313" y="934136"/>
            <a:ext cx="4732866" cy="560493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711" y="355349"/>
            <a:ext cx="3532909" cy="820139"/>
          </a:xfrm>
          <a:prstGeom prst="rect">
            <a:avLst/>
          </a:prstGeom>
        </p:spPr>
      </p:pic>
      <p:pic>
        <p:nvPicPr>
          <p:cNvPr id="1032" name="Picture 8" descr="http://neurotargeting.com/drupal7/sites/default/files/vand2-logo2.gif"/>
          <p:cNvPicPr>
            <a:picLocks noChangeAspect="1" noChangeArrowheads="1"/>
          </p:cNvPicPr>
          <p:nvPr/>
        </p:nvPicPr>
        <p:blipFill rotWithShape="1">
          <a:blip r:embed="rId5">
            <a:extLst>
              <a:ext uri="{28A0092B-C50C-407E-A947-70E740481C1C}">
                <a14:useLocalDpi xmlns:a14="http://schemas.microsoft.com/office/drawing/2010/main" val="0"/>
              </a:ext>
            </a:extLst>
          </a:blip>
          <a:srcRect l="12036" t="25450" r="12112" b="26838"/>
          <a:stretch/>
        </p:blipFill>
        <p:spPr bwMode="auto">
          <a:xfrm>
            <a:off x="5309994" y="200721"/>
            <a:ext cx="3252407" cy="92744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5480981" y="2794219"/>
            <a:ext cx="2638296" cy="1017197"/>
            <a:chOff x="5480981" y="2738464"/>
            <a:chExt cx="2638296" cy="1017197"/>
          </a:xfrm>
        </p:grpSpPr>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2878" t="1111" r="2878" b="1111"/>
            <a:stretch/>
          </p:blipFill>
          <p:spPr>
            <a:xfrm>
              <a:off x="5480981" y="2738464"/>
              <a:ext cx="813758" cy="1017197"/>
            </a:xfrm>
            <a:prstGeom prst="rect">
              <a:avLst/>
            </a:prstGeom>
          </p:spPr>
        </p:pic>
        <p:sp>
          <p:nvSpPr>
            <p:cNvPr id="10" name="TextBox 9"/>
            <p:cNvSpPr txBox="1"/>
            <p:nvPr/>
          </p:nvSpPr>
          <p:spPr>
            <a:xfrm>
              <a:off x="6294739" y="2893872"/>
              <a:ext cx="1824538"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Akos Ledeczi</a:t>
              </a:r>
              <a:endParaRPr lang="en-US" sz="2000" b="1" dirty="0">
                <a:latin typeface="Arial" panose="020B0604020202020204" pitchFamily="34" charset="0"/>
                <a:cs typeface="Arial" panose="020B0604020202020204" pitchFamily="34" charset="0"/>
              </a:endParaRPr>
            </a:p>
          </p:txBody>
        </p:sp>
        <p:sp>
          <p:nvSpPr>
            <p:cNvPr id="17" name="TextBox 16"/>
            <p:cNvSpPr txBox="1"/>
            <p:nvPr/>
          </p:nvSpPr>
          <p:spPr>
            <a:xfrm>
              <a:off x="6294739" y="3242376"/>
              <a:ext cx="667812"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CTO</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 name="Group 2"/>
          <p:cNvGrpSpPr/>
          <p:nvPr/>
        </p:nvGrpSpPr>
        <p:grpSpPr>
          <a:xfrm>
            <a:off x="5477461" y="1431858"/>
            <a:ext cx="2894450" cy="1019400"/>
            <a:chOff x="5621617" y="2965998"/>
            <a:chExt cx="2894450" cy="101940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1617" y="2965998"/>
              <a:ext cx="817278" cy="1019400"/>
            </a:xfrm>
            <a:prstGeom prst="rect">
              <a:avLst/>
            </a:prstGeom>
          </p:spPr>
        </p:pic>
        <p:sp>
          <p:nvSpPr>
            <p:cNvPr id="15" name="TextBox 14"/>
            <p:cNvSpPr txBox="1"/>
            <p:nvPr/>
          </p:nvSpPr>
          <p:spPr>
            <a:xfrm>
              <a:off x="6438895" y="3135938"/>
              <a:ext cx="2077172"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Will Hedgecock</a:t>
              </a:r>
              <a:endParaRPr lang="en-US" sz="2000" b="1" dirty="0">
                <a:latin typeface="Arial" panose="020B0604020202020204" pitchFamily="34" charset="0"/>
                <a:cs typeface="Arial" panose="020B0604020202020204" pitchFamily="34" charset="0"/>
              </a:endParaRPr>
            </a:p>
          </p:txBody>
        </p:sp>
        <p:sp>
          <p:nvSpPr>
            <p:cNvPr id="18" name="TextBox 17"/>
            <p:cNvSpPr txBox="1"/>
            <p:nvPr/>
          </p:nvSpPr>
          <p:spPr>
            <a:xfrm>
              <a:off x="6438895" y="3453396"/>
              <a:ext cx="684803"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CEO</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0" name="TextBox 19"/>
          <p:cNvSpPr txBox="1"/>
          <p:nvPr/>
        </p:nvSpPr>
        <p:spPr>
          <a:xfrm>
            <a:off x="1246911" y="5840558"/>
            <a:ext cx="3468416" cy="1015663"/>
          </a:xfrm>
          <a:prstGeom prst="rect">
            <a:avLst/>
          </a:prstGeom>
          <a:noFill/>
          <a:effectLst>
            <a:outerShdw blurRad="50800" dist="12700" dir="2700000" algn="tl" rotWithShape="0">
              <a:prstClr val="black">
                <a:alpha val="40000"/>
              </a:prstClr>
            </a:outerShdw>
          </a:effectLst>
        </p:spPr>
        <p:txBody>
          <a:bodyPr wrap="square" rtlCol="0">
            <a:spAutoFit/>
          </a:bodyPr>
          <a:lstStyle/>
          <a:p>
            <a:pPr algn="r"/>
            <a:r>
              <a:rPr lang="en-US" sz="2000" dirty="0" smtClean="0">
                <a:solidFill>
                  <a:schemeClr val="tx2">
                    <a:lumMod val="50000"/>
                  </a:schemeClr>
                </a:solidFill>
                <a:cs typeface="Arial" panose="020B0604020202020204" pitchFamily="34" charset="0"/>
              </a:rPr>
              <a:t>Professional-grade </a:t>
            </a:r>
          </a:p>
          <a:p>
            <a:pPr algn="r"/>
            <a:r>
              <a:rPr lang="en-US" sz="2000" dirty="0" smtClean="0">
                <a:solidFill>
                  <a:schemeClr val="tx2">
                    <a:lumMod val="50000"/>
                  </a:schemeClr>
                </a:solidFill>
                <a:cs typeface="Arial" panose="020B0604020202020204" pitchFamily="34" charset="0"/>
              </a:rPr>
              <a:t>positioning for location-aware applications…within inches</a:t>
            </a:r>
            <a:endParaRPr lang="en-US" sz="2000" dirty="0">
              <a:solidFill>
                <a:schemeClr val="tx2">
                  <a:lumMod val="50000"/>
                </a:schemeClr>
              </a:solidFill>
              <a:cs typeface="Arial" panose="020B0604020202020204" pitchFamily="34" charset="0"/>
            </a:endParaRPr>
          </a:p>
        </p:txBody>
      </p:sp>
      <p:grpSp>
        <p:nvGrpSpPr>
          <p:cNvPr id="27" name="Group 26"/>
          <p:cNvGrpSpPr/>
          <p:nvPr/>
        </p:nvGrpSpPr>
        <p:grpSpPr>
          <a:xfrm>
            <a:off x="5477461" y="5546035"/>
            <a:ext cx="2626387" cy="969186"/>
            <a:chOff x="5477461" y="5490280"/>
            <a:chExt cx="2626387" cy="969186"/>
          </a:xfrm>
        </p:grpSpPr>
        <p:sp>
          <p:nvSpPr>
            <p:cNvPr id="16" name="TextBox 15"/>
            <p:cNvSpPr txBox="1"/>
            <p:nvPr/>
          </p:nvSpPr>
          <p:spPr>
            <a:xfrm>
              <a:off x="6284119" y="5613725"/>
              <a:ext cx="1819729"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Miklos Maroti</a:t>
              </a:r>
              <a:endParaRPr lang="en-US" sz="2000" b="1" dirty="0">
                <a:latin typeface="Arial" panose="020B0604020202020204" pitchFamily="34" charset="0"/>
                <a:cs typeface="Arial" panose="020B0604020202020204" pitchFamily="34" charset="0"/>
              </a:endParaRPr>
            </a:p>
          </p:txBody>
        </p:sp>
        <p:sp>
          <p:nvSpPr>
            <p:cNvPr id="19" name="TextBox 18"/>
            <p:cNvSpPr txBox="1"/>
            <p:nvPr/>
          </p:nvSpPr>
          <p:spPr>
            <a:xfrm>
              <a:off x="6284119" y="5959874"/>
              <a:ext cx="1685077"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Mathematician</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3" name="Picture 22"/>
            <p:cNvPicPr>
              <a:picLocks noChangeAspect="1"/>
            </p:cNvPicPr>
            <p:nvPr/>
          </p:nvPicPr>
          <p:blipFill rotWithShape="1">
            <a:blip r:embed="rId8">
              <a:extLst>
                <a:ext uri="{28A0092B-C50C-407E-A947-70E740481C1C}">
                  <a14:useLocalDpi xmlns:a14="http://schemas.microsoft.com/office/drawing/2010/main" val="0"/>
                </a:ext>
              </a:extLst>
            </a:blip>
            <a:srcRect l="738" t="5015" r="4066" b="6371"/>
            <a:stretch/>
          </p:blipFill>
          <p:spPr>
            <a:xfrm>
              <a:off x="5477461" y="5490280"/>
              <a:ext cx="806658" cy="969186"/>
            </a:xfrm>
            <a:prstGeom prst="rect">
              <a:avLst/>
            </a:prstGeom>
            <a:solidFill>
              <a:srgbClr val="FFFFFF">
                <a:shade val="85000"/>
              </a:srgbClr>
            </a:solidFill>
            <a:ln w="88900" cap="sq">
              <a:noFill/>
              <a:miter lim="800000"/>
            </a:ln>
            <a:effectLst/>
          </p:spPr>
        </p:pic>
      </p:grpSp>
      <p:grpSp>
        <p:nvGrpSpPr>
          <p:cNvPr id="13" name="Group 12"/>
          <p:cNvGrpSpPr/>
          <p:nvPr/>
        </p:nvGrpSpPr>
        <p:grpSpPr>
          <a:xfrm>
            <a:off x="5480981" y="4184177"/>
            <a:ext cx="2941287" cy="985355"/>
            <a:chOff x="5480981" y="4128422"/>
            <a:chExt cx="2941287" cy="985355"/>
          </a:xfrm>
        </p:grpSpPr>
        <p:pic>
          <p:nvPicPr>
            <p:cNvPr id="22" name="Picture 21"/>
            <p:cNvPicPr>
              <a:picLocks noChangeAspect="1"/>
            </p:cNvPicPr>
            <p:nvPr/>
          </p:nvPicPr>
          <p:blipFill rotWithShape="1">
            <a:blip r:embed="rId9">
              <a:extLst>
                <a:ext uri="{28A0092B-C50C-407E-A947-70E740481C1C}">
                  <a14:useLocalDpi xmlns:a14="http://schemas.microsoft.com/office/drawing/2010/main" val="0"/>
                </a:ext>
              </a:extLst>
            </a:blip>
            <a:srcRect l="10209" t="4654" r="11403" b="427"/>
            <a:stretch/>
          </p:blipFill>
          <p:spPr>
            <a:xfrm>
              <a:off x="5480981" y="4128422"/>
              <a:ext cx="813758" cy="985355"/>
            </a:xfrm>
            <a:prstGeom prst="rect">
              <a:avLst/>
            </a:prstGeom>
            <a:solidFill>
              <a:srgbClr val="FFFFFF">
                <a:shade val="85000"/>
              </a:srgbClr>
            </a:solidFill>
            <a:ln w="88900" cap="sq">
              <a:noFill/>
              <a:miter lim="800000"/>
            </a:ln>
            <a:effectLst/>
          </p:spPr>
        </p:pic>
        <p:sp>
          <p:nvSpPr>
            <p:cNvPr id="24" name="TextBox 23"/>
            <p:cNvSpPr txBox="1"/>
            <p:nvPr/>
          </p:nvSpPr>
          <p:spPr>
            <a:xfrm>
              <a:off x="6284119" y="4266760"/>
              <a:ext cx="1932132"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Peter Volgyesi</a:t>
              </a:r>
              <a:endParaRPr lang="en-US" sz="2000" b="1" dirty="0">
                <a:latin typeface="Arial" panose="020B0604020202020204" pitchFamily="34" charset="0"/>
                <a:cs typeface="Arial" panose="020B0604020202020204" pitchFamily="34" charset="0"/>
              </a:endParaRPr>
            </a:p>
          </p:txBody>
        </p:sp>
        <p:sp>
          <p:nvSpPr>
            <p:cNvPr id="26" name="TextBox 25"/>
            <p:cNvSpPr txBox="1"/>
            <p:nvPr/>
          </p:nvSpPr>
          <p:spPr>
            <a:xfrm>
              <a:off x="6284119" y="4612909"/>
              <a:ext cx="2138149"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Hardware Architect</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39503010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a:xfrm>
            <a:off x="0" y="5737877"/>
            <a:ext cx="4724553" cy="1125448"/>
          </a:xfrm>
          <a:prstGeom prst="rect">
            <a:avLst/>
          </a:prstGeom>
          <a:gradFill flip="none" rotWithShape="1">
            <a:gsLst>
              <a:gs pos="36000">
                <a:srgbClr val="BEBEBE"/>
              </a:gs>
              <a:gs pos="11000">
                <a:srgbClr val="AFAFAF"/>
              </a:gs>
              <a:gs pos="0">
                <a:srgbClr val="999999"/>
              </a:gs>
              <a:gs pos="100000">
                <a:srgbClr val="BBBBBB"/>
              </a:gs>
            </a:gsLst>
            <a:lin ang="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4" name="Rectangle 13"/>
          <p:cNvSpPr/>
          <p:nvPr/>
        </p:nvSpPr>
        <p:spPr>
          <a:xfrm>
            <a:off x="0" y="0"/>
            <a:ext cx="4724553" cy="1125448"/>
          </a:xfrm>
          <a:prstGeom prst="rect">
            <a:avLst/>
          </a:prstGeom>
          <a:solidFill>
            <a:srgbClr val="D0D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l="6739" t="4043" r="43165" b="6962"/>
          <a:stretch/>
        </p:blipFill>
        <p:spPr>
          <a:xfrm flipH="1">
            <a:off x="-8313" y="934136"/>
            <a:ext cx="4732866" cy="5604933"/>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9711" y="355349"/>
            <a:ext cx="3532909" cy="820139"/>
          </a:xfrm>
          <a:prstGeom prst="rect">
            <a:avLst/>
          </a:prstGeom>
        </p:spPr>
      </p:pic>
      <p:pic>
        <p:nvPicPr>
          <p:cNvPr id="1032" name="Picture 8" descr="http://neurotargeting.com/drupal7/sites/default/files/vand2-logo2.gif"/>
          <p:cNvPicPr>
            <a:picLocks noChangeAspect="1" noChangeArrowheads="1"/>
          </p:cNvPicPr>
          <p:nvPr/>
        </p:nvPicPr>
        <p:blipFill rotWithShape="1">
          <a:blip r:embed="rId5">
            <a:extLst>
              <a:ext uri="{28A0092B-C50C-407E-A947-70E740481C1C}">
                <a14:useLocalDpi xmlns:a14="http://schemas.microsoft.com/office/drawing/2010/main" val="0"/>
              </a:ext>
            </a:extLst>
          </a:blip>
          <a:srcRect l="12036" t="25450" r="12112" b="26838"/>
          <a:stretch/>
        </p:blipFill>
        <p:spPr bwMode="auto">
          <a:xfrm>
            <a:off x="5309994" y="200721"/>
            <a:ext cx="3252407" cy="92744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5480981" y="2794219"/>
            <a:ext cx="2638296" cy="1017197"/>
            <a:chOff x="5480981" y="2738464"/>
            <a:chExt cx="2638296" cy="1017197"/>
          </a:xfrm>
        </p:grpSpPr>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2878" t="1111" r="2878" b="1111"/>
            <a:stretch/>
          </p:blipFill>
          <p:spPr>
            <a:xfrm>
              <a:off x="5480981" y="2738464"/>
              <a:ext cx="813758" cy="1017197"/>
            </a:xfrm>
            <a:prstGeom prst="rect">
              <a:avLst/>
            </a:prstGeom>
          </p:spPr>
        </p:pic>
        <p:sp>
          <p:nvSpPr>
            <p:cNvPr id="10" name="TextBox 9"/>
            <p:cNvSpPr txBox="1"/>
            <p:nvPr/>
          </p:nvSpPr>
          <p:spPr>
            <a:xfrm>
              <a:off x="6294739" y="2893872"/>
              <a:ext cx="1824538"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Akos Ledeczi</a:t>
              </a:r>
              <a:endParaRPr lang="en-US" sz="2000" b="1" dirty="0">
                <a:latin typeface="Arial" panose="020B0604020202020204" pitchFamily="34" charset="0"/>
                <a:cs typeface="Arial" panose="020B0604020202020204" pitchFamily="34" charset="0"/>
              </a:endParaRPr>
            </a:p>
          </p:txBody>
        </p:sp>
        <p:sp>
          <p:nvSpPr>
            <p:cNvPr id="17" name="TextBox 16"/>
            <p:cNvSpPr txBox="1"/>
            <p:nvPr/>
          </p:nvSpPr>
          <p:spPr>
            <a:xfrm>
              <a:off x="6294739" y="3242376"/>
              <a:ext cx="667812"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CTO</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 name="Group 2"/>
          <p:cNvGrpSpPr/>
          <p:nvPr/>
        </p:nvGrpSpPr>
        <p:grpSpPr>
          <a:xfrm>
            <a:off x="5477461" y="1431858"/>
            <a:ext cx="2894450" cy="1019400"/>
            <a:chOff x="5621617" y="2965998"/>
            <a:chExt cx="2894450" cy="1019400"/>
          </a:xfrm>
        </p:grpSpPr>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621617" y="2965998"/>
              <a:ext cx="817278" cy="1019400"/>
            </a:xfrm>
            <a:prstGeom prst="rect">
              <a:avLst/>
            </a:prstGeom>
          </p:spPr>
        </p:pic>
        <p:sp>
          <p:nvSpPr>
            <p:cNvPr id="15" name="TextBox 14"/>
            <p:cNvSpPr txBox="1"/>
            <p:nvPr/>
          </p:nvSpPr>
          <p:spPr>
            <a:xfrm>
              <a:off x="6438895" y="3135938"/>
              <a:ext cx="2077172"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Will Hedgecock</a:t>
              </a:r>
              <a:endParaRPr lang="en-US" sz="2000" b="1" dirty="0">
                <a:latin typeface="Arial" panose="020B0604020202020204" pitchFamily="34" charset="0"/>
                <a:cs typeface="Arial" panose="020B0604020202020204" pitchFamily="34" charset="0"/>
              </a:endParaRPr>
            </a:p>
          </p:txBody>
        </p:sp>
        <p:sp>
          <p:nvSpPr>
            <p:cNvPr id="18" name="TextBox 17"/>
            <p:cNvSpPr txBox="1"/>
            <p:nvPr/>
          </p:nvSpPr>
          <p:spPr>
            <a:xfrm>
              <a:off x="6438895" y="3453396"/>
              <a:ext cx="684803"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CEO</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0" name="TextBox 19"/>
          <p:cNvSpPr txBox="1"/>
          <p:nvPr/>
        </p:nvSpPr>
        <p:spPr>
          <a:xfrm>
            <a:off x="1246911" y="5840558"/>
            <a:ext cx="3468416" cy="1015663"/>
          </a:xfrm>
          <a:prstGeom prst="rect">
            <a:avLst/>
          </a:prstGeom>
          <a:noFill/>
          <a:effectLst>
            <a:outerShdw blurRad="50800" dist="12700" dir="2700000" algn="tl" rotWithShape="0">
              <a:prstClr val="black">
                <a:alpha val="40000"/>
              </a:prstClr>
            </a:outerShdw>
          </a:effectLst>
        </p:spPr>
        <p:txBody>
          <a:bodyPr wrap="square" rtlCol="0">
            <a:spAutoFit/>
          </a:bodyPr>
          <a:lstStyle/>
          <a:p>
            <a:pPr algn="r"/>
            <a:r>
              <a:rPr lang="en-US" sz="2000" dirty="0" smtClean="0">
                <a:solidFill>
                  <a:schemeClr val="tx2">
                    <a:lumMod val="50000"/>
                  </a:schemeClr>
                </a:solidFill>
                <a:cs typeface="Arial" panose="020B0604020202020204" pitchFamily="34" charset="0"/>
              </a:rPr>
              <a:t>Professional-grade </a:t>
            </a:r>
          </a:p>
          <a:p>
            <a:pPr algn="r"/>
            <a:r>
              <a:rPr lang="en-US" sz="2000" dirty="0" smtClean="0">
                <a:solidFill>
                  <a:schemeClr val="tx2">
                    <a:lumMod val="50000"/>
                  </a:schemeClr>
                </a:solidFill>
                <a:cs typeface="Arial" panose="020B0604020202020204" pitchFamily="34" charset="0"/>
              </a:rPr>
              <a:t>positioning for location-aware applications…within inches</a:t>
            </a:r>
            <a:endParaRPr lang="en-US" sz="2000" dirty="0">
              <a:solidFill>
                <a:schemeClr val="tx2">
                  <a:lumMod val="50000"/>
                </a:schemeClr>
              </a:solidFill>
              <a:cs typeface="Arial" panose="020B0604020202020204" pitchFamily="34" charset="0"/>
            </a:endParaRPr>
          </a:p>
        </p:txBody>
      </p:sp>
      <p:grpSp>
        <p:nvGrpSpPr>
          <p:cNvPr id="27" name="Group 26"/>
          <p:cNvGrpSpPr/>
          <p:nvPr/>
        </p:nvGrpSpPr>
        <p:grpSpPr>
          <a:xfrm>
            <a:off x="5477461" y="5546035"/>
            <a:ext cx="2626387" cy="969186"/>
            <a:chOff x="5477461" y="5490280"/>
            <a:chExt cx="2626387" cy="969186"/>
          </a:xfrm>
        </p:grpSpPr>
        <p:sp>
          <p:nvSpPr>
            <p:cNvPr id="16" name="TextBox 15"/>
            <p:cNvSpPr txBox="1"/>
            <p:nvPr/>
          </p:nvSpPr>
          <p:spPr>
            <a:xfrm>
              <a:off x="6284119" y="5613725"/>
              <a:ext cx="1819729"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Miklos Maroti</a:t>
              </a:r>
              <a:endParaRPr lang="en-US" sz="2000" b="1" dirty="0">
                <a:latin typeface="Arial" panose="020B0604020202020204" pitchFamily="34" charset="0"/>
                <a:cs typeface="Arial" panose="020B0604020202020204" pitchFamily="34" charset="0"/>
              </a:endParaRPr>
            </a:p>
          </p:txBody>
        </p:sp>
        <p:sp>
          <p:nvSpPr>
            <p:cNvPr id="19" name="TextBox 18"/>
            <p:cNvSpPr txBox="1"/>
            <p:nvPr/>
          </p:nvSpPr>
          <p:spPr>
            <a:xfrm>
              <a:off x="6284119" y="5959874"/>
              <a:ext cx="1685077"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Mathematician</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3" name="Picture 22"/>
            <p:cNvPicPr>
              <a:picLocks noChangeAspect="1"/>
            </p:cNvPicPr>
            <p:nvPr/>
          </p:nvPicPr>
          <p:blipFill rotWithShape="1">
            <a:blip r:embed="rId8">
              <a:extLst>
                <a:ext uri="{28A0092B-C50C-407E-A947-70E740481C1C}">
                  <a14:useLocalDpi xmlns:a14="http://schemas.microsoft.com/office/drawing/2010/main" val="0"/>
                </a:ext>
              </a:extLst>
            </a:blip>
            <a:srcRect l="738" t="5015" r="4066" b="6371"/>
            <a:stretch/>
          </p:blipFill>
          <p:spPr>
            <a:xfrm>
              <a:off x="5477461" y="5490280"/>
              <a:ext cx="806658" cy="969186"/>
            </a:xfrm>
            <a:prstGeom prst="rect">
              <a:avLst/>
            </a:prstGeom>
            <a:solidFill>
              <a:srgbClr val="FFFFFF">
                <a:shade val="85000"/>
              </a:srgbClr>
            </a:solidFill>
            <a:ln w="88900" cap="sq">
              <a:noFill/>
              <a:miter lim="800000"/>
            </a:ln>
            <a:effectLst/>
          </p:spPr>
        </p:pic>
      </p:grpSp>
      <p:grpSp>
        <p:nvGrpSpPr>
          <p:cNvPr id="13" name="Group 12"/>
          <p:cNvGrpSpPr/>
          <p:nvPr/>
        </p:nvGrpSpPr>
        <p:grpSpPr>
          <a:xfrm>
            <a:off x="5480981" y="4184177"/>
            <a:ext cx="2941287" cy="985355"/>
            <a:chOff x="5480981" y="4128422"/>
            <a:chExt cx="2941287" cy="985355"/>
          </a:xfrm>
        </p:grpSpPr>
        <p:pic>
          <p:nvPicPr>
            <p:cNvPr id="22" name="Picture 21"/>
            <p:cNvPicPr>
              <a:picLocks noChangeAspect="1"/>
            </p:cNvPicPr>
            <p:nvPr/>
          </p:nvPicPr>
          <p:blipFill rotWithShape="1">
            <a:blip r:embed="rId9">
              <a:extLst>
                <a:ext uri="{28A0092B-C50C-407E-A947-70E740481C1C}">
                  <a14:useLocalDpi xmlns:a14="http://schemas.microsoft.com/office/drawing/2010/main" val="0"/>
                </a:ext>
              </a:extLst>
            </a:blip>
            <a:srcRect l="10209" t="4654" r="11403" b="427"/>
            <a:stretch/>
          </p:blipFill>
          <p:spPr>
            <a:xfrm>
              <a:off x="5480981" y="4128422"/>
              <a:ext cx="813758" cy="985355"/>
            </a:xfrm>
            <a:prstGeom prst="rect">
              <a:avLst/>
            </a:prstGeom>
            <a:solidFill>
              <a:srgbClr val="FFFFFF">
                <a:shade val="85000"/>
              </a:srgbClr>
            </a:solidFill>
            <a:ln w="88900" cap="sq">
              <a:noFill/>
              <a:miter lim="800000"/>
            </a:ln>
            <a:effectLst/>
          </p:spPr>
        </p:pic>
        <p:sp>
          <p:nvSpPr>
            <p:cNvPr id="24" name="TextBox 23"/>
            <p:cNvSpPr txBox="1"/>
            <p:nvPr/>
          </p:nvSpPr>
          <p:spPr>
            <a:xfrm>
              <a:off x="6284119" y="4266760"/>
              <a:ext cx="1932132" cy="400110"/>
            </a:xfrm>
            <a:prstGeom prst="rect">
              <a:avLst/>
            </a:prstGeom>
            <a:noFill/>
          </p:spPr>
          <p:txBody>
            <a:bodyPr wrap="none" rtlCol="0">
              <a:spAutoFit/>
            </a:bodyPr>
            <a:lstStyle/>
            <a:p>
              <a:r>
                <a:rPr lang="en-US" sz="2000" b="1" dirty="0" smtClean="0">
                  <a:latin typeface="Arial" panose="020B0604020202020204" pitchFamily="34" charset="0"/>
                  <a:cs typeface="Arial" panose="020B0604020202020204" pitchFamily="34" charset="0"/>
                </a:rPr>
                <a:t>Peter Volgyesi</a:t>
              </a:r>
              <a:endParaRPr lang="en-US" sz="2000" b="1" dirty="0">
                <a:latin typeface="Arial" panose="020B0604020202020204" pitchFamily="34" charset="0"/>
                <a:cs typeface="Arial" panose="020B0604020202020204" pitchFamily="34" charset="0"/>
              </a:endParaRPr>
            </a:p>
          </p:txBody>
        </p:sp>
        <p:sp>
          <p:nvSpPr>
            <p:cNvPr id="26" name="TextBox 25"/>
            <p:cNvSpPr txBox="1"/>
            <p:nvPr/>
          </p:nvSpPr>
          <p:spPr>
            <a:xfrm>
              <a:off x="6284119" y="4612909"/>
              <a:ext cx="2138149" cy="369332"/>
            </a:xfrm>
            <a:prstGeom prst="rect">
              <a:avLst/>
            </a:prstGeom>
            <a:noFill/>
          </p:spPr>
          <p:txBody>
            <a:bodyPr wrap="none" rtlCol="0">
              <a:spAutoFit/>
            </a:bodyPr>
            <a:lstStyle/>
            <a:p>
              <a:r>
                <a:rPr lang="en-US" i="1" dirty="0" smtClean="0">
                  <a:solidFill>
                    <a:schemeClr val="tx1">
                      <a:lumMod val="65000"/>
                      <a:lumOff val="35000"/>
                    </a:schemeClr>
                  </a:solidFill>
                  <a:latin typeface="Arial" panose="020B0604020202020204" pitchFamily="34" charset="0"/>
                  <a:cs typeface="Arial" panose="020B0604020202020204" pitchFamily="34" charset="0"/>
                </a:rPr>
                <a:t>Hardware Architect</a:t>
              </a:r>
              <a:endParaRPr lang="en-US" i="1" dirty="0">
                <a:solidFill>
                  <a:schemeClr val="tx1">
                    <a:lumMod val="65000"/>
                    <a:lumOff val="35000"/>
                  </a:schemeClr>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40556202"/>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0"/>
                                        </p:tgtEl>
                                      </p:cBhvr>
                                    </p:animEffect>
                                    <p:set>
                                      <p:cBhvr>
                                        <p:cTn id="7" dur="1" fill="hold">
                                          <p:stCondLst>
                                            <p:cond delay="499"/>
                                          </p:stCondLst>
                                        </p:cTn>
                                        <p:tgtEl>
                                          <p:spTgt spid="2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4"/>
                                        </p:tgtEl>
                                      </p:cBhvr>
                                    </p:animEffect>
                                    <p:set>
                                      <p:cBhvr>
                                        <p:cTn id="10" dur="1" fill="hold">
                                          <p:stCondLst>
                                            <p:cond delay="499"/>
                                          </p:stCondLst>
                                        </p:cTn>
                                        <p:tgtEl>
                                          <p:spTgt spid="4"/>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032"/>
                                        </p:tgtEl>
                                      </p:cBhvr>
                                    </p:animEffect>
                                    <p:set>
                                      <p:cBhvr>
                                        <p:cTn id="13" dur="1" fill="hold">
                                          <p:stCondLst>
                                            <p:cond delay="499"/>
                                          </p:stCondLst>
                                        </p:cTn>
                                        <p:tgtEl>
                                          <p:spTgt spid="1032"/>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12"/>
                                        </p:tgtEl>
                                      </p:cBhvr>
                                    </p:animEffect>
                                    <p:set>
                                      <p:cBhvr>
                                        <p:cTn id="19" dur="1" fill="hold">
                                          <p:stCondLst>
                                            <p:cond delay="499"/>
                                          </p:stCondLst>
                                        </p:cTn>
                                        <p:tgtEl>
                                          <p:spTgt spid="12"/>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13"/>
                                        </p:tgtEl>
                                      </p:cBhvr>
                                    </p:animEffect>
                                    <p:set>
                                      <p:cBhvr>
                                        <p:cTn id="22" dur="1" fill="hold">
                                          <p:stCondLst>
                                            <p:cond delay="499"/>
                                          </p:stCondLst>
                                        </p:cTn>
                                        <p:tgtEl>
                                          <p:spTgt spid="13"/>
                                        </p:tgtEl>
                                        <p:attrNameLst>
                                          <p:attrName>style.visibility</p:attrName>
                                        </p:attrNameLst>
                                      </p:cBhvr>
                                      <p:to>
                                        <p:strVal val="hidden"/>
                                      </p:to>
                                    </p:set>
                                  </p:childTnLst>
                                </p:cTn>
                              </p:par>
                              <p:par>
                                <p:cTn id="23" presetID="10" presetClass="exit" presetSubtype="0" fill="hold" nodeType="withEffect">
                                  <p:stCondLst>
                                    <p:cond delay="0"/>
                                  </p:stCondLst>
                                  <p:childTnLst>
                                    <p:animEffect transition="out" filter="fade">
                                      <p:cBhvr>
                                        <p:cTn id="24" dur="500"/>
                                        <p:tgtEl>
                                          <p:spTgt spid="27"/>
                                        </p:tgtEl>
                                      </p:cBhvr>
                                    </p:animEffect>
                                    <p:set>
                                      <p:cBhvr>
                                        <p:cTn id="25" dur="1" fill="hold">
                                          <p:stCondLst>
                                            <p:cond delay="4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rotWithShape="1">
          <a:blip r:embed="rId2">
            <a:extLst>
              <a:ext uri="{28A0092B-C50C-407E-A947-70E740481C1C}">
                <a14:useLocalDpi xmlns:a14="http://schemas.microsoft.com/office/drawing/2010/main" val="0"/>
              </a:ext>
            </a:extLst>
          </a:blip>
          <a:srcRect l="25733" r="31477"/>
          <a:stretch/>
        </p:blipFill>
        <p:spPr>
          <a:xfrm>
            <a:off x="-4421523" y="0"/>
            <a:ext cx="4452696" cy="6858000"/>
          </a:xfrm>
          <a:prstGeom prst="rect">
            <a:avLst/>
          </a:prstGeom>
        </p:spPr>
      </p:pic>
      <p:grpSp>
        <p:nvGrpSpPr>
          <p:cNvPr id="23" name="Group 22"/>
          <p:cNvGrpSpPr/>
          <p:nvPr/>
        </p:nvGrpSpPr>
        <p:grpSpPr>
          <a:xfrm>
            <a:off x="-10391" y="0"/>
            <a:ext cx="4732868" cy="6858000"/>
            <a:chOff x="4411132" y="0"/>
            <a:chExt cx="4732868" cy="6858000"/>
          </a:xfrm>
        </p:grpSpPr>
        <p:sp>
          <p:nvSpPr>
            <p:cNvPr id="20" name="Rectangle 19"/>
            <p:cNvSpPr/>
            <p:nvPr/>
          </p:nvSpPr>
          <p:spPr>
            <a:xfrm>
              <a:off x="4411133" y="0"/>
              <a:ext cx="4732867" cy="1125448"/>
            </a:xfrm>
            <a:prstGeom prst="rect">
              <a:avLst/>
            </a:prstGeom>
            <a:solidFill>
              <a:srgbClr val="D0D0D0"/>
            </a:solidFill>
            <a:ln>
              <a:noFill/>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1" name="Picture 20"/>
            <p:cNvPicPr>
              <a:picLocks noChangeAspect="1"/>
            </p:cNvPicPr>
            <p:nvPr/>
          </p:nvPicPr>
          <p:blipFill rotWithShape="1">
            <a:blip r:embed="rId3">
              <a:extLst>
                <a:ext uri="{28A0092B-C50C-407E-A947-70E740481C1C}">
                  <a14:useLocalDpi xmlns:a14="http://schemas.microsoft.com/office/drawing/2010/main" val="0"/>
                </a:ext>
              </a:extLst>
            </a:blip>
            <a:srcRect l="6739" t="4043" r="43165" b="1898"/>
            <a:stretch/>
          </p:blipFill>
          <p:spPr>
            <a:xfrm flipH="1">
              <a:off x="4411134" y="934136"/>
              <a:ext cx="4732866" cy="5923864"/>
            </a:xfrm>
            <a:prstGeom prst="rect">
              <a:avLst/>
            </a:prstGeom>
            <a:effectLst>
              <a:outerShdw blurRad="50800" dist="38100" dir="10800000" algn="r" rotWithShape="0">
                <a:prstClr val="black">
                  <a:alpha val="40000"/>
                </a:prstClr>
              </a:outerShdw>
            </a:effectLst>
          </p:spPr>
        </p:pic>
        <p:sp>
          <p:nvSpPr>
            <p:cNvPr id="22" name="Rectangle 21"/>
            <p:cNvSpPr/>
            <p:nvPr/>
          </p:nvSpPr>
          <p:spPr>
            <a:xfrm>
              <a:off x="4411132" y="0"/>
              <a:ext cx="4732867" cy="934942"/>
            </a:xfrm>
            <a:prstGeom prst="rect">
              <a:avLst/>
            </a:prstGeom>
            <a:solidFill>
              <a:srgbClr val="D0D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2796319284"/>
      </p:ext>
    </p:ext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1.11111E-6 0 L 0.48316 0 " pathEditMode="relative" rAng="0" ptsTypes="AA">
                                      <p:cBhvr>
                                        <p:cTn id="6" dur="2000" fill="hold"/>
                                        <p:tgtEl>
                                          <p:spTgt spid="23"/>
                                        </p:tgtEl>
                                        <p:attrNameLst>
                                          <p:attrName>ppt_x</p:attrName>
                                          <p:attrName>ppt_y</p:attrName>
                                        </p:attrNameLst>
                                      </p:cBhvr>
                                      <p:rCtr x="24149" y="0"/>
                                    </p:animMotion>
                                  </p:childTnLst>
                                </p:cTn>
                              </p:par>
                              <p:par>
                                <p:cTn id="7" presetID="63" presetClass="path" presetSubtype="0" accel="50000" decel="50000" fill="hold" nodeType="withEffect">
                                  <p:stCondLst>
                                    <p:cond delay="0"/>
                                  </p:stCondLst>
                                  <p:childTnLst>
                                    <p:animMotion origin="layout" path="M 5.55556E-7 0 L 0.48316 0 " pathEditMode="relative" rAng="0" ptsTypes="AA">
                                      <p:cBhvr>
                                        <p:cTn id="8" dur="2000" fill="hold"/>
                                        <p:tgtEl>
                                          <p:spTgt spid="19"/>
                                        </p:tgtEl>
                                        <p:attrNameLst>
                                          <p:attrName>ppt_x</p:attrName>
                                          <p:attrName>ppt_y</p:attrName>
                                        </p:attrNameLst>
                                      </p:cBhvr>
                                      <p:rCtr x="2414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5733" r="31477"/>
          <a:stretch/>
        </p:blipFill>
        <p:spPr>
          <a:xfrm>
            <a:off x="0" y="0"/>
            <a:ext cx="4452696" cy="6858000"/>
          </a:xfrm>
          <a:prstGeom prst="rect">
            <a:avLst/>
          </a:prstGeom>
        </p:spPr>
      </p:pic>
      <p:sp>
        <p:nvSpPr>
          <p:cNvPr id="7" name="Rectangle 6"/>
          <p:cNvSpPr/>
          <p:nvPr/>
        </p:nvSpPr>
        <p:spPr>
          <a:xfrm>
            <a:off x="4411133" y="0"/>
            <a:ext cx="4732867" cy="1125448"/>
          </a:xfrm>
          <a:prstGeom prst="rect">
            <a:avLst/>
          </a:prstGeom>
          <a:solidFill>
            <a:srgbClr val="D0D0D0"/>
          </a:solidFill>
          <a:ln>
            <a:noFill/>
          </a:ln>
          <a:effectLst>
            <a:outerShdw blurRad="50800" dist="38100" dir="10800000" algn="r"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6739" t="4043" r="43165" b="1898"/>
          <a:stretch/>
        </p:blipFill>
        <p:spPr>
          <a:xfrm flipH="1">
            <a:off x="4411134" y="934136"/>
            <a:ext cx="4732866" cy="5923864"/>
          </a:xfrm>
          <a:prstGeom prst="rect">
            <a:avLst/>
          </a:prstGeom>
          <a:effectLst>
            <a:outerShdw blurRad="50800" dist="38100" dir="10800000" algn="r" rotWithShape="0">
              <a:prstClr val="black">
                <a:alpha val="40000"/>
              </a:prstClr>
            </a:outerShdw>
          </a:effectLst>
        </p:spPr>
      </p:pic>
      <p:sp>
        <p:nvSpPr>
          <p:cNvPr id="6" name="Rectangle 5"/>
          <p:cNvSpPr/>
          <p:nvPr/>
        </p:nvSpPr>
        <p:spPr>
          <a:xfrm>
            <a:off x="4411132" y="0"/>
            <a:ext cx="4732867" cy="934942"/>
          </a:xfrm>
          <a:prstGeom prst="rect">
            <a:avLst/>
          </a:prstGeom>
          <a:solidFill>
            <a:srgbClr val="D0D0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8" name="Oval 7"/>
          <p:cNvSpPr/>
          <p:nvPr/>
        </p:nvSpPr>
        <p:spPr>
          <a:xfrm>
            <a:off x="1546552" y="3054927"/>
            <a:ext cx="1106424" cy="1109601"/>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2047010" y="3553691"/>
            <a:ext cx="137160" cy="13716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95622922"/>
      </p:ext>
    </p:extLst>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ppt_w"/>
                                          </p:val>
                                        </p:tav>
                                        <p:tav tm="100000">
                                          <p:val>
                                            <p:strVal val="#ppt_w"/>
                                          </p:val>
                                        </p:tav>
                                      </p:tavLst>
                                    </p:anim>
                                    <p:anim calcmode="lin" valueType="num">
                                      <p:cBhvr>
                                        <p:cTn id="8"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32"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strVal val="4*#ppt_w"/>
                                          </p:val>
                                        </p:tav>
                                        <p:tav tm="100000">
                                          <p:val>
                                            <p:strVal val="#ppt_w"/>
                                          </p:val>
                                        </p:tav>
                                      </p:tavLst>
                                    </p:anim>
                                    <p:anim calcmode="lin" valueType="num">
                                      <p:cBhvr>
                                        <p:cTn id="14" dur="500" fill="hold"/>
                                        <p:tgtEl>
                                          <p:spTgt spid="4"/>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9573" y="4304119"/>
            <a:ext cx="3148708" cy="2361531"/>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4" y="4231616"/>
            <a:ext cx="1750485" cy="2626384"/>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33973" y="0"/>
            <a:ext cx="3140316" cy="2093544"/>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1378" y="102141"/>
            <a:ext cx="3106882" cy="2063857"/>
          </a:xfrm>
          <a:prstGeom prst="rect">
            <a:avLst/>
          </a:prstGeom>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02776" y="390119"/>
            <a:ext cx="1911863" cy="2270337"/>
          </a:xfrm>
          <a:prstGeom prst="rect">
            <a:avLst/>
          </a:prstGeom>
        </p:spPr>
      </p:pic>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28346" y="1981141"/>
            <a:ext cx="3287662" cy="2456115"/>
          </a:xfrm>
          <a:prstGeom prst="rect">
            <a:avLst/>
          </a:prstGeom>
        </p:spPr>
      </p:pic>
      <p:pic>
        <p:nvPicPr>
          <p:cNvPr id="12" name="Picture 1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122760" y="2027708"/>
            <a:ext cx="3685787" cy="2764340"/>
          </a:xfrm>
          <a:prstGeom prst="rect">
            <a:avLst/>
          </a:prstGeom>
        </p:spPr>
      </p:pic>
      <p:pic>
        <p:nvPicPr>
          <p:cNvPr id="6" name="Picture 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322900" y="1550817"/>
            <a:ext cx="2240041" cy="3368483"/>
          </a:xfrm>
          <a:prstGeom prst="rect">
            <a:avLst/>
          </a:prstGeom>
        </p:spPr>
      </p:pic>
      <p:pic>
        <p:nvPicPr>
          <p:cNvPr id="10" name="Picture 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797602" y="4499720"/>
            <a:ext cx="3140171" cy="2090176"/>
          </a:xfrm>
          <a:prstGeom prst="rect">
            <a:avLst/>
          </a:prstGeom>
        </p:spPr>
      </p:pic>
      <p:sp>
        <p:nvSpPr>
          <p:cNvPr id="2" name="Rectangle 1"/>
          <p:cNvSpPr/>
          <p:nvPr/>
        </p:nvSpPr>
        <p:spPr>
          <a:xfrm>
            <a:off x="-1943100" y="1981141"/>
            <a:ext cx="426027" cy="40876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56473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9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900"/>
                            </p:stCondLst>
                            <p:childTnLst>
                              <p:par>
                                <p:cTn id="13" presetID="10" presetClass="entr" presetSubtype="0" fill="hold" nodeType="afterEffect">
                                  <p:stCondLst>
                                    <p:cond delay="90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3300"/>
                            </p:stCondLst>
                            <p:childTnLst>
                              <p:par>
                                <p:cTn id="17" presetID="10" presetClass="entr" presetSubtype="0" fill="hold" nodeType="afterEffect">
                                  <p:stCondLst>
                                    <p:cond delay="9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4700"/>
                            </p:stCondLst>
                            <p:childTnLst>
                              <p:par>
                                <p:cTn id="21" presetID="10" presetClass="entr" presetSubtype="0" fill="hold" nodeType="afterEffect">
                                  <p:stCondLst>
                                    <p:cond delay="90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par>
                          <p:cTn id="24" fill="hold">
                            <p:stCondLst>
                              <p:cond delay="6100"/>
                            </p:stCondLst>
                            <p:childTnLst>
                              <p:par>
                                <p:cTn id="25" presetID="10" presetClass="entr" presetSubtype="0" fill="hold" nodeType="afterEffect">
                                  <p:stCondLst>
                                    <p:cond delay="90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par>
                          <p:cTn id="28" fill="hold">
                            <p:stCondLst>
                              <p:cond delay="7500"/>
                            </p:stCondLst>
                            <p:childTnLst>
                              <p:par>
                                <p:cTn id="29" presetID="10" presetClass="entr" presetSubtype="0" fill="hold" nodeType="afterEffect">
                                  <p:stCondLst>
                                    <p:cond delay="9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8900"/>
                            </p:stCondLst>
                            <p:childTnLst>
                              <p:par>
                                <p:cTn id="33" presetID="10" presetClass="entr" presetSubtype="0" fill="hold" nodeType="afterEffect">
                                  <p:stCondLst>
                                    <p:cond delay="9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10300"/>
                            </p:stCondLst>
                            <p:childTnLst>
                              <p:par>
                                <p:cTn id="37" presetID="10" presetClass="entr" presetSubtype="0" fill="hold" nodeType="afterEffect">
                                  <p:stCondLst>
                                    <p:cond delay="90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childTnLst>
                          </p:cTn>
                        </p:par>
                        <p:par>
                          <p:cTn id="40" fill="hold">
                            <p:stCondLst>
                              <p:cond delay="11700"/>
                            </p:stCondLst>
                            <p:childTnLst>
                              <p:par>
                                <p:cTn id="41" presetID="10" presetClass="entr" presetSubtype="0" fill="hold" grpId="0" nodeType="after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7" name="Freeform 6"/>
          <p:cNvSpPr/>
          <p:nvPr/>
        </p:nvSpPr>
        <p:spPr>
          <a:xfrm>
            <a:off x="-683747" y="-329185"/>
            <a:ext cx="9827747" cy="4906381"/>
          </a:xfrm>
          <a:custGeom>
            <a:avLst/>
            <a:gdLst>
              <a:gd name="connsiteX0" fmla="*/ 902427 w 13103663"/>
              <a:gd name="connsiteY0" fmla="*/ 364015 h 5342415"/>
              <a:gd name="connsiteX1" fmla="*/ 13094427 w 13103663"/>
              <a:gd name="connsiteY1" fmla="*/ 382488 h 5342415"/>
              <a:gd name="connsiteX2" fmla="*/ 13103663 w 13103663"/>
              <a:gd name="connsiteY2" fmla="*/ 5250052 h 5342415"/>
              <a:gd name="connsiteX3" fmla="*/ 11228681 w 13103663"/>
              <a:gd name="connsiteY3" fmla="*/ 4982197 h 5342415"/>
              <a:gd name="connsiteX4" fmla="*/ 9584608 w 13103663"/>
              <a:gd name="connsiteY4" fmla="*/ 4760524 h 5342415"/>
              <a:gd name="connsiteX5" fmla="*/ 8014427 w 13103663"/>
              <a:gd name="connsiteY5" fmla="*/ 4621979 h 5342415"/>
              <a:gd name="connsiteX6" fmla="*/ 7201627 w 13103663"/>
              <a:gd name="connsiteY6" fmla="*/ 4585033 h 5342415"/>
              <a:gd name="connsiteX7" fmla="*/ 6564318 w 13103663"/>
              <a:gd name="connsiteY7" fmla="*/ 4585033 h 5342415"/>
              <a:gd name="connsiteX8" fmla="*/ 5899299 w 13103663"/>
              <a:gd name="connsiteY8" fmla="*/ 4594270 h 5342415"/>
              <a:gd name="connsiteX9" fmla="*/ 5104972 w 13103663"/>
              <a:gd name="connsiteY9" fmla="*/ 4658924 h 5342415"/>
              <a:gd name="connsiteX10" fmla="*/ 4301408 w 13103663"/>
              <a:gd name="connsiteY10" fmla="*/ 4742052 h 5342415"/>
              <a:gd name="connsiteX11" fmla="*/ 3350063 w 13103663"/>
              <a:gd name="connsiteY11" fmla="*/ 4871361 h 5342415"/>
              <a:gd name="connsiteX12" fmla="*/ 2343299 w 13103663"/>
              <a:gd name="connsiteY12" fmla="*/ 5046852 h 5342415"/>
              <a:gd name="connsiteX13" fmla="*/ 1410427 w 13103663"/>
              <a:gd name="connsiteY13" fmla="*/ 5222343 h 5342415"/>
              <a:gd name="connsiteX14" fmla="*/ 902427 w 13103663"/>
              <a:gd name="connsiteY14" fmla="*/ 5342415 h 5342415"/>
              <a:gd name="connsiteX15" fmla="*/ 902427 w 13103663"/>
              <a:gd name="connsiteY15" fmla="*/ 364015 h 534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03663" h="5342415">
                <a:moveTo>
                  <a:pt x="902427" y="364015"/>
                </a:moveTo>
                <a:cubicBezTo>
                  <a:pt x="2934427" y="-462640"/>
                  <a:pt x="9030427" y="376330"/>
                  <a:pt x="13094427" y="382488"/>
                </a:cubicBezTo>
                <a:cubicBezTo>
                  <a:pt x="13097506" y="2005009"/>
                  <a:pt x="13100584" y="3627531"/>
                  <a:pt x="13103663" y="5250052"/>
                </a:cubicBezTo>
                <a:lnTo>
                  <a:pt x="11228681" y="4982197"/>
                </a:lnTo>
                <a:lnTo>
                  <a:pt x="9584608" y="4760524"/>
                </a:lnTo>
                <a:lnTo>
                  <a:pt x="8014427" y="4621979"/>
                </a:lnTo>
                <a:lnTo>
                  <a:pt x="7201627" y="4585033"/>
                </a:lnTo>
                <a:lnTo>
                  <a:pt x="6564318" y="4585033"/>
                </a:lnTo>
                <a:lnTo>
                  <a:pt x="5899299" y="4594270"/>
                </a:lnTo>
                <a:lnTo>
                  <a:pt x="5104972" y="4658924"/>
                </a:lnTo>
                <a:lnTo>
                  <a:pt x="4301408" y="4742052"/>
                </a:lnTo>
                <a:lnTo>
                  <a:pt x="3350063" y="4871361"/>
                </a:lnTo>
                <a:lnTo>
                  <a:pt x="2343299" y="5046852"/>
                </a:lnTo>
                <a:lnTo>
                  <a:pt x="1410427" y="5222343"/>
                </a:lnTo>
                <a:lnTo>
                  <a:pt x="902427" y="5342415"/>
                </a:lnTo>
                <a:cubicBezTo>
                  <a:pt x="905506" y="3695264"/>
                  <a:pt x="-1129573" y="1190670"/>
                  <a:pt x="902427" y="364015"/>
                </a:cubicBez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8269" y="5132438"/>
            <a:ext cx="330016" cy="631610"/>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34536" y="5682567"/>
            <a:ext cx="330016" cy="631610"/>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32668" y="4915025"/>
            <a:ext cx="330016" cy="631610"/>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48534" y="1019658"/>
            <a:ext cx="1199135" cy="924008"/>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1577149" y="1371613"/>
            <a:ext cx="1199135" cy="924008"/>
          </a:xfrm>
          <a:prstGeom prst="rect">
            <a:avLst/>
          </a:prstGeom>
        </p:spPr>
      </p:pic>
      <p:cxnSp>
        <p:nvCxnSpPr>
          <p:cNvPr id="13" name="Straight Connector 12"/>
          <p:cNvCxnSpPr>
            <a:endCxn id="8" idx="0"/>
          </p:cNvCxnSpPr>
          <p:nvPr/>
        </p:nvCxnSpPr>
        <p:spPr>
          <a:xfrm flipH="1">
            <a:off x="1193277" y="2187287"/>
            <a:ext cx="1131516" cy="2945151"/>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endCxn id="9" idx="0"/>
          </p:cNvCxnSpPr>
          <p:nvPr/>
        </p:nvCxnSpPr>
        <p:spPr>
          <a:xfrm>
            <a:off x="2324793" y="2183288"/>
            <a:ext cx="1474751" cy="3499279"/>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endCxn id="10" idx="0"/>
          </p:cNvCxnSpPr>
          <p:nvPr/>
        </p:nvCxnSpPr>
        <p:spPr>
          <a:xfrm>
            <a:off x="2324794" y="2183288"/>
            <a:ext cx="5772882" cy="2731737"/>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8" idx="0"/>
          </p:cNvCxnSpPr>
          <p:nvPr/>
        </p:nvCxnSpPr>
        <p:spPr>
          <a:xfrm flipH="1">
            <a:off x="1193277" y="1833616"/>
            <a:ext cx="5090161" cy="3298822"/>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9" idx="0"/>
          </p:cNvCxnSpPr>
          <p:nvPr/>
        </p:nvCxnSpPr>
        <p:spPr>
          <a:xfrm flipH="1">
            <a:off x="3799544" y="1833616"/>
            <a:ext cx="2483894" cy="3848951"/>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10" idx="0"/>
          </p:cNvCxnSpPr>
          <p:nvPr/>
        </p:nvCxnSpPr>
        <p:spPr>
          <a:xfrm>
            <a:off x="6283438" y="1833616"/>
            <a:ext cx="1814238" cy="3081409"/>
          </a:xfrm>
          <a:prstGeom prst="line">
            <a:avLst/>
          </a:prstGeom>
          <a:ln w="38100">
            <a:solidFill>
              <a:srgbClr val="F74B4B"/>
            </a:solidFill>
            <a:prstDash val="dash"/>
          </a:ln>
        </p:spPr>
        <p:style>
          <a:lnRef idx="1">
            <a:schemeClr val="accent1"/>
          </a:lnRef>
          <a:fillRef idx="0">
            <a:schemeClr val="accent1"/>
          </a:fillRef>
          <a:effectRef idx="0">
            <a:schemeClr val="accent1"/>
          </a:effectRef>
          <a:fontRef idx="minor">
            <a:schemeClr val="tx1"/>
          </a:fontRef>
        </p:style>
      </p:cxnSp>
      <p:sp>
        <p:nvSpPr>
          <p:cNvPr id="19" name="Freeform 18"/>
          <p:cNvSpPr/>
          <p:nvPr/>
        </p:nvSpPr>
        <p:spPr>
          <a:xfrm>
            <a:off x="1352282" y="5198461"/>
            <a:ext cx="2298879" cy="482957"/>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0" name="Freeform 19"/>
          <p:cNvSpPr/>
          <p:nvPr/>
        </p:nvSpPr>
        <p:spPr>
          <a:xfrm>
            <a:off x="1342622" y="4679268"/>
            <a:ext cx="6587544" cy="509534"/>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1" name="Freeform 20"/>
          <p:cNvSpPr/>
          <p:nvPr/>
        </p:nvSpPr>
        <p:spPr>
          <a:xfrm>
            <a:off x="1380504" y="5137843"/>
            <a:ext cx="2298879" cy="482957"/>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2" name="Freeform 21"/>
          <p:cNvSpPr/>
          <p:nvPr/>
        </p:nvSpPr>
        <p:spPr>
          <a:xfrm>
            <a:off x="3950595" y="4802968"/>
            <a:ext cx="3950594" cy="878450"/>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3" name="Freeform 22"/>
          <p:cNvSpPr/>
          <p:nvPr/>
        </p:nvSpPr>
        <p:spPr>
          <a:xfrm>
            <a:off x="3957574" y="4850534"/>
            <a:ext cx="3950594" cy="878450"/>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sp>
        <p:nvSpPr>
          <p:cNvPr id="24" name="Freeform 23"/>
          <p:cNvSpPr/>
          <p:nvPr/>
        </p:nvSpPr>
        <p:spPr>
          <a:xfrm>
            <a:off x="1340433" y="4629375"/>
            <a:ext cx="6587544" cy="509534"/>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F74B4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endParaRPr>
          </a:p>
        </p:txBody>
      </p:sp>
      <p:cxnSp>
        <p:nvCxnSpPr>
          <p:cNvPr id="25" name="Straight Arrow Connector 24"/>
          <p:cNvCxnSpPr>
            <a:stCxn id="8" idx="3"/>
            <a:endCxn id="9" idx="1"/>
          </p:cNvCxnSpPr>
          <p:nvPr/>
        </p:nvCxnSpPr>
        <p:spPr>
          <a:xfrm>
            <a:off x="1358285" y="5448243"/>
            <a:ext cx="2276251" cy="550129"/>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3"/>
            <a:endCxn id="10" idx="1"/>
          </p:cNvCxnSpPr>
          <p:nvPr/>
        </p:nvCxnSpPr>
        <p:spPr>
          <a:xfrm flipV="1">
            <a:off x="1358285" y="5230830"/>
            <a:ext cx="6574383" cy="217413"/>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9" idx="3"/>
            <a:endCxn id="10" idx="1"/>
          </p:cNvCxnSpPr>
          <p:nvPr/>
        </p:nvCxnSpPr>
        <p:spPr>
          <a:xfrm flipV="1">
            <a:off x="3964551" y="5230830"/>
            <a:ext cx="3968117" cy="767542"/>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9" idx="1"/>
            <a:endCxn id="8" idx="3"/>
          </p:cNvCxnSpPr>
          <p:nvPr/>
        </p:nvCxnSpPr>
        <p:spPr>
          <a:xfrm flipH="1" flipV="1">
            <a:off x="1358285" y="5448243"/>
            <a:ext cx="2276251" cy="550129"/>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stCxn id="10" idx="1"/>
            <a:endCxn id="9" idx="3"/>
          </p:cNvCxnSpPr>
          <p:nvPr/>
        </p:nvCxnSpPr>
        <p:spPr>
          <a:xfrm flipH="1">
            <a:off x="3964551" y="5230830"/>
            <a:ext cx="3968117" cy="767542"/>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0" idx="1"/>
            <a:endCxn id="8" idx="3"/>
          </p:cNvCxnSpPr>
          <p:nvPr/>
        </p:nvCxnSpPr>
        <p:spPr>
          <a:xfrm flipH="1">
            <a:off x="1358285" y="5230830"/>
            <a:ext cx="6574383" cy="217413"/>
          </a:xfrm>
          <a:prstGeom prst="straightConnector1">
            <a:avLst/>
          </a:prstGeom>
          <a:ln w="38100">
            <a:solidFill>
              <a:schemeClr val="accent3">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5871179"/>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500"/>
                            </p:stCondLst>
                            <p:childTnLst>
                              <p:par>
                                <p:cTn id="15" presetID="10" presetClass="entr" presetSubtype="0" fill="hold" nodeType="afterEffect">
                                  <p:stCondLst>
                                    <p:cond delay="10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par>
                                <p:cTn id="18" presetID="10" presetClass="entr" presetSubtype="0" fill="hold" nodeType="withEffect">
                                  <p:stCondLst>
                                    <p:cond delay="100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par>
                          <p:cTn id="21" fill="hold">
                            <p:stCondLst>
                              <p:cond delay="2000"/>
                            </p:stCondLst>
                            <p:childTnLst>
                              <p:par>
                                <p:cTn id="22" presetID="22" presetClass="entr" presetSubtype="1" fill="hold" nodeType="afterEffect">
                                  <p:stCondLst>
                                    <p:cond delay="1000"/>
                                  </p:stCondLst>
                                  <p:childTnLst>
                                    <p:set>
                                      <p:cBhvr>
                                        <p:cTn id="23" dur="1" fill="hold">
                                          <p:stCondLst>
                                            <p:cond delay="0"/>
                                          </p:stCondLst>
                                        </p:cTn>
                                        <p:tgtEl>
                                          <p:spTgt spid="13"/>
                                        </p:tgtEl>
                                        <p:attrNameLst>
                                          <p:attrName>style.visibility</p:attrName>
                                        </p:attrNameLst>
                                      </p:cBhvr>
                                      <p:to>
                                        <p:strVal val="visible"/>
                                      </p:to>
                                    </p:set>
                                    <p:animEffect transition="in" filter="wipe(up)">
                                      <p:cBhvr>
                                        <p:cTn id="24" dur="500"/>
                                        <p:tgtEl>
                                          <p:spTgt spid="13"/>
                                        </p:tgtEl>
                                      </p:cBhvr>
                                    </p:animEffect>
                                  </p:childTnLst>
                                </p:cTn>
                              </p:par>
                              <p:par>
                                <p:cTn id="25" presetID="22" presetClass="entr" presetSubtype="1" fill="hold" nodeType="withEffect">
                                  <p:stCondLst>
                                    <p:cond delay="1000"/>
                                  </p:stCondLst>
                                  <p:childTnLst>
                                    <p:set>
                                      <p:cBhvr>
                                        <p:cTn id="26" dur="1" fill="hold">
                                          <p:stCondLst>
                                            <p:cond delay="0"/>
                                          </p:stCondLst>
                                        </p:cTn>
                                        <p:tgtEl>
                                          <p:spTgt spid="14"/>
                                        </p:tgtEl>
                                        <p:attrNameLst>
                                          <p:attrName>style.visibility</p:attrName>
                                        </p:attrNameLst>
                                      </p:cBhvr>
                                      <p:to>
                                        <p:strVal val="visible"/>
                                      </p:to>
                                    </p:set>
                                    <p:animEffect transition="in" filter="wipe(up)">
                                      <p:cBhvr>
                                        <p:cTn id="27" dur="500"/>
                                        <p:tgtEl>
                                          <p:spTgt spid="14"/>
                                        </p:tgtEl>
                                      </p:cBhvr>
                                    </p:animEffect>
                                  </p:childTnLst>
                                </p:cTn>
                              </p:par>
                              <p:par>
                                <p:cTn id="28" presetID="22" presetClass="entr" presetSubtype="1" fill="hold" nodeType="withEffect">
                                  <p:stCondLst>
                                    <p:cond delay="1000"/>
                                  </p:stCondLst>
                                  <p:childTnLst>
                                    <p:set>
                                      <p:cBhvr>
                                        <p:cTn id="29" dur="1" fill="hold">
                                          <p:stCondLst>
                                            <p:cond delay="0"/>
                                          </p:stCondLst>
                                        </p:cTn>
                                        <p:tgtEl>
                                          <p:spTgt spid="15"/>
                                        </p:tgtEl>
                                        <p:attrNameLst>
                                          <p:attrName>style.visibility</p:attrName>
                                        </p:attrNameLst>
                                      </p:cBhvr>
                                      <p:to>
                                        <p:strVal val="visible"/>
                                      </p:to>
                                    </p:set>
                                    <p:animEffect transition="in" filter="wipe(up)">
                                      <p:cBhvr>
                                        <p:cTn id="30" dur="500"/>
                                        <p:tgtEl>
                                          <p:spTgt spid="15"/>
                                        </p:tgtEl>
                                      </p:cBhvr>
                                    </p:animEffect>
                                  </p:childTnLst>
                                </p:cTn>
                              </p:par>
                            </p:childTnLst>
                          </p:cTn>
                        </p:par>
                        <p:par>
                          <p:cTn id="31" fill="hold">
                            <p:stCondLst>
                              <p:cond delay="3500"/>
                            </p:stCondLst>
                            <p:childTnLst>
                              <p:par>
                                <p:cTn id="32" presetID="22" presetClass="exit" presetSubtype="1" fill="hold" nodeType="afterEffect">
                                  <p:stCondLst>
                                    <p:cond delay="0"/>
                                  </p:stCondLst>
                                  <p:childTnLst>
                                    <p:animEffect transition="out" filter="wipe(up)">
                                      <p:cBhvr>
                                        <p:cTn id="33" dur="500"/>
                                        <p:tgtEl>
                                          <p:spTgt spid="13"/>
                                        </p:tgtEl>
                                      </p:cBhvr>
                                    </p:animEffect>
                                    <p:set>
                                      <p:cBhvr>
                                        <p:cTn id="34" dur="1" fill="hold">
                                          <p:stCondLst>
                                            <p:cond delay="499"/>
                                          </p:stCondLst>
                                        </p:cTn>
                                        <p:tgtEl>
                                          <p:spTgt spid="13"/>
                                        </p:tgtEl>
                                        <p:attrNameLst>
                                          <p:attrName>style.visibility</p:attrName>
                                        </p:attrNameLst>
                                      </p:cBhvr>
                                      <p:to>
                                        <p:strVal val="hidden"/>
                                      </p:to>
                                    </p:set>
                                  </p:childTnLst>
                                </p:cTn>
                              </p:par>
                              <p:par>
                                <p:cTn id="35" presetID="22" presetClass="exit" presetSubtype="1" fill="hold" nodeType="withEffect">
                                  <p:stCondLst>
                                    <p:cond delay="0"/>
                                  </p:stCondLst>
                                  <p:childTnLst>
                                    <p:animEffect transition="out" filter="wipe(up)">
                                      <p:cBhvr>
                                        <p:cTn id="36" dur="500"/>
                                        <p:tgtEl>
                                          <p:spTgt spid="14"/>
                                        </p:tgtEl>
                                      </p:cBhvr>
                                    </p:animEffect>
                                    <p:set>
                                      <p:cBhvr>
                                        <p:cTn id="37" dur="1" fill="hold">
                                          <p:stCondLst>
                                            <p:cond delay="499"/>
                                          </p:stCondLst>
                                        </p:cTn>
                                        <p:tgtEl>
                                          <p:spTgt spid="14"/>
                                        </p:tgtEl>
                                        <p:attrNameLst>
                                          <p:attrName>style.visibility</p:attrName>
                                        </p:attrNameLst>
                                      </p:cBhvr>
                                      <p:to>
                                        <p:strVal val="hidden"/>
                                      </p:to>
                                    </p:set>
                                  </p:childTnLst>
                                </p:cTn>
                              </p:par>
                              <p:par>
                                <p:cTn id="38" presetID="22" presetClass="exit" presetSubtype="1" fill="hold" nodeType="withEffect">
                                  <p:stCondLst>
                                    <p:cond delay="0"/>
                                  </p:stCondLst>
                                  <p:childTnLst>
                                    <p:animEffect transition="out" filter="wipe(up)">
                                      <p:cBhvr>
                                        <p:cTn id="39" dur="500"/>
                                        <p:tgtEl>
                                          <p:spTgt spid="15"/>
                                        </p:tgtEl>
                                      </p:cBhvr>
                                    </p:animEffect>
                                    <p:set>
                                      <p:cBhvr>
                                        <p:cTn id="40" dur="1" fill="hold">
                                          <p:stCondLst>
                                            <p:cond delay="499"/>
                                          </p:stCondLst>
                                        </p:cTn>
                                        <p:tgtEl>
                                          <p:spTgt spid="15"/>
                                        </p:tgtEl>
                                        <p:attrNameLst>
                                          <p:attrName>style.visibility</p:attrName>
                                        </p:attrNameLst>
                                      </p:cBhvr>
                                      <p:to>
                                        <p:strVal val="hidden"/>
                                      </p:to>
                                    </p:set>
                                  </p:childTnLst>
                                </p:cTn>
                              </p:par>
                            </p:childTnLst>
                          </p:cTn>
                        </p:par>
                        <p:par>
                          <p:cTn id="41" fill="hold">
                            <p:stCondLst>
                              <p:cond delay="4000"/>
                            </p:stCondLst>
                            <p:childTnLst>
                              <p:par>
                                <p:cTn id="42" presetID="22" presetClass="entr" presetSubtype="1" fill="hold"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up)">
                                      <p:cBhvr>
                                        <p:cTn id="44" dur="500"/>
                                        <p:tgtEl>
                                          <p:spTgt spid="16"/>
                                        </p:tgtEl>
                                      </p:cBhvr>
                                    </p:animEffect>
                                  </p:childTnLst>
                                </p:cTn>
                              </p:par>
                              <p:par>
                                <p:cTn id="45" presetID="22" presetClass="entr" presetSubtype="1"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up)">
                                      <p:cBhvr>
                                        <p:cTn id="47" dur="500"/>
                                        <p:tgtEl>
                                          <p:spTgt spid="17"/>
                                        </p:tgtEl>
                                      </p:cBhvr>
                                    </p:animEffect>
                                  </p:childTnLst>
                                </p:cTn>
                              </p:par>
                              <p:par>
                                <p:cTn id="48" presetID="22" presetClass="entr" presetSubtype="1"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up)">
                                      <p:cBhvr>
                                        <p:cTn id="50" dur="500"/>
                                        <p:tgtEl>
                                          <p:spTgt spid="18"/>
                                        </p:tgtEl>
                                      </p:cBhvr>
                                    </p:animEffect>
                                  </p:childTnLst>
                                </p:cTn>
                              </p:par>
                            </p:childTnLst>
                          </p:cTn>
                        </p:par>
                        <p:par>
                          <p:cTn id="51" fill="hold">
                            <p:stCondLst>
                              <p:cond delay="4500"/>
                            </p:stCondLst>
                            <p:childTnLst>
                              <p:par>
                                <p:cTn id="52" presetID="22" presetClass="exit" presetSubtype="1" fill="hold" nodeType="afterEffect">
                                  <p:stCondLst>
                                    <p:cond delay="0"/>
                                  </p:stCondLst>
                                  <p:childTnLst>
                                    <p:animEffect transition="out" filter="wipe(up)">
                                      <p:cBhvr>
                                        <p:cTn id="53" dur="500"/>
                                        <p:tgtEl>
                                          <p:spTgt spid="16"/>
                                        </p:tgtEl>
                                      </p:cBhvr>
                                    </p:animEffect>
                                    <p:set>
                                      <p:cBhvr>
                                        <p:cTn id="54" dur="1" fill="hold">
                                          <p:stCondLst>
                                            <p:cond delay="499"/>
                                          </p:stCondLst>
                                        </p:cTn>
                                        <p:tgtEl>
                                          <p:spTgt spid="16"/>
                                        </p:tgtEl>
                                        <p:attrNameLst>
                                          <p:attrName>style.visibility</p:attrName>
                                        </p:attrNameLst>
                                      </p:cBhvr>
                                      <p:to>
                                        <p:strVal val="hidden"/>
                                      </p:to>
                                    </p:set>
                                  </p:childTnLst>
                                </p:cTn>
                              </p:par>
                              <p:par>
                                <p:cTn id="55" presetID="22" presetClass="exit" presetSubtype="1" fill="hold" nodeType="withEffect">
                                  <p:stCondLst>
                                    <p:cond delay="0"/>
                                  </p:stCondLst>
                                  <p:childTnLst>
                                    <p:animEffect transition="out" filter="wipe(up)">
                                      <p:cBhvr>
                                        <p:cTn id="56" dur="500"/>
                                        <p:tgtEl>
                                          <p:spTgt spid="17"/>
                                        </p:tgtEl>
                                      </p:cBhvr>
                                    </p:animEffect>
                                    <p:set>
                                      <p:cBhvr>
                                        <p:cTn id="57" dur="1" fill="hold">
                                          <p:stCondLst>
                                            <p:cond delay="499"/>
                                          </p:stCondLst>
                                        </p:cTn>
                                        <p:tgtEl>
                                          <p:spTgt spid="17"/>
                                        </p:tgtEl>
                                        <p:attrNameLst>
                                          <p:attrName>style.visibility</p:attrName>
                                        </p:attrNameLst>
                                      </p:cBhvr>
                                      <p:to>
                                        <p:strVal val="hidden"/>
                                      </p:to>
                                    </p:set>
                                  </p:childTnLst>
                                </p:cTn>
                              </p:par>
                              <p:par>
                                <p:cTn id="58" presetID="22" presetClass="exit" presetSubtype="1" fill="hold" nodeType="withEffect">
                                  <p:stCondLst>
                                    <p:cond delay="0"/>
                                  </p:stCondLst>
                                  <p:childTnLst>
                                    <p:animEffect transition="out" filter="wipe(up)">
                                      <p:cBhvr>
                                        <p:cTn id="59" dur="500"/>
                                        <p:tgtEl>
                                          <p:spTgt spid="18"/>
                                        </p:tgtEl>
                                      </p:cBhvr>
                                    </p:animEffect>
                                    <p:set>
                                      <p:cBhvr>
                                        <p:cTn id="60" dur="1" fill="hold">
                                          <p:stCondLst>
                                            <p:cond delay="499"/>
                                          </p:stCondLst>
                                        </p:cTn>
                                        <p:tgtEl>
                                          <p:spTgt spid="18"/>
                                        </p:tgtEl>
                                        <p:attrNameLst>
                                          <p:attrName>style.visibility</p:attrName>
                                        </p:attrNameLst>
                                      </p:cBhvr>
                                      <p:to>
                                        <p:strVal val="hidden"/>
                                      </p:to>
                                    </p:set>
                                  </p:childTnLst>
                                </p:cTn>
                              </p:par>
                            </p:childTnLst>
                          </p:cTn>
                        </p:par>
                        <p:par>
                          <p:cTn id="61" fill="hold">
                            <p:stCondLst>
                              <p:cond delay="5000"/>
                            </p:stCondLst>
                            <p:childTnLst>
                              <p:par>
                                <p:cTn id="62" presetID="22" presetClass="entr" presetSubtype="8" fill="hold" grpId="0" nodeType="afterEffect">
                                  <p:stCondLst>
                                    <p:cond delay="2000"/>
                                  </p:stCondLst>
                                  <p:childTnLst>
                                    <p:set>
                                      <p:cBhvr>
                                        <p:cTn id="63" dur="1" fill="hold">
                                          <p:stCondLst>
                                            <p:cond delay="0"/>
                                          </p:stCondLst>
                                        </p:cTn>
                                        <p:tgtEl>
                                          <p:spTgt spid="19"/>
                                        </p:tgtEl>
                                        <p:attrNameLst>
                                          <p:attrName>style.visibility</p:attrName>
                                        </p:attrNameLst>
                                      </p:cBhvr>
                                      <p:to>
                                        <p:strVal val="visible"/>
                                      </p:to>
                                    </p:set>
                                    <p:animEffect transition="in" filter="wipe(left)">
                                      <p:cBhvr>
                                        <p:cTn id="64" dur="500"/>
                                        <p:tgtEl>
                                          <p:spTgt spid="19"/>
                                        </p:tgtEl>
                                      </p:cBhvr>
                                    </p:animEffect>
                                  </p:childTnLst>
                                </p:cTn>
                              </p:par>
                              <p:par>
                                <p:cTn id="65" presetID="22" presetClass="entr" presetSubtype="8" fill="hold" grpId="0" nodeType="withEffect">
                                  <p:stCondLst>
                                    <p:cond delay="2000"/>
                                  </p:stCondLst>
                                  <p:childTnLst>
                                    <p:set>
                                      <p:cBhvr>
                                        <p:cTn id="66" dur="1" fill="hold">
                                          <p:stCondLst>
                                            <p:cond delay="0"/>
                                          </p:stCondLst>
                                        </p:cTn>
                                        <p:tgtEl>
                                          <p:spTgt spid="20"/>
                                        </p:tgtEl>
                                        <p:attrNameLst>
                                          <p:attrName>style.visibility</p:attrName>
                                        </p:attrNameLst>
                                      </p:cBhvr>
                                      <p:to>
                                        <p:strVal val="visible"/>
                                      </p:to>
                                    </p:set>
                                    <p:animEffect transition="in" filter="wipe(left)">
                                      <p:cBhvr>
                                        <p:cTn id="67" dur="500"/>
                                        <p:tgtEl>
                                          <p:spTgt spid="20"/>
                                        </p:tgtEl>
                                      </p:cBhvr>
                                    </p:animEffect>
                                  </p:childTnLst>
                                </p:cTn>
                              </p:par>
                            </p:childTnLst>
                          </p:cTn>
                        </p:par>
                        <p:par>
                          <p:cTn id="68" fill="hold">
                            <p:stCondLst>
                              <p:cond delay="7500"/>
                            </p:stCondLst>
                            <p:childTnLst>
                              <p:par>
                                <p:cTn id="69" presetID="22" presetClass="exit" presetSubtype="8" fill="hold" grpId="1" nodeType="afterEffect">
                                  <p:stCondLst>
                                    <p:cond delay="0"/>
                                  </p:stCondLst>
                                  <p:childTnLst>
                                    <p:animEffect transition="out" filter="wipe(left)">
                                      <p:cBhvr>
                                        <p:cTn id="70" dur="500"/>
                                        <p:tgtEl>
                                          <p:spTgt spid="19"/>
                                        </p:tgtEl>
                                      </p:cBhvr>
                                    </p:animEffect>
                                    <p:set>
                                      <p:cBhvr>
                                        <p:cTn id="71" dur="1" fill="hold">
                                          <p:stCondLst>
                                            <p:cond delay="499"/>
                                          </p:stCondLst>
                                        </p:cTn>
                                        <p:tgtEl>
                                          <p:spTgt spid="19"/>
                                        </p:tgtEl>
                                        <p:attrNameLst>
                                          <p:attrName>style.visibility</p:attrName>
                                        </p:attrNameLst>
                                      </p:cBhvr>
                                      <p:to>
                                        <p:strVal val="hidden"/>
                                      </p:to>
                                    </p:set>
                                  </p:childTnLst>
                                </p:cTn>
                              </p:par>
                              <p:par>
                                <p:cTn id="72" presetID="22" presetClass="exit" presetSubtype="8" fill="hold" grpId="1" nodeType="withEffect">
                                  <p:stCondLst>
                                    <p:cond delay="0"/>
                                  </p:stCondLst>
                                  <p:childTnLst>
                                    <p:animEffect transition="out" filter="wipe(left)">
                                      <p:cBhvr>
                                        <p:cTn id="73" dur="500"/>
                                        <p:tgtEl>
                                          <p:spTgt spid="20"/>
                                        </p:tgtEl>
                                      </p:cBhvr>
                                    </p:animEffect>
                                    <p:set>
                                      <p:cBhvr>
                                        <p:cTn id="74" dur="1" fill="hold">
                                          <p:stCondLst>
                                            <p:cond delay="499"/>
                                          </p:stCondLst>
                                        </p:cTn>
                                        <p:tgtEl>
                                          <p:spTgt spid="20"/>
                                        </p:tgtEl>
                                        <p:attrNameLst>
                                          <p:attrName>style.visibility</p:attrName>
                                        </p:attrNameLst>
                                      </p:cBhvr>
                                      <p:to>
                                        <p:strVal val="hidden"/>
                                      </p:to>
                                    </p:set>
                                  </p:childTnLst>
                                </p:cTn>
                              </p:par>
                            </p:childTnLst>
                          </p:cTn>
                        </p:par>
                        <p:par>
                          <p:cTn id="75" fill="hold">
                            <p:stCondLst>
                              <p:cond delay="8000"/>
                            </p:stCondLst>
                            <p:childTnLst>
                              <p:par>
                                <p:cTn id="76" presetID="22" presetClass="entr" presetSubtype="2"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wipe(right)">
                                      <p:cBhvr>
                                        <p:cTn id="78" dur="500"/>
                                        <p:tgtEl>
                                          <p:spTgt spid="21"/>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wipe(left)">
                                      <p:cBhvr>
                                        <p:cTn id="81" dur="500"/>
                                        <p:tgtEl>
                                          <p:spTgt spid="23"/>
                                        </p:tgtEl>
                                      </p:cBhvr>
                                    </p:animEffect>
                                  </p:childTnLst>
                                </p:cTn>
                              </p:par>
                            </p:childTnLst>
                          </p:cTn>
                        </p:par>
                        <p:par>
                          <p:cTn id="82" fill="hold">
                            <p:stCondLst>
                              <p:cond delay="8500"/>
                            </p:stCondLst>
                            <p:childTnLst>
                              <p:par>
                                <p:cTn id="83" presetID="22" presetClass="exit" presetSubtype="4" fill="hold" grpId="1" nodeType="afterEffect">
                                  <p:stCondLst>
                                    <p:cond delay="0"/>
                                  </p:stCondLst>
                                  <p:childTnLst>
                                    <p:animEffect transition="out" filter="wipe(down)">
                                      <p:cBhvr>
                                        <p:cTn id="84" dur="500"/>
                                        <p:tgtEl>
                                          <p:spTgt spid="23"/>
                                        </p:tgtEl>
                                      </p:cBhvr>
                                    </p:animEffect>
                                    <p:set>
                                      <p:cBhvr>
                                        <p:cTn id="85" dur="1" fill="hold">
                                          <p:stCondLst>
                                            <p:cond delay="499"/>
                                          </p:stCondLst>
                                        </p:cTn>
                                        <p:tgtEl>
                                          <p:spTgt spid="23"/>
                                        </p:tgtEl>
                                        <p:attrNameLst>
                                          <p:attrName>style.visibility</p:attrName>
                                        </p:attrNameLst>
                                      </p:cBhvr>
                                      <p:to>
                                        <p:strVal val="hidden"/>
                                      </p:to>
                                    </p:set>
                                  </p:childTnLst>
                                </p:cTn>
                              </p:par>
                              <p:par>
                                <p:cTn id="86" presetID="22" presetClass="exit" presetSubtype="4" fill="hold" grpId="1" nodeType="withEffect">
                                  <p:stCondLst>
                                    <p:cond delay="0"/>
                                  </p:stCondLst>
                                  <p:childTnLst>
                                    <p:animEffect transition="out" filter="wipe(down)">
                                      <p:cBhvr>
                                        <p:cTn id="87" dur="500"/>
                                        <p:tgtEl>
                                          <p:spTgt spid="21"/>
                                        </p:tgtEl>
                                      </p:cBhvr>
                                    </p:animEffect>
                                    <p:set>
                                      <p:cBhvr>
                                        <p:cTn id="88" dur="1" fill="hold">
                                          <p:stCondLst>
                                            <p:cond delay="499"/>
                                          </p:stCondLst>
                                        </p:cTn>
                                        <p:tgtEl>
                                          <p:spTgt spid="21"/>
                                        </p:tgtEl>
                                        <p:attrNameLst>
                                          <p:attrName>style.visibility</p:attrName>
                                        </p:attrNameLst>
                                      </p:cBhvr>
                                      <p:to>
                                        <p:strVal val="hidden"/>
                                      </p:to>
                                    </p:set>
                                  </p:childTnLst>
                                </p:cTn>
                              </p:par>
                            </p:childTnLst>
                          </p:cTn>
                        </p:par>
                        <p:par>
                          <p:cTn id="89" fill="hold">
                            <p:stCondLst>
                              <p:cond delay="9000"/>
                            </p:stCondLst>
                            <p:childTnLst>
                              <p:par>
                                <p:cTn id="90" presetID="22" presetClass="entr" presetSubtype="2" fill="hold" grpId="0" nodeType="afterEffect">
                                  <p:stCondLst>
                                    <p:cond delay="0"/>
                                  </p:stCondLst>
                                  <p:childTnLst>
                                    <p:set>
                                      <p:cBhvr>
                                        <p:cTn id="91" dur="1" fill="hold">
                                          <p:stCondLst>
                                            <p:cond delay="0"/>
                                          </p:stCondLst>
                                        </p:cTn>
                                        <p:tgtEl>
                                          <p:spTgt spid="22"/>
                                        </p:tgtEl>
                                        <p:attrNameLst>
                                          <p:attrName>style.visibility</p:attrName>
                                        </p:attrNameLst>
                                      </p:cBhvr>
                                      <p:to>
                                        <p:strVal val="visible"/>
                                      </p:to>
                                    </p:set>
                                    <p:animEffect transition="in" filter="wipe(right)">
                                      <p:cBhvr>
                                        <p:cTn id="92" dur="500"/>
                                        <p:tgtEl>
                                          <p:spTgt spid="22"/>
                                        </p:tgtEl>
                                      </p:cBhvr>
                                    </p:animEffect>
                                  </p:childTnLst>
                                </p:cTn>
                              </p:par>
                              <p:par>
                                <p:cTn id="93" presetID="22" presetClass="entr" presetSubtype="2"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right)">
                                      <p:cBhvr>
                                        <p:cTn id="95" dur="500"/>
                                        <p:tgtEl>
                                          <p:spTgt spid="24"/>
                                        </p:tgtEl>
                                      </p:cBhvr>
                                    </p:animEffect>
                                  </p:childTnLst>
                                </p:cTn>
                              </p:par>
                            </p:childTnLst>
                          </p:cTn>
                        </p:par>
                        <p:par>
                          <p:cTn id="96" fill="hold">
                            <p:stCondLst>
                              <p:cond delay="9500"/>
                            </p:stCondLst>
                            <p:childTnLst>
                              <p:par>
                                <p:cTn id="97" presetID="22" presetClass="exit" presetSubtype="2" fill="hold" grpId="1" nodeType="afterEffect">
                                  <p:stCondLst>
                                    <p:cond delay="0"/>
                                  </p:stCondLst>
                                  <p:childTnLst>
                                    <p:animEffect transition="out" filter="wipe(right)">
                                      <p:cBhvr>
                                        <p:cTn id="98" dur="500"/>
                                        <p:tgtEl>
                                          <p:spTgt spid="22"/>
                                        </p:tgtEl>
                                      </p:cBhvr>
                                    </p:animEffect>
                                    <p:set>
                                      <p:cBhvr>
                                        <p:cTn id="99" dur="1" fill="hold">
                                          <p:stCondLst>
                                            <p:cond delay="499"/>
                                          </p:stCondLst>
                                        </p:cTn>
                                        <p:tgtEl>
                                          <p:spTgt spid="22"/>
                                        </p:tgtEl>
                                        <p:attrNameLst>
                                          <p:attrName>style.visibility</p:attrName>
                                        </p:attrNameLst>
                                      </p:cBhvr>
                                      <p:to>
                                        <p:strVal val="hidden"/>
                                      </p:to>
                                    </p:set>
                                  </p:childTnLst>
                                </p:cTn>
                              </p:par>
                              <p:par>
                                <p:cTn id="100" presetID="22" presetClass="exit" presetSubtype="2" fill="hold" grpId="1" nodeType="withEffect">
                                  <p:stCondLst>
                                    <p:cond delay="0"/>
                                  </p:stCondLst>
                                  <p:childTnLst>
                                    <p:animEffect transition="out" filter="wipe(right)">
                                      <p:cBhvr>
                                        <p:cTn id="101" dur="500"/>
                                        <p:tgtEl>
                                          <p:spTgt spid="24"/>
                                        </p:tgtEl>
                                      </p:cBhvr>
                                    </p:animEffect>
                                    <p:set>
                                      <p:cBhvr>
                                        <p:cTn id="102" dur="1" fill="hold">
                                          <p:stCondLst>
                                            <p:cond delay="499"/>
                                          </p:stCondLst>
                                        </p:cTn>
                                        <p:tgtEl>
                                          <p:spTgt spid="24"/>
                                        </p:tgtEl>
                                        <p:attrNameLst>
                                          <p:attrName>style.visibility</p:attrName>
                                        </p:attrNameLst>
                                      </p:cBhvr>
                                      <p:to>
                                        <p:strVal val="hidden"/>
                                      </p:to>
                                    </p:set>
                                  </p:childTnLst>
                                </p:cTn>
                              </p:par>
                            </p:childTnLst>
                          </p:cTn>
                        </p:par>
                        <p:par>
                          <p:cTn id="103" fill="hold">
                            <p:stCondLst>
                              <p:cond delay="10000"/>
                            </p:stCondLst>
                            <p:childTnLst>
                              <p:par>
                                <p:cTn id="104" presetID="22" presetClass="entr" presetSubtype="8" fill="hold" nodeType="afterEffect">
                                  <p:stCondLst>
                                    <p:cond delay="1000"/>
                                  </p:stCondLst>
                                  <p:childTnLst>
                                    <p:set>
                                      <p:cBhvr>
                                        <p:cTn id="105" dur="1" fill="hold">
                                          <p:stCondLst>
                                            <p:cond delay="0"/>
                                          </p:stCondLst>
                                        </p:cTn>
                                        <p:tgtEl>
                                          <p:spTgt spid="25"/>
                                        </p:tgtEl>
                                        <p:attrNameLst>
                                          <p:attrName>style.visibility</p:attrName>
                                        </p:attrNameLst>
                                      </p:cBhvr>
                                      <p:to>
                                        <p:strVal val="visible"/>
                                      </p:to>
                                    </p:set>
                                    <p:animEffect transition="in" filter="wipe(left)">
                                      <p:cBhvr>
                                        <p:cTn id="106" dur="500"/>
                                        <p:tgtEl>
                                          <p:spTgt spid="25"/>
                                        </p:tgtEl>
                                      </p:cBhvr>
                                    </p:animEffect>
                                  </p:childTnLst>
                                </p:cTn>
                              </p:par>
                              <p:par>
                                <p:cTn id="107" presetID="22" presetClass="entr" presetSubtype="8" fill="hold" nodeType="withEffect">
                                  <p:stCondLst>
                                    <p:cond delay="1000"/>
                                  </p:stCondLst>
                                  <p:childTnLst>
                                    <p:set>
                                      <p:cBhvr>
                                        <p:cTn id="108" dur="1" fill="hold">
                                          <p:stCondLst>
                                            <p:cond delay="0"/>
                                          </p:stCondLst>
                                        </p:cTn>
                                        <p:tgtEl>
                                          <p:spTgt spid="26"/>
                                        </p:tgtEl>
                                        <p:attrNameLst>
                                          <p:attrName>style.visibility</p:attrName>
                                        </p:attrNameLst>
                                      </p:cBhvr>
                                      <p:to>
                                        <p:strVal val="visible"/>
                                      </p:to>
                                    </p:set>
                                    <p:animEffect transition="in" filter="wipe(left)">
                                      <p:cBhvr>
                                        <p:cTn id="109" dur="500"/>
                                        <p:tgtEl>
                                          <p:spTgt spid="26"/>
                                        </p:tgtEl>
                                      </p:cBhvr>
                                    </p:animEffect>
                                  </p:childTnLst>
                                </p:cTn>
                              </p:par>
                            </p:childTnLst>
                          </p:cTn>
                        </p:par>
                        <p:par>
                          <p:cTn id="110" fill="hold">
                            <p:stCondLst>
                              <p:cond delay="11500"/>
                            </p:stCondLst>
                            <p:childTnLst>
                              <p:par>
                                <p:cTn id="111" presetID="10" presetClass="exit" presetSubtype="0" fill="hold" nodeType="afterEffect">
                                  <p:stCondLst>
                                    <p:cond delay="500"/>
                                  </p:stCondLst>
                                  <p:childTnLst>
                                    <p:animEffect transition="out" filter="fade">
                                      <p:cBhvr>
                                        <p:cTn id="112" dur="500"/>
                                        <p:tgtEl>
                                          <p:spTgt spid="25"/>
                                        </p:tgtEl>
                                      </p:cBhvr>
                                    </p:animEffect>
                                    <p:set>
                                      <p:cBhvr>
                                        <p:cTn id="113" dur="1" fill="hold">
                                          <p:stCondLst>
                                            <p:cond delay="499"/>
                                          </p:stCondLst>
                                        </p:cTn>
                                        <p:tgtEl>
                                          <p:spTgt spid="25"/>
                                        </p:tgtEl>
                                        <p:attrNameLst>
                                          <p:attrName>style.visibility</p:attrName>
                                        </p:attrNameLst>
                                      </p:cBhvr>
                                      <p:to>
                                        <p:strVal val="hidden"/>
                                      </p:to>
                                    </p:set>
                                  </p:childTnLst>
                                </p:cTn>
                              </p:par>
                              <p:par>
                                <p:cTn id="114" presetID="10" presetClass="exit" presetSubtype="0" fill="hold" nodeType="withEffect">
                                  <p:stCondLst>
                                    <p:cond delay="500"/>
                                  </p:stCondLst>
                                  <p:childTnLst>
                                    <p:animEffect transition="out" filter="fade">
                                      <p:cBhvr>
                                        <p:cTn id="115" dur="500"/>
                                        <p:tgtEl>
                                          <p:spTgt spid="26"/>
                                        </p:tgtEl>
                                      </p:cBhvr>
                                    </p:animEffect>
                                    <p:set>
                                      <p:cBhvr>
                                        <p:cTn id="116" dur="1" fill="hold">
                                          <p:stCondLst>
                                            <p:cond delay="499"/>
                                          </p:stCondLst>
                                        </p:cTn>
                                        <p:tgtEl>
                                          <p:spTgt spid="26"/>
                                        </p:tgtEl>
                                        <p:attrNameLst>
                                          <p:attrName>style.visibility</p:attrName>
                                        </p:attrNameLst>
                                      </p:cBhvr>
                                      <p:to>
                                        <p:strVal val="hidden"/>
                                      </p:to>
                                    </p:set>
                                  </p:childTnLst>
                                </p:cTn>
                              </p:par>
                            </p:childTnLst>
                          </p:cTn>
                        </p:par>
                        <p:par>
                          <p:cTn id="117" fill="hold">
                            <p:stCondLst>
                              <p:cond delay="12500"/>
                            </p:stCondLst>
                            <p:childTnLst>
                              <p:par>
                                <p:cTn id="118" presetID="22" presetClass="entr" presetSubtype="8" fill="hold"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left)">
                                      <p:cBhvr>
                                        <p:cTn id="120" dur="500"/>
                                        <p:tgtEl>
                                          <p:spTgt spid="27"/>
                                        </p:tgtEl>
                                      </p:cBhvr>
                                    </p:animEffect>
                                  </p:childTnLst>
                                </p:cTn>
                              </p:par>
                              <p:par>
                                <p:cTn id="121" presetID="22" presetClass="entr" presetSubtype="2" fill="hold" nodeType="with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wipe(right)">
                                      <p:cBhvr>
                                        <p:cTn id="123" dur="500"/>
                                        <p:tgtEl>
                                          <p:spTgt spid="28"/>
                                        </p:tgtEl>
                                      </p:cBhvr>
                                    </p:animEffect>
                                  </p:childTnLst>
                                </p:cTn>
                              </p:par>
                            </p:childTnLst>
                          </p:cTn>
                        </p:par>
                        <p:par>
                          <p:cTn id="124" fill="hold">
                            <p:stCondLst>
                              <p:cond delay="13000"/>
                            </p:stCondLst>
                            <p:childTnLst>
                              <p:par>
                                <p:cTn id="125" presetID="10" presetClass="exit" presetSubtype="0" fill="hold" nodeType="afterEffect">
                                  <p:stCondLst>
                                    <p:cond delay="500"/>
                                  </p:stCondLst>
                                  <p:childTnLst>
                                    <p:animEffect transition="out" filter="fade">
                                      <p:cBhvr>
                                        <p:cTn id="126" dur="500"/>
                                        <p:tgtEl>
                                          <p:spTgt spid="27"/>
                                        </p:tgtEl>
                                      </p:cBhvr>
                                    </p:animEffect>
                                    <p:set>
                                      <p:cBhvr>
                                        <p:cTn id="127" dur="1" fill="hold">
                                          <p:stCondLst>
                                            <p:cond delay="499"/>
                                          </p:stCondLst>
                                        </p:cTn>
                                        <p:tgtEl>
                                          <p:spTgt spid="27"/>
                                        </p:tgtEl>
                                        <p:attrNameLst>
                                          <p:attrName>style.visibility</p:attrName>
                                        </p:attrNameLst>
                                      </p:cBhvr>
                                      <p:to>
                                        <p:strVal val="hidden"/>
                                      </p:to>
                                    </p:set>
                                  </p:childTnLst>
                                </p:cTn>
                              </p:par>
                              <p:par>
                                <p:cTn id="128" presetID="10" presetClass="exit" presetSubtype="0" fill="hold" nodeType="withEffect">
                                  <p:stCondLst>
                                    <p:cond delay="500"/>
                                  </p:stCondLst>
                                  <p:childTnLst>
                                    <p:animEffect transition="out" filter="fade">
                                      <p:cBhvr>
                                        <p:cTn id="129" dur="500"/>
                                        <p:tgtEl>
                                          <p:spTgt spid="28"/>
                                        </p:tgtEl>
                                      </p:cBhvr>
                                    </p:animEffect>
                                    <p:set>
                                      <p:cBhvr>
                                        <p:cTn id="130" dur="1" fill="hold">
                                          <p:stCondLst>
                                            <p:cond delay="499"/>
                                          </p:stCondLst>
                                        </p:cTn>
                                        <p:tgtEl>
                                          <p:spTgt spid="28"/>
                                        </p:tgtEl>
                                        <p:attrNameLst>
                                          <p:attrName>style.visibility</p:attrName>
                                        </p:attrNameLst>
                                      </p:cBhvr>
                                      <p:to>
                                        <p:strVal val="hidden"/>
                                      </p:to>
                                    </p:set>
                                  </p:childTnLst>
                                </p:cTn>
                              </p:par>
                            </p:childTnLst>
                          </p:cTn>
                        </p:par>
                        <p:par>
                          <p:cTn id="131" fill="hold">
                            <p:stCondLst>
                              <p:cond delay="14000"/>
                            </p:stCondLst>
                            <p:childTnLst>
                              <p:par>
                                <p:cTn id="132" presetID="22" presetClass="entr" presetSubtype="2" fill="hold" nodeType="afterEffect">
                                  <p:stCondLst>
                                    <p:cond delay="0"/>
                                  </p:stCondLst>
                                  <p:childTnLst>
                                    <p:set>
                                      <p:cBhvr>
                                        <p:cTn id="133" dur="1" fill="hold">
                                          <p:stCondLst>
                                            <p:cond delay="0"/>
                                          </p:stCondLst>
                                        </p:cTn>
                                        <p:tgtEl>
                                          <p:spTgt spid="29"/>
                                        </p:tgtEl>
                                        <p:attrNameLst>
                                          <p:attrName>style.visibility</p:attrName>
                                        </p:attrNameLst>
                                      </p:cBhvr>
                                      <p:to>
                                        <p:strVal val="visible"/>
                                      </p:to>
                                    </p:set>
                                    <p:animEffect transition="in" filter="wipe(right)">
                                      <p:cBhvr>
                                        <p:cTn id="134" dur="500"/>
                                        <p:tgtEl>
                                          <p:spTgt spid="29"/>
                                        </p:tgtEl>
                                      </p:cBhvr>
                                    </p:animEffect>
                                  </p:childTnLst>
                                </p:cTn>
                              </p:par>
                              <p:par>
                                <p:cTn id="135" presetID="22" presetClass="entr" presetSubtype="2"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wipe(right)">
                                      <p:cBhvr>
                                        <p:cTn id="137" dur="500"/>
                                        <p:tgtEl>
                                          <p:spTgt spid="30"/>
                                        </p:tgtEl>
                                      </p:cBhvr>
                                    </p:animEffect>
                                  </p:childTnLst>
                                </p:cTn>
                              </p:par>
                            </p:childTnLst>
                          </p:cTn>
                        </p:par>
                        <p:par>
                          <p:cTn id="138" fill="hold">
                            <p:stCondLst>
                              <p:cond delay="14500"/>
                            </p:stCondLst>
                            <p:childTnLst>
                              <p:par>
                                <p:cTn id="139" presetID="10" presetClass="exit" presetSubtype="0" fill="hold" nodeType="afterEffect">
                                  <p:stCondLst>
                                    <p:cond delay="500"/>
                                  </p:stCondLst>
                                  <p:childTnLst>
                                    <p:animEffect transition="out" filter="fade">
                                      <p:cBhvr>
                                        <p:cTn id="140" dur="500"/>
                                        <p:tgtEl>
                                          <p:spTgt spid="29"/>
                                        </p:tgtEl>
                                      </p:cBhvr>
                                    </p:animEffect>
                                    <p:set>
                                      <p:cBhvr>
                                        <p:cTn id="141" dur="1" fill="hold">
                                          <p:stCondLst>
                                            <p:cond delay="499"/>
                                          </p:stCondLst>
                                        </p:cTn>
                                        <p:tgtEl>
                                          <p:spTgt spid="29"/>
                                        </p:tgtEl>
                                        <p:attrNameLst>
                                          <p:attrName>style.visibility</p:attrName>
                                        </p:attrNameLst>
                                      </p:cBhvr>
                                      <p:to>
                                        <p:strVal val="hidden"/>
                                      </p:to>
                                    </p:set>
                                  </p:childTnLst>
                                </p:cTn>
                              </p:par>
                              <p:par>
                                <p:cTn id="142" presetID="10" presetClass="exit" presetSubtype="0" fill="hold" nodeType="withEffect">
                                  <p:stCondLst>
                                    <p:cond delay="500"/>
                                  </p:stCondLst>
                                  <p:childTnLst>
                                    <p:animEffect transition="out" filter="fade">
                                      <p:cBhvr>
                                        <p:cTn id="143" dur="500"/>
                                        <p:tgtEl>
                                          <p:spTgt spid="30"/>
                                        </p:tgtEl>
                                      </p:cBhvr>
                                    </p:animEffect>
                                    <p:set>
                                      <p:cBhvr>
                                        <p:cTn id="144" dur="1" fill="hold">
                                          <p:stCondLst>
                                            <p:cond delay="499"/>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9" grpId="1" animBg="1"/>
      <p:bldP spid="20" grpId="0" animBg="1"/>
      <p:bldP spid="20" grpId="1" animBg="1"/>
      <p:bldP spid="21" grpId="0" animBg="1"/>
      <p:bldP spid="21" grpId="1" animBg="1"/>
      <p:bldP spid="22" grpId="0" animBg="1"/>
      <p:bldP spid="22" grpId="1" animBg="1"/>
      <p:bldP spid="23" grpId="0" animBg="1"/>
      <p:bldP spid="23" grpId="1" animBg="1"/>
      <p:bldP spid="24" grpId="0" animBg="1"/>
      <p:bldP spid="24"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39804" y="0"/>
            <a:ext cx="10683804" cy="6858000"/>
          </a:xfrm>
          <a:prstGeom prst="rect">
            <a:avLst/>
          </a:prstGeom>
        </p:spPr>
      </p:pic>
      <p:sp>
        <p:nvSpPr>
          <p:cNvPr id="3" name="Oval 2"/>
          <p:cNvSpPr/>
          <p:nvPr/>
        </p:nvSpPr>
        <p:spPr>
          <a:xfrm>
            <a:off x="2864423" y="1600198"/>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Oval 3"/>
          <p:cNvSpPr/>
          <p:nvPr/>
        </p:nvSpPr>
        <p:spPr>
          <a:xfrm>
            <a:off x="919102" y="1458683"/>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Oval 4"/>
          <p:cNvSpPr/>
          <p:nvPr/>
        </p:nvSpPr>
        <p:spPr>
          <a:xfrm>
            <a:off x="4766446" y="1600198"/>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Oval 5"/>
          <p:cNvSpPr/>
          <p:nvPr/>
        </p:nvSpPr>
        <p:spPr>
          <a:xfrm>
            <a:off x="1891763" y="3058881"/>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p:cNvSpPr/>
          <p:nvPr/>
        </p:nvSpPr>
        <p:spPr>
          <a:xfrm>
            <a:off x="23133" y="3073603"/>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p:cNvSpPr/>
          <p:nvPr/>
        </p:nvSpPr>
        <p:spPr>
          <a:xfrm>
            <a:off x="3873207" y="3200396"/>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Oval 8"/>
          <p:cNvSpPr/>
          <p:nvPr/>
        </p:nvSpPr>
        <p:spPr>
          <a:xfrm>
            <a:off x="5743748" y="3200396"/>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6557565" y="1458683"/>
            <a:ext cx="2167128" cy="2169475"/>
          </a:xfrm>
          <a:prstGeom prst="ellipse">
            <a:avLst/>
          </a:prstGeom>
          <a:solidFill>
            <a:srgbClr val="017CCA">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3731" y="3942481"/>
            <a:ext cx="677325" cy="487674"/>
          </a:xfrm>
          <a:prstGeom prst="rect">
            <a:avLst/>
          </a:prstGeom>
        </p:spPr>
      </p:pic>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20238" y="3876670"/>
            <a:ext cx="677325" cy="487674"/>
          </a:xfrm>
          <a:prstGeom prst="rect">
            <a:avLst/>
          </a:prstGeom>
        </p:spPr>
      </p:pic>
      <p:pic>
        <p:nvPicPr>
          <p:cNvPr id="21" name="Picture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84121" y="4042926"/>
            <a:ext cx="677325" cy="487674"/>
          </a:xfrm>
          <a:prstGeom prst="rect">
            <a:avLst/>
          </a:prstGeom>
        </p:spPr>
      </p:pic>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85655" y="4022144"/>
            <a:ext cx="677325" cy="487674"/>
          </a:xfrm>
          <a:prstGeom prst="rect">
            <a:avLst/>
          </a:prstGeom>
        </p:spPr>
      </p:pic>
      <p:pic>
        <p:nvPicPr>
          <p:cNvPr id="23" name="Picture 2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53886" y="2245294"/>
            <a:ext cx="677325" cy="487674"/>
          </a:xfrm>
          <a:prstGeom prst="rect">
            <a:avLst/>
          </a:prstGeom>
        </p:spPr>
      </p:pic>
      <p:pic>
        <p:nvPicPr>
          <p:cNvPr id="24" name="Picture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96984" y="2401163"/>
            <a:ext cx="677325" cy="487674"/>
          </a:xfrm>
          <a:prstGeom prst="rect">
            <a:avLst/>
          </a:prstGeom>
        </p:spPr>
      </p:pic>
      <p:pic>
        <p:nvPicPr>
          <p:cNvPr id="25" name="Picture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498519" y="2369991"/>
            <a:ext cx="677325" cy="487674"/>
          </a:xfrm>
          <a:prstGeom prst="rect">
            <a:avLst/>
          </a:prstGeom>
        </p:spPr>
      </p:pic>
      <p:pic>
        <p:nvPicPr>
          <p:cNvPr id="26" name="Picture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27319" y="2266080"/>
            <a:ext cx="677325" cy="487674"/>
          </a:xfrm>
          <a:prstGeom prst="rect">
            <a:avLst/>
          </a:prstGeom>
        </p:spPr>
      </p:pic>
    </p:spTree>
    <p:extLst>
      <p:ext uri="{BB962C8B-B14F-4D97-AF65-F5344CB8AC3E}">
        <p14:creationId xmlns:p14="http://schemas.microsoft.com/office/powerpoint/2010/main" val="250915218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fade">
                                      <p:cBhvr>
                                        <p:cTn id="10" dur="500"/>
                                        <p:tgtEl>
                                          <p:spTgt spid="25"/>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10"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500"/>
                                        <p:tgtEl>
                                          <p:spTgt spid="2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500"/>
                                        <p:tgtEl>
                                          <p:spTgt spid="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500"/>
                                        <p:tgtEl>
                                          <p:spTgt spid="6"/>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fade">
                                      <p:cBhvr>
                                        <p:cTn id="42" dur="500"/>
                                        <p:tgtEl>
                                          <p:spTgt spid="3"/>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500"/>
                                        <p:tgtEl>
                                          <p:spTgt spid="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fade">
                                      <p:cBhvr>
                                        <p:cTn id="51" dur="500"/>
                                        <p:tgtEl>
                                          <p:spTgt spid="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fade">
                                      <p:cBhvr>
                                        <p:cTn id="5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tatic.squarespace.com/static/52f69ae3e4b018d4ea8d4c10/t/52fc036be4b08fc45bd98aa4/1392247699283/accuracy.pn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04537" y="1588461"/>
            <a:ext cx="3432104" cy="33434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tatic.squarespace.com/static/5179bd7ce4b0ed48a832acdb/t/51e45daee4b0cb5992d90e65/1373920689106/cost.png"/>
          <p:cNvPicPr>
            <a:picLocks noChangeAspect="1" noChangeArrowheads="1"/>
          </p:cNvPicPr>
          <p:nvPr/>
        </p:nvPicPr>
        <p:blipFill>
          <a:blip r:embed="rId4">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586" y="1588461"/>
            <a:ext cx="3743325" cy="3743325"/>
          </a:xfrm>
          <a:prstGeom prst="rect">
            <a:avLst/>
          </a:prstGeom>
          <a:noFill/>
          <a:extLst>
            <a:ext uri="{909E8E84-426E-40DD-AFC4-6F175D3DCCD1}">
              <a14:hiddenFill xmlns:a14="http://schemas.microsoft.com/office/drawing/2010/main">
                <a:solidFill>
                  <a:srgbClr val="FFFFFF"/>
                </a:solidFill>
              </a14:hiddenFill>
            </a:ext>
          </a:extLst>
        </p:spPr>
      </p:pic>
      <p:sp>
        <p:nvSpPr>
          <p:cNvPr id="6" name="Plus 5"/>
          <p:cNvSpPr/>
          <p:nvPr/>
        </p:nvSpPr>
        <p:spPr>
          <a:xfrm>
            <a:off x="3745921" y="2849220"/>
            <a:ext cx="1194954" cy="1205346"/>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8779291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static.squarespace.com/static/52f69ae3e4b018d4ea8d4c10/t/52fc036be4b08fc45bd98aa4/1392247699283/accuracy.png"/>
          <p:cNvPicPr>
            <a:picLocks noChangeAspect="1" noChangeArrowheads="1"/>
          </p:cNvPicPr>
          <p:nvPr/>
        </p:nvPicPr>
        <p:blipFill>
          <a:blip r:embed="rId3">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04537" y="1588461"/>
            <a:ext cx="3432104" cy="334342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rotWithShape="1">
          <a:blip r:embed="rId4">
            <a:extLst>
              <a:ext uri="{28A0092B-C50C-407E-A947-70E740481C1C}">
                <a14:useLocalDpi xmlns:a14="http://schemas.microsoft.com/office/drawing/2010/main" val="0"/>
              </a:ext>
            </a:extLst>
          </a:blip>
          <a:srcRect l="30590" r="27937" b="26998"/>
          <a:stretch/>
        </p:blipFill>
        <p:spPr>
          <a:xfrm>
            <a:off x="6813395" y="0"/>
            <a:ext cx="2330605" cy="2419815"/>
          </a:xfrm>
          <a:prstGeom prst="rect">
            <a:avLst/>
          </a:prstGeom>
        </p:spPr>
      </p:pic>
      <p:pic>
        <p:nvPicPr>
          <p:cNvPr id="11" name="Picture 10"/>
          <p:cNvPicPr>
            <a:picLocks noChangeAspect="1"/>
          </p:cNvPicPr>
          <p:nvPr/>
        </p:nvPicPr>
        <p:blipFill rotWithShape="1">
          <a:blip r:embed="rId5" cstate="print">
            <a:extLst>
              <a:ext uri="{28A0092B-C50C-407E-A947-70E740481C1C}">
                <a14:useLocalDpi xmlns:a14="http://schemas.microsoft.com/office/drawing/2010/main" val="0"/>
              </a:ext>
            </a:extLst>
          </a:blip>
          <a:srcRect r="61779"/>
          <a:stretch/>
        </p:blipFill>
        <p:spPr>
          <a:xfrm>
            <a:off x="6798287" y="2391383"/>
            <a:ext cx="2341766" cy="2320837"/>
          </a:xfrm>
          <a:prstGeom prst="rect">
            <a:avLst/>
          </a:prstGeom>
          <a:effectLst>
            <a:outerShdw blurRad="50800" dist="38100" dir="16200000" algn="ctr" rotWithShape="0">
              <a:srgbClr val="000000">
                <a:alpha val="40000"/>
              </a:srgbClr>
            </a:outerShdw>
          </a:effectLst>
        </p:spPr>
      </p:pic>
      <p:pic>
        <p:nvPicPr>
          <p:cNvPr id="12" name="Picture 11" descr="drone-8725078749_33c2eb1ab9_k.jpg"/>
          <p:cNvPicPr>
            <a:picLocks noChangeAspect="1"/>
          </p:cNvPicPr>
          <p:nvPr/>
        </p:nvPicPr>
        <p:blipFill rotWithShape="1">
          <a:blip r:embed="rId6" cstate="print">
            <a:extLst>
              <a:ext uri="{28A0092B-C50C-407E-A947-70E740481C1C}">
                <a14:useLocalDpi xmlns:a14="http://schemas.microsoft.com/office/drawing/2010/main" val="0"/>
              </a:ext>
            </a:extLst>
          </a:blip>
          <a:srcRect l="30998" t="16114" r="20077" b="17405"/>
          <a:stretch/>
        </p:blipFill>
        <p:spPr>
          <a:xfrm>
            <a:off x="6797849" y="4712220"/>
            <a:ext cx="2369253" cy="2145780"/>
          </a:xfrm>
          <a:prstGeom prst="rect">
            <a:avLst/>
          </a:prstGeom>
          <a:effectLst>
            <a:outerShdw blurRad="50800" dist="38100" dir="16200000" rotWithShape="0">
              <a:prstClr val="black">
                <a:alpha val="40000"/>
              </a:prstClr>
            </a:outerShdw>
          </a:effectLst>
        </p:spPr>
      </p:pic>
      <p:sp>
        <p:nvSpPr>
          <p:cNvPr id="6" name="Plus 5"/>
          <p:cNvSpPr/>
          <p:nvPr/>
        </p:nvSpPr>
        <p:spPr>
          <a:xfrm>
            <a:off x="3745921" y="2849220"/>
            <a:ext cx="1194954" cy="1205346"/>
          </a:xfrm>
          <a:prstGeom prst="mathPlus">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http://static.squarespace.com/static/5179bd7ce4b0ed48a832acdb/t/51e45daee4b0cb5992d90e65/1373920689106/cost.png"/>
          <p:cNvPicPr>
            <a:picLocks noChangeAspect="1" noChangeArrowheads="1"/>
          </p:cNvPicPr>
          <p:nvPr/>
        </p:nvPicPr>
        <p:blipFill>
          <a:blip r:embed="rId7">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67586" y="1588461"/>
            <a:ext cx="3743325" cy="374332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p:cNvPicPr>
            <a:picLocks noChangeAspect="1"/>
          </p:cNvPicPr>
          <p:nvPr/>
        </p:nvPicPr>
        <p:blipFill rotWithShape="1">
          <a:blip r:embed="rId8">
            <a:extLst>
              <a:ext uri="{28A0092B-C50C-407E-A947-70E740481C1C}">
                <a14:useLocalDpi xmlns:a14="http://schemas.microsoft.com/office/drawing/2010/main" val="0"/>
              </a:ext>
            </a:extLst>
          </a:blip>
          <a:srcRect r="71829"/>
          <a:stretch/>
        </p:blipFill>
        <p:spPr>
          <a:xfrm>
            <a:off x="4245019" y="0"/>
            <a:ext cx="2575932" cy="6858000"/>
          </a:xfrm>
          <a:prstGeom prst="rect">
            <a:avLst/>
          </a:prstGeom>
          <a:effectLst>
            <a:outerShdw blurRad="50800" dist="38100" algn="ctr" rotWithShape="0">
              <a:srgbClr val="000000">
                <a:alpha val="40000"/>
              </a:srgbClr>
            </a:outerShdw>
          </a:effectLst>
        </p:spPr>
      </p:pic>
      <p:pic>
        <p:nvPicPr>
          <p:cNvPr id="8" name="Picture 7"/>
          <p:cNvPicPr>
            <a:picLocks noChangeAspect="1"/>
          </p:cNvPicPr>
          <p:nvPr/>
        </p:nvPicPr>
        <p:blipFill rotWithShape="1">
          <a:blip r:embed="rId9" cstate="print">
            <a:extLst>
              <a:ext uri="{28A0092B-C50C-407E-A947-70E740481C1C}">
                <a14:useLocalDpi xmlns:a14="http://schemas.microsoft.com/office/drawing/2010/main" val="0"/>
              </a:ext>
            </a:extLst>
          </a:blip>
          <a:srcRect l="22417" r="48569"/>
          <a:stretch/>
        </p:blipFill>
        <p:spPr>
          <a:xfrm>
            <a:off x="2141037" y="0"/>
            <a:ext cx="2486718" cy="6858000"/>
          </a:xfrm>
          <a:prstGeom prst="rect">
            <a:avLst/>
          </a:prstGeom>
          <a:effectLst>
            <a:outerShdw blurRad="50800" dist="38100" algn="ctr" rotWithShape="0">
              <a:srgbClr val="000000">
                <a:alpha val="40000"/>
              </a:srgbClr>
            </a:outerShdw>
          </a:effectLst>
        </p:spPr>
      </p:pic>
      <p:pic>
        <p:nvPicPr>
          <p:cNvPr id="7" name="Picture 6"/>
          <p:cNvPicPr>
            <a:picLocks noChangeAspect="1"/>
          </p:cNvPicPr>
          <p:nvPr/>
        </p:nvPicPr>
        <p:blipFill rotWithShape="1">
          <a:blip r:embed="rId10" cstate="print">
            <a:extLst>
              <a:ext uri="{28A0092B-C50C-407E-A947-70E740481C1C}">
                <a14:useLocalDpi xmlns:a14="http://schemas.microsoft.com/office/drawing/2010/main" val="0"/>
              </a:ext>
            </a:extLst>
          </a:blip>
          <a:srcRect l="44846" t="-162" r="35947" b="162"/>
          <a:stretch/>
        </p:blipFill>
        <p:spPr>
          <a:xfrm>
            <a:off x="-4" y="-44604"/>
            <a:ext cx="2341755" cy="6902604"/>
          </a:xfrm>
          <a:prstGeom prst="rect">
            <a:avLst/>
          </a:prstGeom>
          <a:effectLst>
            <a:outerShdw blurRad="50800" dist="38100" algn="ctr" rotWithShape="0">
              <a:srgbClr val="000000">
                <a:alpha val="40000"/>
              </a:srgbClr>
            </a:outerShdw>
          </a:effectLst>
        </p:spPr>
      </p:pic>
    </p:spTree>
    <p:extLst>
      <p:ext uri="{BB962C8B-B14F-4D97-AF65-F5344CB8AC3E}">
        <p14:creationId xmlns:p14="http://schemas.microsoft.com/office/powerpoint/2010/main" val="2127694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490639" y="892480"/>
            <a:ext cx="2169897" cy="3743000"/>
          </a:xfrm>
          <a:custGeom>
            <a:avLst/>
            <a:gdLst>
              <a:gd name="connsiteX0" fmla="*/ 0 w 1838227"/>
              <a:gd name="connsiteY0" fmla="*/ 1795806 h 3591611"/>
              <a:gd name="connsiteX1" fmla="*/ 919114 w 1838227"/>
              <a:gd name="connsiteY1" fmla="*/ 0 h 3591611"/>
              <a:gd name="connsiteX2" fmla="*/ 1838228 w 1838227"/>
              <a:gd name="connsiteY2" fmla="*/ 1795806 h 3591611"/>
              <a:gd name="connsiteX3" fmla="*/ 919114 w 1838227"/>
              <a:gd name="connsiteY3" fmla="*/ 3591612 h 3591611"/>
              <a:gd name="connsiteX4" fmla="*/ 0 w 1838227"/>
              <a:gd name="connsiteY4" fmla="*/ 1795806 h 3591611"/>
              <a:gd name="connsiteX0" fmla="*/ 0 w 1838228"/>
              <a:gd name="connsiteY0" fmla="*/ 1795806 h 3591612"/>
              <a:gd name="connsiteX1" fmla="*/ 919114 w 1838228"/>
              <a:gd name="connsiteY1" fmla="*/ 0 h 3591612"/>
              <a:gd name="connsiteX2" fmla="*/ 1838228 w 1838228"/>
              <a:gd name="connsiteY2" fmla="*/ 1795806 h 3591612"/>
              <a:gd name="connsiteX3" fmla="*/ 919114 w 1838228"/>
              <a:gd name="connsiteY3" fmla="*/ 3591612 h 3591612"/>
              <a:gd name="connsiteX4" fmla="*/ 0 w 1838228"/>
              <a:gd name="connsiteY4" fmla="*/ 1795806 h 3591612"/>
              <a:gd name="connsiteX0" fmla="*/ 16026 w 1854254"/>
              <a:gd name="connsiteY0" fmla="*/ 1795806 h 3713047"/>
              <a:gd name="connsiteX1" fmla="*/ 935140 w 1854254"/>
              <a:gd name="connsiteY1" fmla="*/ 0 h 3713047"/>
              <a:gd name="connsiteX2" fmla="*/ 1854254 w 1854254"/>
              <a:gd name="connsiteY2" fmla="*/ 1795806 h 3713047"/>
              <a:gd name="connsiteX3" fmla="*/ 935140 w 1854254"/>
              <a:gd name="connsiteY3" fmla="*/ 3591612 h 3713047"/>
              <a:gd name="connsiteX4" fmla="*/ 393097 w 1854254"/>
              <a:gd name="connsiteY4" fmla="*/ 3357186 h 3713047"/>
              <a:gd name="connsiteX5" fmla="*/ 16026 w 1854254"/>
              <a:gd name="connsiteY5" fmla="*/ 1795806 h 3713047"/>
              <a:gd name="connsiteX0" fmla="*/ 16026 w 1871600"/>
              <a:gd name="connsiteY0" fmla="*/ 1795806 h 3606673"/>
              <a:gd name="connsiteX1" fmla="*/ 935140 w 1871600"/>
              <a:gd name="connsiteY1" fmla="*/ 0 h 3606673"/>
              <a:gd name="connsiteX2" fmla="*/ 1854254 w 1871600"/>
              <a:gd name="connsiteY2" fmla="*/ 1795806 h 3606673"/>
              <a:gd name="connsiteX3" fmla="*/ 1562021 w 1871600"/>
              <a:gd name="connsiteY3" fmla="*/ 3233337 h 3606673"/>
              <a:gd name="connsiteX4" fmla="*/ 935140 w 1871600"/>
              <a:gd name="connsiteY4" fmla="*/ 3591612 h 3606673"/>
              <a:gd name="connsiteX5" fmla="*/ 393097 w 1871600"/>
              <a:gd name="connsiteY5" fmla="*/ 3357186 h 3606673"/>
              <a:gd name="connsiteX6" fmla="*/ 16026 w 1871600"/>
              <a:gd name="connsiteY6" fmla="*/ 1795806 h 3606673"/>
              <a:gd name="connsiteX0" fmla="*/ 16026 w 1871600"/>
              <a:gd name="connsiteY0" fmla="*/ 1795806 h 3594942"/>
              <a:gd name="connsiteX1" fmla="*/ 935140 w 1871600"/>
              <a:gd name="connsiteY1" fmla="*/ 0 h 3594942"/>
              <a:gd name="connsiteX2" fmla="*/ 1854254 w 1871600"/>
              <a:gd name="connsiteY2" fmla="*/ 1795806 h 3594942"/>
              <a:gd name="connsiteX3" fmla="*/ 1562021 w 1871600"/>
              <a:gd name="connsiteY3" fmla="*/ 3233337 h 3594942"/>
              <a:gd name="connsiteX4" fmla="*/ 935140 w 1871600"/>
              <a:gd name="connsiteY4" fmla="*/ 3591612 h 3594942"/>
              <a:gd name="connsiteX5" fmla="*/ 393097 w 1871600"/>
              <a:gd name="connsiteY5" fmla="*/ 3357186 h 3594942"/>
              <a:gd name="connsiteX6" fmla="*/ 16026 w 1871600"/>
              <a:gd name="connsiteY6" fmla="*/ 1795806 h 3594942"/>
              <a:gd name="connsiteX0" fmla="*/ 16026 w 1871600"/>
              <a:gd name="connsiteY0" fmla="*/ 1795806 h 3602757"/>
              <a:gd name="connsiteX1" fmla="*/ 935140 w 1871600"/>
              <a:gd name="connsiteY1" fmla="*/ 0 h 3602757"/>
              <a:gd name="connsiteX2" fmla="*/ 1854254 w 1871600"/>
              <a:gd name="connsiteY2" fmla="*/ 1795806 h 3602757"/>
              <a:gd name="connsiteX3" fmla="*/ 1562021 w 1871600"/>
              <a:gd name="connsiteY3" fmla="*/ 3233337 h 3602757"/>
              <a:gd name="connsiteX4" fmla="*/ 935140 w 1871600"/>
              <a:gd name="connsiteY4" fmla="*/ 3591612 h 3602757"/>
              <a:gd name="connsiteX5" fmla="*/ 393097 w 1871600"/>
              <a:gd name="connsiteY5" fmla="*/ 3357186 h 3602757"/>
              <a:gd name="connsiteX6" fmla="*/ 16026 w 1871600"/>
              <a:gd name="connsiteY6" fmla="*/ 1795806 h 3602757"/>
              <a:gd name="connsiteX0" fmla="*/ 16026 w 1871600"/>
              <a:gd name="connsiteY0" fmla="*/ 1795806 h 3594334"/>
              <a:gd name="connsiteX1" fmla="*/ 935140 w 1871600"/>
              <a:gd name="connsiteY1" fmla="*/ 0 h 3594334"/>
              <a:gd name="connsiteX2" fmla="*/ 1854254 w 1871600"/>
              <a:gd name="connsiteY2" fmla="*/ 1795806 h 3594334"/>
              <a:gd name="connsiteX3" fmla="*/ 1562021 w 1871600"/>
              <a:gd name="connsiteY3" fmla="*/ 3233337 h 3594334"/>
              <a:gd name="connsiteX4" fmla="*/ 935140 w 1871600"/>
              <a:gd name="connsiteY4" fmla="*/ 3591612 h 3594334"/>
              <a:gd name="connsiteX5" fmla="*/ 393097 w 1871600"/>
              <a:gd name="connsiteY5" fmla="*/ 3357186 h 3594334"/>
              <a:gd name="connsiteX6" fmla="*/ 16026 w 1871600"/>
              <a:gd name="connsiteY6" fmla="*/ 1795806 h 3594334"/>
              <a:gd name="connsiteX0" fmla="*/ 16026 w 1871600"/>
              <a:gd name="connsiteY0" fmla="*/ 1795806 h 3593370"/>
              <a:gd name="connsiteX1" fmla="*/ 935140 w 1871600"/>
              <a:gd name="connsiteY1" fmla="*/ 0 h 3593370"/>
              <a:gd name="connsiteX2" fmla="*/ 1854254 w 1871600"/>
              <a:gd name="connsiteY2" fmla="*/ 1795806 h 3593370"/>
              <a:gd name="connsiteX3" fmla="*/ 1562021 w 1871600"/>
              <a:gd name="connsiteY3" fmla="*/ 3233337 h 3593370"/>
              <a:gd name="connsiteX4" fmla="*/ 935140 w 1871600"/>
              <a:gd name="connsiteY4" fmla="*/ 3591612 h 3593370"/>
              <a:gd name="connsiteX5" fmla="*/ 393097 w 1871600"/>
              <a:gd name="connsiteY5" fmla="*/ 3357186 h 3593370"/>
              <a:gd name="connsiteX6" fmla="*/ 16026 w 1871600"/>
              <a:gd name="connsiteY6" fmla="*/ 1795806 h 3593370"/>
              <a:gd name="connsiteX0" fmla="*/ 16026 w 1871600"/>
              <a:gd name="connsiteY0" fmla="*/ 1795806 h 3597118"/>
              <a:gd name="connsiteX1" fmla="*/ 935140 w 1871600"/>
              <a:gd name="connsiteY1" fmla="*/ 0 h 3597118"/>
              <a:gd name="connsiteX2" fmla="*/ 1854254 w 1871600"/>
              <a:gd name="connsiteY2" fmla="*/ 1795806 h 3597118"/>
              <a:gd name="connsiteX3" fmla="*/ 1562021 w 1871600"/>
              <a:gd name="connsiteY3" fmla="*/ 3206799 h 3597118"/>
              <a:gd name="connsiteX4" fmla="*/ 935140 w 1871600"/>
              <a:gd name="connsiteY4" fmla="*/ 3591612 h 3597118"/>
              <a:gd name="connsiteX5" fmla="*/ 393097 w 1871600"/>
              <a:gd name="connsiteY5" fmla="*/ 3357186 h 3597118"/>
              <a:gd name="connsiteX6" fmla="*/ 16026 w 1871600"/>
              <a:gd name="connsiteY6" fmla="*/ 1795806 h 3597118"/>
              <a:gd name="connsiteX0" fmla="*/ 27946 w 1713837"/>
              <a:gd name="connsiteY0" fmla="*/ 1778119 h 3597123"/>
              <a:gd name="connsiteX1" fmla="*/ 777377 w 1713837"/>
              <a:gd name="connsiteY1" fmla="*/ 5 h 3597123"/>
              <a:gd name="connsiteX2" fmla="*/ 1696491 w 1713837"/>
              <a:gd name="connsiteY2" fmla="*/ 1795811 h 3597123"/>
              <a:gd name="connsiteX3" fmla="*/ 1404258 w 1713837"/>
              <a:gd name="connsiteY3" fmla="*/ 3206804 h 3597123"/>
              <a:gd name="connsiteX4" fmla="*/ 777377 w 1713837"/>
              <a:gd name="connsiteY4" fmla="*/ 3591617 h 3597123"/>
              <a:gd name="connsiteX5" fmla="*/ 235334 w 1713837"/>
              <a:gd name="connsiteY5" fmla="*/ 3357191 h 3597123"/>
              <a:gd name="connsiteX6" fmla="*/ 27946 w 1713837"/>
              <a:gd name="connsiteY6" fmla="*/ 1778119 h 3597123"/>
              <a:gd name="connsiteX0" fmla="*/ 27946 w 1515808"/>
              <a:gd name="connsiteY0" fmla="*/ 1778119 h 3597123"/>
              <a:gd name="connsiteX1" fmla="*/ 777377 w 1515808"/>
              <a:gd name="connsiteY1" fmla="*/ 5 h 3597123"/>
              <a:gd name="connsiteX2" fmla="*/ 1451394 w 1515808"/>
              <a:gd name="connsiteY2" fmla="*/ 1760426 h 3597123"/>
              <a:gd name="connsiteX3" fmla="*/ 1404258 w 1515808"/>
              <a:gd name="connsiteY3" fmla="*/ 3206804 h 3597123"/>
              <a:gd name="connsiteX4" fmla="*/ 777377 w 1515808"/>
              <a:gd name="connsiteY4" fmla="*/ 3591617 h 3597123"/>
              <a:gd name="connsiteX5" fmla="*/ 235334 w 1515808"/>
              <a:gd name="connsiteY5" fmla="*/ 3357191 h 3597123"/>
              <a:gd name="connsiteX6" fmla="*/ 27946 w 1515808"/>
              <a:gd name="connsiteY6" fmla="*/ 1778119 h 3597123"/>
              <a:gd name="connsiteX0" fmla="*/ 23303 w 1511165"/>
              <a:gd name="connsiteY0" fmla="*/ 1838248 h 3657252"/>
              <a:gd name="connsiteX1" fmla="*/ 89289 w 1511165"/>
              <a:gd name="connsiteY1" fmla="*/ 542263 h 3657252"/>
              <a:gd name="connsiteX2" fmla="*/ 772734 w 1511165"/>
              <a:gd name="connsiteY2" fmla="*/ 60134 h 3657252"/>
              <a:gd name="connsiteX3" fmla="*/ 1446751 w 1511165"/>
              <a:gd name="connsiteY3" fmla="*/ 1820555 h 3657252"/>
              <a:gd name="connsiteX4" fmla="*/ 1399615 w 1511165"/>
              <a:gd name="connsiteY4" fmla="*/ 3266933 h 3657252"/>
              <a:gd name="connsiteX5" fmla="*/ 772734 w 1511165"/>
              <a:gd name="connsiteY5" fmla="*/ 3651746 h 3657252"/>
              <a:gd name="connsiteX6" fmla="*/ 230691 w 1511165"/>
              <a:gd name="connsiteY6" fmla="*/ 3417320 h 3657252"/>
              <a:gd name="connsiteX7" fmla="*/ 23303 w 1511165"/>
              <a:gd name="connsiteY7" fmla="*/ 1838248 h 3657252"/>
              <a:gd name="connsiteX0" fmla="*/ 23303 w 1496663"/>
              <a:gd name="connsiteY0" fmla="*/ 1778318 h 3597322"/>
              <a:gd name="connsiteX1" fmla="*/ 89289 w 1496663"/>
              <a:gd name="connsiteY1" fmla="*/ 482333 h 3597322"/>
              <a:gd name="connsiteX2" fmla="*/ 772734 w 1496663"/>
              <a:gd name="connsiteY2" fmla="*/ 204 h 3597322"/>
              <a:gd name="connsiteX3" fmla="*/ 1437322 w 1496663"/>
              <a:gd name="connsiteY3" fmla="*/ 526564 h 3597322"/>
              <a:gd name="connsiteX4" fmla="*/ 1446751 w 1496663"/>
              <a:gd name="connsiteY4" fmla="*/ 1760625 h 3597322"/>
              <a:gd name="connsiteX5" fmla="*/ 1399615 w 1496663"/>
              <a:gd name="connsiteY5" fmla="*/ 3207003 h 3597322"/>
              <a:gd name="connsiteX6" fmla="*/ 772734 w 1496663"/>
              <a:gd name="connsiteY6" fmla="*/ 3591816 h 3597322"/>
              <a:gd name="connsiteX7" fmla="*/ 230691 w 1496663"/>
              <a:gd name="connsiteY7" fmla="*/ 3357390 h 3597322"/>
              <a:gd name="connsiteX8" fmla="*/ 23303 w 1496663"/>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23745"/>
              <a:gd name="connsiteY0" fmla="*/ 1778318 h 3597322"/>
              <a:gd name="connsiteX1" fmla="*/ 89289 w 1523745"/>
              <a:gd name="connsiteY1" fmla="*/ 482333 h 3597322"/>
              <a:gd name="connsiteX2" fmla="*/ 772734 w 1523745"/>
              <a:gd name="connsiteY2" fmla="*/ 204 h 3597322"/>
              <a:gd name="connsiteX3" fmla="*/ 1437322 w 1523745"/>
              <a:gd name="connsiteY3" fmla="*/ 526564 h 3597322"/>
              <a:gd name="connsiteX4" fmla="*/ 1512739 w 1523745"/>
              <a:gd name="connsiteY4" fmla="*/ 1751779 h 3597322"/>
              <a:gd name="connsiteX5" fmla="*/ 1399615 w 1523745"/>
              <a:gd name="connsiteY5" fmla="*/ 3207003 h 3597322"/>
              <a:gd name="connsiteX6" fmla="*/ 772734 w 1523745"/>
              <a:gd name="connsiteY6" fmla="*/ 3591816 h 3597322"/>
              <a:gd name="connsiteX7" fmla="*/ 230691 w 1523745"/>
              <a:gd name="connsiteY7" fmla="*/ 3357390 h 3597322"/>
              <a:gd name="connsiteX8" fmla="*/ 23303 w 1523745"/>
              <a:gd name="connsiteY8" fmla="*/ 1778318 h 3597322"/>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3597"/>
              <a:gd name="connsiteX1" fmla="*/ 79267 w 1513723"/>
              <a:gd name="connsiteY1" fmla="*/ 482333 h 3593597"/>
              <a:gd name="connsiteX2" fmla="*/ 762712 w 1513723"/>
              <a:gd name="connsiteY2" fmla="*/ 204 h 3593597"/>
              <a:gd name="connsiteX3" fmla="*/ 1427300 w 1513723"/>
              <a:gd name="connsiteY3" fmla="*/ 526564 h 3593597"/>
              <a:gd name="connsiteX4" fmla="*/ 1502717 w 1513723"/>
              <a:gd name="connsiteY4" fmla="*/ 1751779 h 3593597"/>
              <a:gd name="connsiteX5" fmla="*/ 1389593 w 1513723"/>
              <a:gd name="connsiteY5" fmla="*/ 3207003 h 3593597"/>
              <a:gd name="connsiteX6" fmla="*/ 762712 w 1513723"/>
              <a:gd name="connsiteY6" fmla="*/ 3591816 h 3593597"/>
              <a:gd name="connsiteX7" fmla="*/ 239523 w 1513723"/>
              <a:gd name="connsiteY7" fmla="*/ 3339698 h 3593597"/>
              <a:gd name="connsiteX8" fmla="*/ 69840 w 1513723"/>
              <a:gd name="connsiteY8" fmla="*/ 2968153 h 3593597"/>
              <a:gd name="connsiteX9" fmla="*/ 13281 w 1513723"/>
              <a:gd name="connsiteY9" fmla="*/ 1778318 h 3593597"/>
              <a:gd name="connsiteX0" fmla="*/ 9 w 1679560"/>
              <a:gd name="connsiteY0" fmla="*/ 1778318 h 3593597"/>
              <a:gd name="connsiteX1" fmla="*/ 245104 w 1679560"/>
              <a:gd name="connsiteY1" fmla="*/ 482333 h 3593597"/>
              <a:gd name="connsiteX2" fmla="*/ 928549 w 1679560"/>
              <a:gd name="connsiteY2" fmla="*/ 204 h 3593597"/>
              <a:gd name="connsiteX3" fmla="*/ 1593137 w 1679560"/>
              <a:gd name="connsiteY3" fmla="*/ 526564 h 3593597"/>
              <a:gd name="connsiteX4" fmla="*/ 1668554 w 1679560"/>
              <a:gd name="connsiteY4" fmla="*/ 1751779 h 3593597"/>
              <a:gd name="connsiteX5" fmla="*/ 1555430 w 1679560"/>
              <a:gd name="connsiteY5" fmla="*/ 3207003 h 3593597"/>
              <a:gd name="connsiteX6" fmla="*/ 928549 w 1679560"/>
              <a:gd name="connsiteY6" fmla="*/ 3591816 h 3593597"/>
              <a:gd name="connsiteX7" fmla="*/ 405360 w 1679560"/>
              <a:gd name="connsiteY7" fmla="*/ 3339698 h 3593597"/>
              <a:gd name="connsiteX8" fmla="*/ 235677 w 1679560"/>
              <a:gd name="connsiteY8" fmla="*/ 2968153 h 3593597"/>
              <a:gd name="connsiteX9" fmla="*/ 9 w 1679560"/>
              <a:gd name="connsiteY9" fmla="*/ 1778318 h 3593597"/>
              <a:gd name="connsiteX0" fmla="*/ 3177 w 1682728"/>
              <a:gd name="connsiteY0" fmla="*/ 1778318 h 3593597"/>
              <a:gd name="connsiteX1" fmla="*/ 248272 w 1682728"/>
              <a:gd name="connsiteY1" fmla="*/ 482333 h 3593597"/>
              <a:gd name="connsiteX2" fmla="*/ 931717 w 1682728"/>
              <a:gd name="connsiteY2" fmla="*/ 204 h 3593597"/>
              <a:gd name="connsiteX3" fmla="*/ 1596305 w 1682728"/>
              <a:gd name="connsiteY3" fmla="*/ 526564 h 3593597"/>
              <a:gd name="connsiteX4" fmla="*/ 1671722 w 1682728"/>
              <a:gd name="connsiteY4" fmla="*/ 1751779 h 3593597"/>
              <a:gd name="connsiteX5" fmla="*/ 1558598 w 1682728"/>
              <a:gd name="connsiteY5" fmla="*/ 3207003 h 3593597"/>
              <a:gd name="connsiteX6" fmla="*/ 931717 w 1682728"/>
              <a:gd name="connsiteY6" fmla="*/ 3591816 h 3593597"/>
              <a:gd name="connsiteX7" fmla="*/ 408528 w 1682728"/>
              <a:gd name="connsiteY7" fmla="*/ 3339698 h 3593597"/>
              <a:gd name="connsiteX8" fmla="*/ 3177 w 1682728"/>
              <a:gd name="connsiteY8" fmla="*/ 1778318 h 3593597"/>
              <a:gd name="connsiteX0" fmla="*/ 30383 w 1709934"/>
              <a:gd name="connsiteY0" fmla="*/ 1778318 h 3591816"/>
              <a:gd name="connsiteX1" fmla="*/ 275478 w 1709934"/>
              <a:gd name="connsiteY1" fmla="*/ 482333 h 3591816"/>
              <a:gd name="connsiteX2" fmla="*/ 958923 w 1709934"/>
              <a:gd name="connsiteY2" fmla="*/ 204 h 3591816"/>
              <a:gd name="connsiteX3" fmla="*/ 1623511 w 1709934"/>
              <a:gd name="connsiteY3" fmla="*/ 526564 h 3591816"/>
              <a:gd name="connsiteX4" fmla="*/ 1698928 w 1709934"/>
              <a:gd name="connsiteY4" fmla="*/ 1751779 h 3591816"/>
              <a:gd name="connsiteX5" fmla="*/ 1585804 w 1709934"/>
              <a:gd name="connsiteY5" fmla="*/ 3207003 h 3591816"/>
              <a:gd name="connsiteX6" fmla="*/ 958923 w 1709934"/>
              <a:gd name="connsiteY6" fmla="*/ 3591816 h 3591816"/>
              <a:gd name="connsiteX7" fmla="*/ 30383 w 1709934"/>
              <a:gd name="connsiteY7" fmla="*/ 1778318 h 3591816"/>
              <a:gd name="connsiteX0" fmla="*/ 30383 w 1702699"/>
              <a:gd name="connsiteY0" fmla="*/ 1778318 h 3591827"/>
              <a:gd name="connsiteX1" fmla="*/ 275478 w 1702699"/>
              <a:gd name="connsiteY1" fmla="*/ 482333 h 3591827"/>
              <a:gd name="connsiteX2" fmla="*/ 958923 w 1702699"/>
              <a:gd name="connsiteY2" fmla="*/ 204 h 3591827"/>
              <a:gd name="connsiteX3" fmla="*/ 1623511 w 1702699"/>
              <a:gd name="connsiteY3" fmla="*/ 526564 h 3591827"/>
              <a:gd name="connsiteX4" fmla="*/ 1698928 w 1702699"/>
              <a:gd name="connsiteY4" fmla="*/ 1751779 h 3591827"/>
              <a:gd name="connsiteX5" fmla="*/ 958923 w 1702699"/>
              <a:gd name="connsiteY5" fmla="*/ 3591816 h 3591827"/>
              <a:gd name="connsiteX6" fmla="*/ 30383 w 1702699"/>
              <a:gd name="connsiteY6" fmla="*/ 1778318 h 3591827"/>
              <a:gd name="connsiteX0" fmla="*/ 12394 w 2156050"/>
              <a:gd name="connsiteY0" fmla="*/ 1796011 h 3591847"/>
              <a:gd name="connsiteX1" fmla="*/ 728829 w 2156050"/>
              <a:gd name="connsiteY1" fmla="*/ 482333 h 3591847"/>
              <a:gd name="connsiteX2" fmla="*/ 1412274 w 2156050"/>
              <a:gd name="connsiteY2" fmla="*/ 204 h 3591847"/>
              <a:gd name="connsiteX3" fmla="*/ 2076862 w 2156050"/>
              <a:gd name="connsiteY3" fmla="*/ 526564 h 3591847"/>
              <a:gd name="connsiteX4" fmla="*/ 2152279 w 2156050"/>
              <a:gd name="connsiteY4" fmla="*/ 1751779 h 3591847"/>
              <a:gd name="connsiteX5" fmla="*/ 1412274 w 2156050"/>
              <a:gd name="connsiteY5" fmla="*/ 3591816 h 3591847"/>
              <a:gd name="connsiteX6" fmla="*/ 12394 w 2156050"/>
              <a:gd name="connsiteY6" fmla="*/ 1796011 h 3591847"/>
              <a:gd name="connsiteX0" fmla="*/ 0 w 2143656"/>
              <a:gd name="connsiteY0" fmla="*/ 1850994 h 3646830"/>
              <a:gd name="connsiteX1" fmla="*/ 1399880 w 2143656"/>
              <a:gd name="connsiteY1" fmla="*/ 55187 h 3646830"/>
              <a:gd name="connsiteX2" fmla="*/ 2064468 w 2143656"/>
              <a:gd name="connsiteY2" fmla="*/ 581547 h 3646830"/>
              <a:gd name="connsiteX3" fmla="*/ 2139885 w 2143656"/>
              <a:gd name="connsiteY3" fmla="*/ 1806762 h 3646830"/>
              <a:gd name="connsiteX4" fmla="*/ 1399880 w 2143656"/>
              <a:gd name="connsiteY4" fmla="*/ 3646799 h 3646830"/>
              <a:gd name="connsiteX5" fmla="*/ 0 w 2143656"/>
              <a:gd name="connsiteY5" fmla="*/ 1850994 h 3646830"/>
              <a:gd name="connsiteX0" fmla="*/ 0 w 2139885"/>
              <a:gd name="connsiteY0" fmla="*/ 1795842 h 3591678"/>
              <a:gd name="connsiteX1" fmla="*/ 1399880 w 2139885"/>
              <a:gd name="connsiteY1" fmla="*/ 35 h 3591678"/>
              <a:gd name="connsiteX2" fmla="*/ 2139885 w 2139885"/>
              <a:gd name="connsiteY2" fmla="*/ 1751610 h 3591678"/>
              <a:gd name="connsiteX3" fmla="*/ 1399880 w 2139885"/>
              <a:gd name="connsiteY3" fmla="*/ 3591647 h 3591678"/>
              <a:gd name="connsiteX4" fmla="*/ 0 w 2139885"/>
              <a:gd name="connsiteY4" fmla="*/ 1795842 h 3591678"/>
              <a:gd name="connsiteX0" fmla="*/ 0 w 2630079"/>
              <a:gd name="connsiteY0" fmla="*/ 1795876 h 3591742"/>
              <a:gd name="connsiteX1" fmla="*/ 1399880 w 2630079"/>
              <a:gd name="connsiteY1" fmla="*/ 69 h 3591742"/>
              <a:gd name="connsiteX2" fmla="*/ 2630079 w 2630079"/>
              <a:gd name="connsiteY2" fmla="*/ 1733951 h 3591742"/>
              <a:gd name="connsiteX3" fmla="*/ 1399880 w 2630079"/>
              <a:gd name="connsiteY3" fmla="*/ 3591681 h 3591742"/>
              <a:gd name="connsiteX4" fmla="*/ 0 w 2630079"/>
              <a:gd name="connsiteY4" fmla="*/ 1795876 h 3591742"/>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61625"/>
              <a:gd name="connsiteX1" fmla="*/ 1399880 w 2639825"/>
              <a:gd name="connsiteY1" fmla="*/ 67 h 3661625"/>
              <a:gd name="connsiteX2" fmla="*/ 2630079 w 2639825"/>
              <a:gd name="connsiteY2" fmla="*/ 1733949 h 3661625"/>
              <a:gd name="connsiteX3" fmla="*/ 2055043 w 2639825"/>
              <a:gd name="connsiteY3" fmla="*/ 3206868 h 3661625"/>
              <a:gd name="connsiteX4" fmla="*/ 1399880 w 2639825"/>
              <a:gd name="connsiteY4" fmla="*/ 3591679 h 3661625"/>
              <a:gd name="connsiteX5" fmla="*/ 0 w 2639825"/>
              <a:gd name="connsiteY5" fmla="*/ 1795874 h 3661625"/>
              <a:gd name="connsiteX0" fmla="*/ 0 w 2639825"/>
              <a:gd name="connsiteY0" fmla="*/ 1795874 h 3644926"/>
              <a:gd name="connsiteX1" fmla="*/ 1399880 w 2639825"/>
              <a:gd name="connsiteY1" fmla="*/ 67 h 3644926"/>
              <a:gd name="connsiteX2" fmla="*/ 2630079 w 2639825"/>
              <a:gd name="connsiteY2" fmla="*/ 1733949 h 3644926"/>
              <a:gd name="connsiteX3" fmla="*/ 2055043 w 2639825"/>
              <a:gd name="connsiteY3" fmla="*/ 3206868 h 3644926"/>
              <a:gd name="connsiteX4" fmla="*/ 1399880 w 2639825"/>
              <a:gd name="connsiteY4" fmla="*/ 3591679 h 3644926"/>
              <a:gd name="connsiteX5" fmla="*/ 0 w 2639825"/>
              <a:gd name="connsiteY5" fmla="*/ 1795874 h 364492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13547"/>
              <a:gd name="connsiteY0" fmla="*/ 1795974 h 3591786"/>
              <a:gd name="connsiteX1" fmla="*/ 1399880 w 2413547"/>
              <a:gd name="connsiteY1" fmla="*/ 167 h 3591786"/>
              <a:gd name="connsiteX2" fmla="*/ 2413263 w 2413547"/>
              <a:gd name="connsiteY2" fmla="*/ 1698663 h 3591786"/>
              <a:gd name="connsiteX3" fmla="*/ 2055043 w 2413547"/>
              <a:gd name="connsiteY3" fmla="*/ 3206968 h 3591786"/>
              <a:gd name="connsiteX4" fmla="*/ 1399880 w 2413547"/>
              <a:gd name="connsiteY4" fmla="*/ 3591779 h 3591786"/>
              <a:gd name="connsiteX5" fmla="*/ 0 w 2413547"/>
              <a:gd name="connsiteY5" fmla="*/ 1795974 h 3591786"/>
              <a:gd name="connsiteX0" fmla="*/ 0 w 2413273"/>
              <a:gd name="connsiteY0" fmla="*/ 1832932 h 3628744"/>
              <a:gd name="connsiteX1" fmla="*/ 1399880 w 2413273"/>
              <a:gd name="connsiteY1" fmla="*/ 37125 h 3628744"/>
              <a:gd name="connsiteX2" fmla="*/ 2064470 w 2413273"/>
              <a:gd name="connsiteY2" fmla="*/ 705029 h 3628744"/>
              <a:gd name="connsiteX3" fmla="*/ 2413263 w 2413273"/>
              <a:gd name="connsiteY3" fmla="*/ 1735621 h 3628744"/>
              <a:gd name="connsiteX4" fmla="*/ 2055043 w 2413273"/>
              <a:gd name="connsiteY4" fmla="*/ 3243926 h 3628744"/>
              <a:gd name="connsiteX5" fmla="*/ 1399880 w 2413273"/>
              <a:gd name="connsiteY5" fmla="*/ 3628737 h 3628744"/>
              <a:gd name="connsiteX6" fmla="*/ 0 w 2413273"/>
              <a:gd name="connsiteY6" fmla="*/ 1832932 h 3628744"/>
              <a:gd name="connsiteX0" fmla="*/ 0 w 2516952"/>
              <a:gd name="connsiteY0" fmla="*/ 1854147 h 3649959"/>
              <a:gd name="connsiteX1" fmla="*/ 1399880 w 2516952"/>
              <a:gd name="connsiteY1" fmla="*/ 58340 h 3649959"/>
              <a:gd name="connsiteX2" fmla="*/ 2432115 w 2516952"/>
              <a:gd name="connsiteY2" fmla="*/ 558164 h 3649959"/>
              <a:gd name="connsiteX3" fmla="*/ 2413263 w 2516952"/>
              <a:gd name="connsiteY3" fmla="*/ 1756836 h 3649959"/>
              <a:gd name="connsiteX4" fmla="*/ 2055043 w 2516952"/>
              <a:gd name="connsiteY4" fmla="*/ 3265141 h 3649959"/>
              <a:gd name="connsiteX5" fmla="*/ 1399880 w 2516952"/>
              <a:gd name="connsiteY5" fmla="*/ 3649952 h 3649959"/>
              <a:gd name="connsiteX6" fmla="*/ 0 w 2516952"/>
              <a:gd name="connsiteY6" fmla="*/ 1854147 h 3649959"/>
              <a:gd name="connsiteX0" fmla="*/ 0 w 2516952"/>
              <a:gd name="connsiteY0" fmla="*/ 1795853 h 3591665"/>
              <a:gd name="connsiteX1" fmla="*/ 1399880 w 2516952"/>
              <a:gd name="connsiteY1" fmla="*/ 46 h 3591665"/>
              <a:gd name="connsiteX2" fmla="*/ 2432115 w 2516952"/>
              <a:gd name="connsiteY2" fmla="*/ 499870 h 3591665"/>
              <a:gd name="connsiteX3" fmla="*/ 2413263 w 2516952"/>
              <a:gd name="connsiteY3" fmla="*/ 1698542 h 3591665"/>
              <a:gd name="connsiteX4" fmla="*/ 2055043 w 2516952"/>
              <a:gd name="connsiteY4" fmla="*/ 3206847 h 3591665"/>
              <a:gd name="connsiteX5" fmla="*/ 1399880 w 2516952"/>
              <a:gd name="connsiteY5" fmla="*/ 3591658 h 3591665"/>
              <a:gd name="connsiteX6" fmla="*/ 0 w 2516952"/>
              <a:gd name="connsiteY6" fmla="*/ 1795853 h 3591665"/>
              <a:gd name="connsiteX0" fmla="*/ 0 w 2516952"/>
              <a:gd name="connsiteY0" fmla="*/ 1716261 h 3512074"/>
              <a:gd name="connsiteX1" fmla="*/ 1399880 w 2516952"/>
              <a:gd name="connsiteY1" fmla="*/ 71 h 3512074"/>
              <a:gd name="connsiteX2" fmla="*/ 2432115 w 2516952"/>
              <a:gd name="connsiteY2" fmla="*/ 420278 h 3512074"/>
              <a:gd name="connsiteX3" fmla="*/ 2413263 w 2516952"/>
              <a:gd name="connsiteY3" fmla="*/ 1618950 h 3512074"/>
              <a:gd name="connsiteX4" fmla="*/ 2055043 w 2516952"/>
              <a:gd name="connsiteY4" fmla="*/ 3127255 h 3512074"/>
              <a:gd name="connsiteX5" fmla="*/ 1399880 w 2516952"/>
              <a:gd name="connsiteY5" fmla="*/ 3512066 h 3512074"/>
              <a:gd name="connsiteX6" fmla="*/ 0 w 2516952"/>
              <a:gd name="connsiteY6" fmla="*/ 1716261 h 3512074"/>
              <a:gd name="connsiteX0" fmla="*/ 41367 w 2558319"/>
              <a:gd name="connsiteY0" fmla="*/ 1716424 h 3512236"/>
              <a:gd name="connsiteX1" fmla="*/ 465572 w 2558319"/>
              <a:gd name="connsiteY1" fmla="*/ 385054 h 3512236"/>
              <a:gd name="connsiteX2" fmla="*/ 1441247 w 2558319"/>
              <a:gd name="connsiteY2" fmla="*/ 234 h 3512236"/>
              <a:gd name="connsiteX3" fmla="*/ 2473482 w 2558319"/>
              <a:gd name="connsiteY3" fmla="*/ 420441 h 3512236"/>
              <a:gd name="connsiteX4" fmla="*/ 2454630 w 2558319"/>
              <a:gd name="connsiteY4" fmla="*/ 1619113 h 3512236"/>
              <a:gd name="connsiteX5" fmla="*/ 2096410 w 2558319"/>
              <a:gd name="connsiteY5" fmla="*/ 3127418 h 3512236"/>
              <a:gd name="connsiteX6" fmla="*/ 1441247 w 2558319"/>
              <a:gd name="connsiteY6" fmla="*/ 3512229 h 3512236"/>
              <a:gd name="connsiteX7" fmla="*/ 41367 w 2558319"/>
              <a:gd name="connsiteY7" fmla="*/ 1716424 h 3512236"/>
              <a:gd name="connsiteX0" fmla="*/ 54517 w 2448920"/>
              <a:gd name="connsiteY0" fmla="*/ 1627961 h 3577862"/>
              <a:gd name="connsiteX1" fmla="*/ 356173 w 2448920"/>
              <a:gd name="connsiteY1" fmla="*/ 385054 h 3577862"/>
              <a:gd name="connsiteX2" fmla="*/ 1331848 w 2448920"/>
              <a:gd name="connsiteY2" fmla="*/ 234 h 3577862"/>
              <a:gd name="connsiteX3" fmla="*/ 2364083 w 2448920"/>
              <a:gd name="connsiteY3" fmla="*/ 420441 h 3577862"/>
              <a:gd name="connsiteX4" fmla="*/ 2345231 w 2448920"/>
              <a:gd name="connsiteY4" fmla="*/ 1619113 h 3577862"/>
              <a:gd name="connsiteX5" fmla="*/ 1987011 w 2448920"/>
              <a:gd name="connsiteY5" fmla="*/ 3127418 h 3577862"/>
              <a:gd name="connsiteX6" fmla="*/ 1331848 w 2448920"/>
              <a:gd name="connsiteY6" fmla="*/ 3512229 h 3577862"/>
              <a:gd name="connsiteX7" fmla="*/ 54517 w 2448920"/>
              <a:gd name="connsiteY7" fmla="*/ 1627961 h 3577862"/>
              <a:gd name="connsiteX0" fmla="*/ 3018 w 2397421"/>
              <a:gd name="connsiteY0" fmla="*/ 1627961 h 3577862"/>
              <a:gd name="connsiteX1" fmla="*/ 304674 w 2397421"/>
              <a:gd name="connsiteY1" fmla="*/ 385054 h 3577862"/>
              <a:gd name="connsiteX2" fmla="*/ 1280349 w 2397421"/>
              <a:gd name="connsiteY2" fmla="*/ 234 h 3577862"/>
              <a:gd name="connsiteX3" fmla="*/ 2312584 w 2397421"/>
              <a:gd name="connsiteY3" fmla="*/ 420441 h 3577862"/>
              <a:gd name="connsiteX4" fmla="*/ 2293732 w 2397421"/>
              <a:gd name="connsiteY4" fmla="*/ 1619113 h 3577862"/>
              <a:gd name="connsiteX5" fmla="*/ 1935512 w 2397421"/>
              <a:gd name="connsiteY5" fmla="*/ 3127418 h 3577862"/>
              <a:gd name="connsiteX6" fmla="*/ 1280349 w 2397421"/>
              <a:gd name="connsiteY6" fmla="*/ 3512229 h 3577862"/>
              <a:gd name="connsiteX7" fmla="*/ 3018 w 2397421"/>
              <a:gd name="connsiteY7" fmla="*/ 1627961 h 3577862"/>
              <a:gd name="connsiteX0" fmla="*/ 16232 w 2410635"/>
              <a:gd name="connsiteY0" fmla="*/ 1627961 h 3517269"/>
              <a:gd name="connsiteX1" fmla="*/ 317888 w 2410635"/>
              <a:gd name="connsiteY1" fmla="*/ 385054 h 3517269"/>
              <a:gd name="connsiteX2" fmla="*/ 1293563 w 2410635"/>
              <a:gd name="connsiteY2" fmla="*/ 234 h 3517269"/>
              <a:gd name="connsiteX3" fmla="*/ 2325798 w 2410635"/>
              <a:gd name="connsiteY3" fmla="*/ 420441 h 3517269"/>
              <a:gd name="connsiteX4" fmla="*/ 2306946 w 2410635"/>
              <a:gd name="connsiteY4" fmla="*/ 1619113 h 3517269"/>
              <a:gd name="connsiteX5" fmla="*/ 1948726 w 2410635"/>
              <a:gd name="connsiteY5" fmla="*/ 3127418 h 3517269"/>
              <a:gd name="connsiteX6" fmla="*/ 1293563 w 2410635"/>
              <a:gd name="connsiteY6" fmla="*/ 3512229 h 3517269"/>
              <a:gd name="connsiteX7" fmla="*/ 704387 w 2410635"/>
              <a:gd name="connsiteY7" fmla="*/ 3215884 h 3517269"/>
              <a:gd name="connsiteX8" fmla="*/ 16232 w 2410635"/>
              <a:gd name="connsiteY8" fmla="*/ 1627961 h 3517269"/>
              <a:gd name="connsiteX0" fmla="*/ 16786 w 2411189"/>
              <a:gd name="connsiteY0" fmla="*/ 1627961 h 3513576"/>
              <a:gd name="connsiteX1" fmla="*/ 318442 w 2411189"/>
              <a:gd name="connsiteY1" fmla="*/ 385054 h 3513576"/>
              <a:gd name="connsiteX2" fmla="*/ 1294117 w 2411189"/>
              <a:gd name="connsiteY2" fmla="*/ 234 h 3513576"/>
              <a:gd name="connsiteX3" fmla="*/ 2326352 w 2411189"/>
              <a:gd name="connsiteY3" fmla="*/ 420441 h 3513576"/>
              <a:gd name="connsiteX4" fmla="*/ 2307500 w 2411189"/>
              <a:gd name="connsiteY4" fmla="*/ 1619113 h 3513576"/>
              <a:gd name="connsiteX5" fmla="*/ 1949280 w 2411189"/>
              <a:gd name="connsiteY5" fmla="*/ 3127418 h 3513576"/>
              <a:gd name="connsiteX6" fmla="*/ 1294117 w 2411189"/>
              <a:gd name="connsiteY6" fmla="*/ 3512229 h 3513576"/>
              <a:gd name="connsiteX7" fmla="*/ 714368 w 2411189"/>
              <a:gd name="connsiteY7" fmla="*/ 3180499 h 3513576"/>
              <a:gd name="connsiteX8" fmla="*/ 16786 w 2411189"/>
              <a:gd name="connsiteY8" fmla="*/ 1627961 h 3513576"/>
              <a:gd name="connsiteX0" fmla="*/ 17905 w 2412308"/>
              <a:gd name="connsiteY0" fmla="*/ 1627961 h 3524485"/>
              <a:gd name="connsiteX1" fmla="*/ 319561 w 2412308"/>
              <a:gd name="connsiteY1" fmla="*/ 385054 h 3524485"/>
              <a:gd name="connsiteX2" fmla="*/ 1295236 w 2412308"/>
              <a:gd name="connsiteY2" fmla="*/ 234 h 3524485"/>
              <a:gd name="connsiteX3" fmla="*/ 2327471 w 2412308"/>
              <a:gd name="connsiteY3" fmla="*/ 420441 h 3524485"/>
              <a:gd name="connsiteX4" fmla="*/ 2308619 w 2412308"/>
              <a:gd name="connsiteY4" fmla="*/ 1619113 h 3524485"/>
              <a:gd name="connsiteX5" fmla="*/ 1950399 w 2412308"/>
              <a:gd name="connsiteY5" fmla="*/ 3127418 h 3524485"/>
              <a:gd name="connsiteX6" fmla="*/ 1295236 w 2412308"/>
              <a:gd name="connsiteY6" fmla="*/ 3512229 h 3524485"/>
              <a:gd name="connsiteX7" fmla="*/ 734341 w 2412308"/>
              <a:gd name="connsiteY7" fmla="*/ 3251271 h 3524485"/>
              <a:gd name="connsiteX8" fmla="*/ 17905 w 2412308"/>
              <a:gd name="connsiteY8" fmla="*/ 1627961 h 3524485"/>
              <a:gd name="connsiteX0" fmla="*/ 17905 w 2412308"/>
              <a:gd name="connsiteY0" fmla="*/ 1627961 h 3512750"/>
              <a:gd name="connsiteX1" fmla="*/ 319561 w 2412308"/>
              <a:gd name="connsiteY1" fmla="*/ 385054 h 3512750"/>
              <a:gd name="connsiteX2" fmla="*/ 1295236 w 2412308"/>
              <a:gd name="connsiteY2" fmla="*/ 234 h 3512750"/>
              <a:gd name="connsiteX3" fmla="*/ 2327471 w 2412308"/>
              <a:gd name="connsiteY3" fmla="*/ 420441 h 3512750"/>
              <a:gd name="connsiteX4" fmla="*/ 2308619 w 2412308"/>
              <a:gd name="connsiteY4" fmla="*/ 1619113 h 3512750"/>
              <a:gd name="connsiteX5" fmla="*/ 1950399 w 2412308"/>
              <a:gd name="connsiteY5" fmla="*/ 3127418 h 3512750"/>
              <a:gd name="connsiteX6" fmla="*/ 1295236 w 2412308"/>
              <a:gd name="connsiteY6" fmla="*/ 3512229 h 3512750"/>
              <a:gd name="connsiteX7" fmla="*/ 734341 w 2412308"/>
              <a:gd name="connsiteY7" fmla="*/ 3251271 h 3512750"/>
              <a:gd name="connsiteX8" fmla="*/ 17905 w 2412308"/>
              <a:gd name="connsiteY8" fmla="*/ 1627961 h 3512750"/>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58 w 2399529"/>
              <a:gd name="connsiteY0" fmla="*/ 1627961 h 3512536"/>
              <a:gd name="connsiteX1" fmla="*/ 301714 w 2399529"/>
              <a:gd name="connsiteY1" fmla="*/ 385054 h 3512536"/>
              <a:gd name="connsiteX2" fmla="*/ 1277389 w 2399529"/>
              <a:gd name="connsiteY2" fmla="*/ 234 h 3512536"/>
              <a:gd name="connsiteX3" fmla="*/ 2309624 w 2399529"/>
              <a:gd name="connsiteY3" fmla="*/ 420441 h 3512536"/>
              <a:gd name="connsiteX4" fmla="*/ 2290772 w 2399529"/>
              <a:gd name="connsiteY4" fmla="*/ 1619113 h 3512536"/>
              <a:gd name="connsiteX5" fmla="*/ 1819431 w 2399529"/>
              <a:gd name="connsiteY5" fmla="*/ 3295498 h 3512536"/>
              <a:gd name="connsiteX6" fmla="*/ 1277389 w 2399529"/>
              <a:gd name="connsiteY6" fmla="*/ 3512229 h 3512536"/>
              <a:gd name="connsiteX7" fmla="*/ 716494 w 2399529"/>
              <a:gd name="connsiteY7" fmla="*/ 3251271 h 3512536"/>
              <a:gd name="connsiteX8" fmla="*/ 58 w 2399529"/>
              <a:gd name="connsiteY8" fmla="*/ 1627961 h 3512536"/>
              <a:gd name="connsiteX0" fmla="*/ 28649 w 2239583"/>
              <a:gd name="connsiteY0" fmla="*/ 1583729 h 3512536"/>
              <a:gd name="connsiteX1" fmla="*/ 141768 w 2239583"/>
              <a:gd name="connsiteY1" fmla="*/ 385054 h 3512536"/>
              <a:gd name="connsiteX2" fmla="*/ 1117443 w 2239583"/>
              <a:gd name="connsiteY2" fmla="*/ 234 h 3512536"/>
              <a:gd name="connsiteX3" fmla="*/ 2149678 w 2239583"/>
              <a:gd name="connsiteY3" fmla="*/ 420441 h 3512536"/>
              <a:gd name="connsiteX4" fmla="*/ 2130826 w 2239583"/>
              <a:gd name="connsiteY4" fmla="*/ 1619113 h 3512536"/>
              <a:gd name="connsiteX5" fmla="*/ 1659485 w 2239583"/>
              <a:gd name="connsiteY5" fmla="*/ 3295498 h 3512536"/>
              <a:gd name="connsiteX6" fmla="*/ 1117443 w 2239583"/>
              <a:gd name="connsiteY6" fmla="*/ 3512229 h 3512536"/>
              <a:gd name="connsiteX7" fmla="*/ 556548 w 2239583"/>
              <a:gd name="connsiteY7" fmla="*/ 3251271 h 3512536"/>
              <a:gd name="connsiteX8" fmla="*/ 28649 w 2239583"/>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54236 w 2265170"/>
              <a:gd name="connsiteY0" fmla="*/ 1583729 h 3512536"/>
              <a:gd name="connsiteX1" fmla="*/ 167355 w 2265170"/>
              <a:gd name="connsiteY1" fmla="*/ 385054 h 3512536"/>
              <a:gd name="connsiteX2" fmla="*/ 1143030 w 2265170"/>
              <a:gd name="connsiteY2" fmla="*/ 234 h 3512536"/>
              <a:gd name="connsiteX3" fmla="*/ 2175265 w 2265170"/>
              <a:gd name="connsiteY3" fmla="*/ 420441 h 3512536"/>
              <a:gd name="connsiteX4" fmla="*/ 2156413 w 2265170"/>
              <a:gd name="connsiteY4" fmla="*/ 1619113 h 3512536"/>
              <a:gd name="connsiteX5" fmla="*/ 1685072 w 2265170"/>
              <a:gd name="connsiteY5" fmla="*/ 3295498 h 3512536"/>
              <a:gd name="connsiteX6" fmla="*/ 1143030 w 2265170"/>
              <a:gd name="connsiteY6" fmla="*/ 3512229 h 3512536"/>
              <a:gd name="connsiteX7" fmla="*/ 582135 w 2265170"/>
              <a:gd name="connsiteY7" fmla="*/ 3251271 h 3512536"/>
              <a:gd name="connsiteX8" fmla="*/ 54236 w 2265170"/>
              <a:gd name="connsiteY8" fmla="*/ 1583729 h 3512536"/>
              <a:gd name="connsiteX0" fmla="*/ 28337 w 2239271"/>
              <a:gd name="connsiteY0" fmla="*/ 1583729 h 3512536"/>
              <a:gd name="connsiteX1" fmla="*/ 216871 w 2239271"/>
              <a:gd name="connsiteY1" fmla="*/ 385054 h 3512536"/>
              <a:gd name="connsiteX2" fmla="*/ 1117131 w 2239271"/>
              <a:gd name="connsiteY2" fmla="*/ 234 h 3512536"/>
              <a:gd name="connsiteX3" fmla="*/ 2149366 w 2239271"/>
              <a:gd name="connsiteY3" fmla="*/ 420441 h 3512536"/>
              <a:gd name="connsiteX4" fmla="*/ 2130514 w 2239271"/>
              <a:gd name="connsiteY4" fmla="*/ 1619113 h 3512536"/>
              <a:gd name="connsiteX5" fmla="*/ 1659173 w 2239271"/>
              <a:gd name="connsiteY5" fmla="*/ 3295498 h 3512536"/>
              <a:gd name="connsiteX6" fmla="*/ 1117131 w 2239271"/>
              <a:gd name="connsiteY6" fmla="*/ 3512229 h 3512536"/>
              <a:gd name="connsiteX7" fmla="*/ 556236 w 2239271"/>
              <a:gd name="connsiteY7" fmla="*/ 3251271 h 3512536"/>
              <a:gd name="connsiteX8" fmla="*/ 28337 w 2239271"/>
              <a:gd name="connsiteY8" fmla="*/ 1583729 h 3512536"/>
              <a:gd name="connsiteX0" fmla="*/ 28337 w 2181826"/>
              <a:gd name="connsiteY0" fmla="*/ 1583851 h 3512658"/>
              <a:gd name="connsiteX1" fmla="*/ 216871 w 2181826"/>
              <a:gd name="connsiteY1" fmla="*/ 385176 h 3512658"/>
              <a:gd name="connsiteX2" fmla="*/ 1117131 w 2181826"/>
              <a:gd name="connsiteY2" fmla="*/ 356 h 3512658"/>
              <a:gd name="connsiteX3" fmla="*/ 2055098 w 2181826"/>
              <a:gd name="connsiteY3" fmla="*/ 429410 h 3512658"/>
              <a:gd name="connsiteX4" fmla="*/ 2130514 w 2181826"/>
              <a:gd name="connsiteY4" fmla="*/ 1619235 h 3512658"/>
              <a:gd name="connsiteX5" fmla="*/ 1659173 w 2181826"/>
              <a:gd name="connsiteY5" fmla="*/ 3295620 h 3512658"/>
              <a:gd name="connsiteX6" fmla="*/ 1117131 w 2181826"/>
              <a:gd name="connsiteY6" fmla="*/ 3512351 h 3512658"/>
              <a:gd name="connsiteX7" fmla="*/ 556236 w 2181826"/>
              <a:gd name="connsiteY7" fmla="*/ 3251393 h 3512658"/>
              <a:gd name="connsiteX8" fmla="*/ 28337 w 2181826"/>
              <a:gd name="connsiteY8" fmla="*/ 1583851 h 3512658"/>
              <a:gd name="connsiteX0" fmla="*/ 28337 w 2169194"/>
              <a:gd name="connsiteY0" fmla="*/ 1583558 h 3512365"/>
              <a:gd name="connsiteX1" fmla="*/ 216871 w 2169194"/>
              <a:gd name="connsiteY1" fmla="*/ 384883 h 3512365"/>
              <a:gd name="connsiteX2" fmla="*/ 1117131 w 2169194"/>
              <a:gd name="connsiteY2" fmla="*/ 63 h 3512365"/>
              <a:gd name="connsiteX3" fmla="*/ 2026818 w 2169194"/>
              <a:gd name="connsiteY3" fmla="*/ 402577 h 3512365"/>
              <a:gd name="connsiteX4" fmla="*/ 2130514 w 2169194"/>
              <a:gd name="connsiteY4" fmla="*/ 1618942 h 3512365"/>
              <a:gd name="connsiteX5" fmla="*/ 1659173 w 2169194"/>
              <a:gd name="connsiteY5" fmla="*/ 3295327 h 3512365"/>
              <a:gd name="connsiteX6" fmla="*/ 1117131 w 2169194"/>
              <a:gd name="connsiteY6" fmla="*/ 3512058 h 3512365"/>
              <a:gd name="connsiteX7" fmla="*/ 556236 w 2169194"/>
              <a:gd name="connsiteY7" fmla="*/ 3251100 h 3512365"/>
              <a:gd name="connsiteX8" fmla="*/ 28337 w 2169194"/>
              <a:gd name="connsiteY8" fmla="*/ 1583558 h 3512365"/>
              <a:gd name="connsiteX0" fmla="*/ 28337 w 2170568"/>
              <a:gd name="connsiteY0" fmla="*/ 1583558 h 3512068"/>
              <a:gd name="connsiteX1" fmla="*/ 216871 w 2170568"/>
              <a:gd name="connsiteY1" fmla="*/ 384883 h 3512068"/>
              <a:gd name="connsiteX2" fmla="*/ 1117131 w 2170568"/>
              <a:gd name="connsiteY2" fmla="*/ 63 h 3512068"/>
              <a:gd name="connsiteX3" fmla="*/ 2026818 w 2170568"/>
              <a:gd name="connsiteY3" fmla="*/ 402577 h 3512068"/>
              <a:gd name="connsiteX4" fmla="*/ 2130514 w 2170568"/>
              <a:gd name="connsiteY4" fmla="*/ 1618942 h 3512068"/>
              <a:gd name="connsiteX5" fmla="*/ 1640319 w 2170568"/>
              <a:gd name="connsiteY5" fmla="*/ 3259942 h 3512068"/>
              <a:gd name="connsiteX6" fmla="*/ 1117131 w 2170568"/>
              <a:gd name="connsiteY6" fmla="*/ 3512058 h 3512068"/>
              <a:gd name="connsiteX7" fmla="*/ 556236 w 2170568"/>
              <a:gd name="connsiteY7" fmla="*/ 3251100 h 3512068"/>
              <a:gd name="connsiteX8" fmla="*/ 28337 w 2170568"/>
              <a:gd name="connsiteY8" fmla="*/ 1583558 h 3512068"/>
              <a:gd name="connsiteX0" fmla="*/ 29726 w 2171957"/>
              <a:gd name="connsiteY0" fmla="*/ 1583558 h 3512068"/>
              <a:gd name="connsiteX1" fmla="*/ 218260 w 2171957"/>
              <a:gd name="connsiteY1" fmla="*/ 384883 h 3512068"/>
              <a:gd name="connsiteX2" fmla="*/ 1118520 w 2171957"/>
              <a:gd name="connsiteY2" fmla="*/ 63 h 3512068"/>
              <a:gd name="connsiteX3" fmla="*/ 2028207 w 2171957"/>
              <a:gd name="connsiteY3" fmla="*/ 402577 h 3512068"/>
              <a:gd name="connsiteX4" fmla="*/ 2131903 w 2171957"/>
              <a:gd name="connsiteY4" fmla="*/ 1618942 h 3512068"/>
              <a:gd name="connsiteX5" fmla="*/ 1641708 w 2171957"/>
              <a:gd name="connsiteY5" fmla="*/ 3259942 h 3512068"/>
              <a:gd name="connsiteX6" fmla="*/ 1118520 w 2171957"/>
              <a:gd name="connsiteY6" fmla="*/ 3512058 h 3512068"/>
              <a:gd name="connsiteX7" fmla="*/ 576478 w 2171957"/>
              <a:gd name="connsiteY7" fmla="*/ 3251100 h 3512068"/>
              <a:gd name="connsiteX8" fmla="*/ 29726 w 2171957"/>
              <a:gd name="connsiteY8" fmla="*/ 1583558 h 3512068"/>
              <a:gd name="connsiteX0" fmla="*/ 29726 w 2169897"/>
              <a:gd name="connsiteY0" fmla="*/ 1583558 h 3512068"/>
              <a:gd name="connsiteX1" fmla="*/ 218260 w 2169897"/>
              <a:gd name="connsiteY1" fmla="*/ 384883 h 3512068"/>
              <a:gd name="connsiteX2" fmla="*/ 1118520 w 2169897"/>
              <a:gd name="connsiteY2" fmla="*/ 63 h 3512068"/>
              <a:gd name="connsiteX3" fmla="*/ 2028207 w 2169897"/>
              <a:gd name="connsiteY3" fmla="*/ 402577 h 3512068"/>
              <a:gd name="connsiteX4" fmla="*/ 2131903 w 2169897"/>
              <a:gd name="connsiteY4" fmla="*/ 1618942 h 3512068"/>
              <a:gd name="connsiteX5" fmla="*/ 1669988 w 2169897"/>
              <a:gd name="connsiteY5" fmla="*/ 3259942 h 3512068"/>
              <a:gd name="connsiteX6" fmla="*/ 1118520 w 2169897"/>
              <a:gd name="connsiteY6" fmla="*/ 3512058 h 3512068"/>
              <a:gd name="connsiteX7" fmla="*/ 576478 w 2169897"/>
              <a:gd name="connsiteY7" fmla="*/ 3251100 h 3512068"/>
              <a:gd name="connsiteX8" fmla="*/ 29726 w 2169897"/>
              <a:gd name="connsiteY8" fmla="*/ 1583558 h 3512068"/>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897" h="3512519">
                <a:moveTo>
                  <a:pt x="29726" y="1583558"/>
                </a:moveTo>
                <a:cubicBezTo>
                  <a:pt x="-29977" y="1105855"/>
                  <a:pt x="-15053" y="670915"/>
                  <a:pt x="218260" y="384883"/>
                </a:cubicBezTo>
                <a:cubicBezTo>
                  <a:pt x="451573" y="98851"/>
                  <a:pt x="816862" y="-2886"/>
                  <a:pt x="1118520" y="63"/>
                </a:cubicBezTo>
                <a:cubicBezTo>
                  <a:pt x="1420178" y="3012"/>
                  <a:pt x="1859310" y="119494"/>
                  <a:pt x="2028207" y="402577"/>
                </a:cubicBezTo>
                <a:cubicBezTo>
                  <a:pt x="2197104" y="685660"/>
                  <a:pt x="2191606" y="1142715"/>
                  <a:pt x="2131903" y="1618942"/>
                </a:cubicBezTo>
                <a:cubicBezTo>
                  <a:pt x="2072200" y="2095170"/>
                  <a:pt x="1846740" y="2976858"/>
                  <a:pt x="1669988" y="3259942"/>
                </a:cubicBezTo>
                <a:cubicBezTo>
                  <a:pt x="1596931" y="3357254"/>
                  <a:pt x="1300772" y="3522378"/>
                  <a:pt x="1118520" y="3512058"/>
                </a:cubicBezTo>
                <a:cubicBezTo>
                  <a:pt x="936268" y="3501738"/>
                  <a:pt x="874208" y="3520913"/>
                  <a:pt x="576478" y="3251100"/>
                </a:cubicBezTo>
                <a:cubicBezTo>
                  <a:pt x="344736" y="2937055"/>
                  <a:pt x="89429" y="2061261"/>
                  <a:pt x="29726" y="1583558"/>
                </a:cubicBezTo>
                <a:close/>
              </a:path>
            </a:pathLst>
          </a:custGeom>
          <a:noFill/>
          <a:ln w="19050">
            <a:solidFill>
              <a:srgbClr val="5B9BD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5B9BD7"/>
              </a:solidFill>
            </a:endParaRPr>
          </a:p>
        </p:txBody>
      </p:sp>
      <p:sp>
        <p:nvSpPr>
          <p:cNvPr id="5" name="Oval 3"/>
          <p:cNvSpPr/>
          <p:nvPr/>
        </p:nvSpPr>
        <p:spPr>
          <a:xfrm rot="8317120">
            <a:off x="4350086" y="2953793"/>
            <a:ext cx="2169897" cy="3743000"/>
          </a:xfrm>
          <a:custGeom>
            <a:avLst/>
            <a:gdLst>
              <a:gd name="connsiteX0" fmla="*/ 0 w 1838227"/>
              <a:gd name="connsiteY0" fmla="*/ 1795806 h 3591611"/>
              <a:gd name="connsiteX1" fmla="*/ 919114 w 1838227"/>
              <a:gd name="connsiteY1" fmla="*/ 0 h 3591611"/>
              <a:gd name="connsiteX2" fmla="*/ 1838228 w 1838227"/>
              <a:gd name="connsiteY2" fmla="*/ 1795806 h 3591611"/>
              <a:gd name="connsiteX3" fmla="*/ 919114 w 1838227"/>
              <a:gd name="connsiteY3" fmla="*/ 3591612 h 3591611"/>
              <a:gd name="connsiteX4" fmla="*/ 0 w 1838227"/>
              <a:gd name="connsiteY4" fmla="*/ 1795806 h 3591611"/>
              <a:gd name="connsiteX0" fmla="*/ 0 w 1838228"/>
              <a:gd name="connsiteY0" fmla="*/ 1795806 h 3591612"/>
              <a:gd name="connsiteX1" fmla="*/ 919114 w 1838228"/>
              <a:gd name="connsiteY1" fmla="*/ 0 h 3591612"/>
              <a:gd name="connsiteX2" fmla="*/ 1838228 w 1838228"/>
              <a:gd name="connsiteY2" fmla="*/ 1795806 h 3591612"/>
              <a:gd name="connsiteX3" fmla="*/ 919114 w 1838228"/>
              <a:gd name="connsiteY3" fmla="*/ 3591612 h 3591612"/>
              <a:gd name="connsiteX4" fmla="*/ 0 w 1838228"/>
              <a:gd name="connsiteY4" fmla="*/ 1795806 h 3591612"/>
              <a:gd name="connsiteX0" fmla="*/ 16026 w 1854254"/>
              <a:gd name="connsiteY0" fmla="*/ 1795806 h 3713047"/>
              <a:gd name="connsiteX1" fmla="*/ 935140 w 1854254"/>
              <a:gd name="connsiteY1" fmla="*/ 0 h 3713047"/>
              <a:gd name="connsiteX2" fmla="*/ 1854254 w 1854254"/>
              <a:gd name="connsiteY2" fmla="*/ 1795806 h 3713047"/>
              <a:gd name="connsiteX3" fmla="*/ 935140 w 1854254"/>
              <a:gd name="connsiteY3" fmla="*/ 3591612 h 3713047"/>
              <a:gd name="connsiteX4" fmla="*/ 393097 w 1854254"/>
              <a:gd name="connsiteY4" fmla="*/ 3357186 h 3713047"/>
              <a:gd name="connsiteX5" fmla="*/ 16026 w 1854254"/>
              <a:gd name="connsiteY5" fmla="*/ 1795806 h 3713047"/>
              <a:gd name="connsiteX0" fmla="*/ 16026 w 1871600"/>
              <a:gd name="connsiteY0" fmla="*/ 1795806 h 3606673"/>
              <a:gd name="connsiteX1" fmla="*/ 935140 w 1871600"/>
              <a:gd name="connsiteY1" fmla="*/ 0 h 3606673"/>
              <a:gd name="connsiteX2" fmla="*/ 1854254 w 1871600"/>
              <a:gd name="connsiteY2" fmla="*/ 1795806 h 3606673"/>
              <a:gd name="connsiteX3" fmla="*/ 1562021 w 1871600"/>
              <a:gd name="connsiteY3" fmla="*/ 3233337 h 3606673"/>
              <a:gd name="connsiteX4" fmla="*/ 935140 w 1871600"/>
              <a:gd name="connsiteY4" fmla="*/ 3591612 h 3606673"/>
              <a:gd name="connsiteX5" fmla="*/ 393097 w 1871600"/>
              <a:gd name="connsiteY5" fmla="*/ 3357186 h 3606673"/>
              <a:gd name="connsiteX6" fmla="*/ 16026 w 1871600"/>
              <a:gd name="connsiteY6" fmla="*/ 1795806 h 3606673"/>
              <a:gd name="connsiteX0" fmla="*/ 16026 w 1871600"/>
              <a:gd name="connsiteY0" fmla="*/ 1795806 h 3594942"/>
              <a:gd name="connsiteX1" fmla="*/ 935140 w 1871600"/>
              <a:gd name="connsiteY1" fmla="*/ 0 h 3594942"/>
              <a:gd name="connsiteX2" fmla="*/ 1854254 w 1871600"/>
              <a:gd name="connsiteY2" fmla="*/ 1795806 h 3594942"/>
              <a:gd name="connsiteX3" fmla="*/ 1562021 w 1871600"/>
              <a:gd name="connsiteY3" fmla="*/ 3233337 h 3594942"/>
              <a:gd name="connsiteX4" fmla="*/ 935140 w 1871600"/>
              <a:gd name="connsiteY4" fmla="*/ 3591612 h 3594942"/>
              <a:gd name="connsiteX5" fmla="*/ 393097 w 1871600"/>
              <a:gd name="connsiteY5" fmla="*/ 3357186 h 3594942"/>
              <a:gd name="connsiteX6" fmla="*/ 16026 w 1871600"/>
              <a:gd name="connsiteY6" fmla="*/ 1795806 h 3594942"/>
              <a:gd name="connsiteX0" fmla="*/ 16026 w 1871600"/>
              <a:gd name="connsiteY0" fmla="*/ 1795806 h 3602757"/>
              <a:gd name="connsiteX1" fmla="*/ 935140 w 1871600"/>
              <a:gd name="connsiteY1" fmla="*/ 0 h 3602757"/>
              <a:gd name="connsiteX2" fmla="*/ 1854254 w 1871600"/>
              <a:gd name="connsiteY2" fmla="*/ 1795806 h 3602757"/>
              <a:gd name="connsiteX3" fmla="*/ 1562021 w 1871600"/>
              <a:gd name="connsiteY3" fmla="*/ 3233337 h 3602757"/>
              <a:gd name="connsiteX4" fmla="*/ 935140 w 1871600"/>
              <a:gd name="connsiteY4" fmla="*/ 3591612 h 3602757"/>
              <a:gd name="connsiteX5" fmla="*/ 393097 w 1871600"/>
              <a:gd name="connsiteY5" fmla="*/ 3357186 h 3602757"/>
              <a:gd name="connsiteX6" fmla="*/ 16026 w 1871600"/>
              <a:gd name="connsiteY6" fmla="*/ 1795806 h 3602757"/>
              <a:gd name="connsiteX0" fmla="*/ 16026 w 1871600"/>
              <a:gd name="connsiteY0" fmla="*/ 1795806 h 3594334"/>
              <a:gd name="connsiteX1" fmla="*/ 935140 w 1871600"/>
              <a:gd name="connsiteY1" fmla="*/ 0 h 3594334"/>
              <a:gd name="connsiteX2" fmla="*/ 1854254 w 1871600"/>
              <a:gd name="connsiteY2" fmla="*/ 1795806 h 3594334"/>
              <a:gd name="connsiteX3" fmla="*/ 1562021 w 1871600"/>
              <a:gd name="connsiteY3" fmla="*/ 3233337 h 3594334"/>
              <a:gd name="connsiteX4" fmla="*/ 935140 w 1871600"/>
              <a:gd name="connsiteY4" fmla="*/ 3591612 h 3594334"/>
              <a:gd name="connsiteX5" fmla="*/ 393097 w 1871600"/>
              <a:gd name="connsiteY5" fmla="*/ 3357186 h 3594334"/>
              <a:gd name="connsiteX6" fmla="*/ 16026 w 1871600"/>
              <a:gd name="connsiteY6" fmla="*/ 1795806 h 3594334"/>
              <a:gd name="connsiteX0" fmla="*/ 16026 w 1871600"/>
              <a:gd name="connsiteY0" fmla="*/ 1795806 h 3593370"/>
              <a:gd name="connsiteX1" fmla="*/ 935140 w 1871600"/>
              <a:gd name="connsiteY1" fmla="*/ 0 h 3593370"/>
              <a:gd name="connsiteX2" fmla="*/ 1854254 w 1871600"/>
              <a:gd name="connsiteY2" fmla="*/ 1795806 h 3593370"/>
              <a:gd name="connsiteX3" fmla="*/ 1562021 w 1871600"/>
              <a:gd name="connsiteY3" fmla="*/ 3233337 h 3593370"/>
              <a:gd name="connsiteX4" fmla="*/ 935140 w 1871600"/>
              <a:gd name="connsiteY4" fmla="*/ 3591612 h 3593370"/>
              <a:gd name="connsiteX5" fmla="*/ 393097 w 1871600"/>
              <a:gd name="connsiteY5" fmla="*/ 3357186 h 3593370"/>
              <a:gd name="connsiteX6" fmla="*/ 16026 w 1871600"/>
              <a:gd name="connsiteY6" fmla="*/ 1795806 h 3593370"/>
              <a:gd name="connsiteX0" fmla="*/ 16026 w 1871600"/>
              <a:gd name="connsiteY0" fmla="*/ 1795806 h 3597118"/>
              <a:gd name="connsiteX1" fmla="*/ 935140 w 1871600"/>
              <a:gd name="connsiteY1" fmla="*/ 0 h 3597118"/>
              <a:gd name="connsiteX2" fmla="*/ 1854254 w 1871600"/>
              <a:gd name="connsiteY2" fmla="*/ 1795806 h 3597118"/>
              <a:gd name="connsiteX3" fmla="*/ 1562021 w 1871600"/>
              <a:gd name="connsiteY3" fmla="*/ 3206799 h 3597118"/>
              <a:gd name="connsiteX4" fmla="*/ 935140 w 1871600"/>
              <a:gd name="connsiteY4" fmla="*/ 3591612 h 3597118"/>
              <a:gd name="connsiteX5" fmla="*/ 393097 w 1871600"/>
              <a:gd name="connsiteY5" fmla="*/ 3357186 h 3597118"/>
              <a:gd name="connsiteX6" fmla="*/ 16026 w 1871600"/>
              <a:gd name="connsiteY6" fmla="*/ 1795806 h 3597118"/>
              <a:gd name="connsiteX0" fmla="*/ 27946 w 1713837"/>
              <a:gd name="connsiteY0" fmla="*/ 1778119 h 3597123"/>
              <a:gd name="connsiteX1" fmla="*/ 777377 w 1713837"/>
              <a:gd name="connsiteY1" fmla="*/ 5 h 3597123"/>
              <a:gd name="connsiteX2" fmla="*/ 1696491 w 1713837"/>
              <a:gd name="connsiteY2" fmla="*/ 1795811 h 3597123"/>
              <a:gd name="connsiteX3" fmla="*/ 1404258 w 1713837"/>
              <a:gd name="connsiteY3" fmla="*/ 3206804 h 3597123"/>
              <a:gd name="connsiteX4" fmla="*/ 777377 w 1713837"/>
              <a:gd name="connsiteY4" fmla="*/ 3591617 h 3597123"/>
              <a:gd name="connsiteX5" fmla="*/ 235334 w 1713837"/>
              <a:gd name="connsiteY5" fmla="*/ 3357191 h 3597123"/>
              <a:gd name="connsiteX6" fmla="*/ 27946 w 1713837"/>
              <a:gd name="connsiteY6" fmla="*/ 1778119 h 3597123"/>
              <a:gd name="connsiteX0" fmla="*/ 27946 w 1515808"/>
              <a:gd name="connsiteY0" fmla="*/ 1778119 h 3597123"/>
              <a:gd name="connsiteX1" fmla="*/ 777377 w 1515808"/>
              <a:gd name="connsiteY1" fmla="*/ 5 h 3597123"/>
              <a:gd name="connsiteX2" fmla="*/ 1451394 w 1515808"/>
              <a:gd name="connsiteY2" fmla="*/ 1760426 h 3597123"/>
              <a:gd name="connsiteX3" fmla="*/ 1404258 w 1515808"/>
              <a:gd name="connsiteY3" fmla="*/ 3206804 h 3597123"/>
              <a:gd name="connsiteX4" fmla="*/ 777377 w 1515808"/>
              <a:gd name="connsiteY4" fmla="*/ 3591617 h 3597123"/>
              <a:gd name="connsiteX5" fmla="*/ 235334 w 1515808"/>
              <a:gd name="connsiteY5" fmla="*/ 3357191 h 3597123"/>
              <a:gd name="connsiteX6" fmla="*/ 27946 w 1515808"/>
              <a:gd name="connsiteY6" fmla="*/ 1778119 h 3597123"/>
              <a:gd name="connsiteX0" fmla="*/ 23303 w 1511165"/>
              <a:gd name="connsiteY0" fmla="*/ 1838248 h 3657252"/>
              <a:gd name="connsiteX1" fmla="*/ 89289 w 1511165"/>
              <a:gd name="connsiteY1" fmla="*/ 542263 h 3657252"/>
              <a:gd name="connsiteX2" fmla="*/ 772734 w 1511165"/>
              <a:gd name="connsiteY2" fmla="*/ 60134 h 3657252"/>
              <a:gd name="connsiteX3" fmla="*/ 1446751 w 1511165"/>
              <a:gd name="connsiteY3" fmla="*/ 1820555 h 3657252"/>
              <a:gd name="connsiteX4" fmla="*/ 1399615 w 1511165"/>
              <a:gd name="connsiteY4" fmla="*/ 3266933 h 3657252"/>
              <a:gd name="connsiteX5" fmla="*/ 772734 w 1511165"/>
              <a:gd name="connsiteY5" fmla="*/ 3651746 h 3657252"/>
              <a:gd name="connsiteX6" fmla="*/ 230691 w 1511165"/>
              <a:gd name="connsiteY6" fmla="*/ 3417320 h 3657252"/>
              <a:gd name="connsiteX7" fmla="*/ 23303 w 1511165"/>
              <a:gd name="connsiteY7" fmla="*/ 1838248 h 3657252"/>
              <a:gd name="connsiteX0" fmla="*/ 23303 w 1496663"/>
              <a:gd name="connsiteY0" fmla="*/ 1778318 h 3597322"/>
              <a:gd name="connsiteX1" fmla="*/ 89289 w 1496663"/>
              <a:gd name="connsiteY1" fmla="*/ 482333 h 3597322"/>
              <a:gd name="connsiteX2" fmla="*/ 772734 w 1496663"/>
              <a:gd name="connsiteY2" fmla="*/ 204 h 3597322"/>
              <a:gd name="connsiteX3" fmla="*/ 1437322 w 1496663"/>
              <a:gd name="connsiteY3" fmla="*/ 526564 h 3597322"/>
              <a:gd name="connsiteX4" fmla="*/ 1446751 w 1496663"/>
              <a:gd name="connsiteY4" fmla="*/ 1760625 h 3597322"/>
              <a:gd name="connsiteX5" fmla="*/ 1399615 w 1496663"/>
              <a:gd name="connsiteY5" fmla="*/ 3207003 h 3597322"/>
              <a:gd name="connsiteX6" fmla="*/ 772734 w 1496663"/>
              <a:gd name="connsiteY6" fmla="*/ 3591816 h 3597322"/>
              <a:gd name="connsiteX7" fmla="*/ 230691 w 1496663"/>
              <a:gd name="connsiteY7" fmla="*/ 3357390 h 3597322"/>
              <a:gd name="connsiteX8" fmla="*/ 23303 w 1496663"/>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23745"/>
              <a:gd name="connsiteY0" fmla="*/ 1778318 h 3597322"/>
              <a:gd name="connsiteX1" fmla="*/ 89289 w 1523745"/>
              <a:gd name="connsiteY1" fmla="*/ 482333 h 3597322"/>
              <a:gd name="connsiteX2" fmla="*/ 772734 w 1523745"/>
              <a:gd name="connsiteY2" fmla="*/ 204 h 3597322"/>
              <a:gd name="connsiteX3" fmla="*/ 1437322 w 1523745"/>
              <a:gd name="connsiteY3" fmla="*/ 526564 h 3597322"/>
              <a:gd name="connsiteX4" fmla="*/ 1512739 w 1523745"/>
              <a:gd name="connsiteY4" fmla="*/ 1751779 h 3597322"/>
              <a:gd name="connsiteX5" fmla="*/ 1399615 w 1523745"/>
              <a:gd name="connsiteY5" fmla="*/ 3207003 h 3597322"/>
              <a:gd name="connsiteX6" fmla="*/ 772734 w 1523745"/>
              <a:gd name="connsiteY6" fmla="*/ 3591816 h 3597322"/>
              <a:gd name="connsiteX7" fmla="*/ 230691 w 1523745"/>
              <a:gd name="connsiteY7" fmla="*/ 3357390 h 3597322"/>
              <a:gd name="connsiteX8" fmla="*/ 23303 w 1523745"/>
              <a:gd name="connsiteY8" fmla="*/ 1778318 h 3597322"/>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3597"/>
              <a:gd name="connsiteX1" fmla="*/ 79267 w 1513723"/>
              <a:gd name="connsiteY1" fmla="*/ 482333 h 3593597"/>
              <a:gd name="connsiteX2" fmla="*/ 762712 w 1513723"/>
              <a:gd name="connsiteY2" fmla="*/ 204 h 3593597"/>
              <a:gd name="connsiteX3" fmla="*/ 1427300 w 1513723"/>
              <a:gd name="connsiteY3" fmla="*/ 526564 h 3593597"/>
              <a:gd name="connsiteX4" fmla="*/ 1502717 w 1513723"/>
              <a:gd name="connsiteY4" fmla="*/ 1751779 h 3593597"/>
              <a:gd name="connsiteX5" fmla="*/ 1389593 w 1513723"/>
              <a:gd name="connsiteY5" fmla="*/ 3207003 h 3593597"/>
              <a:gd name="connsiteX6" fmla="*/ 762712 w 1513723"/>
              <a:gd name="connsiteY6" fmla="*/ 3591816 h 3593597"/>
              <a:gd name="connsiteX7" fmla="*/ 239523 w 1513723"/>
              <a:gd name="connsiteY7" fmla="*/ 3339698 h 3593597"/>
              <a:gd name="connsiteX8" fmla="*/ 69840 w 1513723"/>
              <a:gd name="connsiteY8" fmla="*/ 2968153 h 3593597"/>
              <a:gd name="connsiteX9" fmla="*/ 13281 w 1513723"/>
              <a:gd name="connsiteY9" fmla="*/ 1778318 h 3593597"/>
              <a:gd name="connsiteX0" fmla="*/ 9 w 1679560"/>
              <a:gd name="connsiteY0" fmla="*/ 1778318 h 3593597"/>
              <a:gd name="connsiteX1" fmla="*/ 245104 w 1679560"/>
              <a:gd name="connsiteY1" fmla="*/ 482333 h 3593597"/>
              <a:gd name="connsiteX2" fmla="*/ 928549 w 1679560"/>
              <a:gd name="connsiteY2" fmla="*/ 204 h 3593597"/>
              <a:gd name="connsiteX3" fmla="*/ 1593137 w 1679560"/>
              <a:gd name="connsiteY3" fmla="*/ 526564 h 3593597"/>
              <a:gd name="connsiteX4" fmla="*/ 1668554 w 1679560"/>
              <a:gd name="connsiteY4" fmla="*/ 1751779 h 3593597"/>
              <a:gd name="connsiteX5" fmla="*/ 1555430 w 1679560"/>
              <a:gd name="connsiteY5" fmla="*/ 3207003 h 3593597"/>
              <a:gd name="connsiteX6" fmla="*/ 928549 w 1679560"/>
              <a:gd name="connsiteY6" fmla="*/ 3591816 h 3593597"/>
              <a:gd name="connsiteX7" fmla="*/ 405360 w 1679560"/>
              <a:gd name="connsiteY7" fmla="*/ 3339698 h 3593597"/>
              <a:gd name="connsiteX8" fmla="*/ 235677 w 1679560"/>
              <a:gd name="connsiteY8" fmla="*/ 2968153 h 3593597"/>
              <a:gd name="connsiteX9" fmla="*/ 9 w 1679560"/>
              <a:gd name="connsiteY9" fmla="*/ 1778318 h 3593597"/>
              <a:gd name="connsiteX0" fmla="*/ 3177 w 1682728"/>
              <a:gd name="connsiteY0" fmla="*/ 1778318 h 3593597"/>
              <a:gd name="connsiteX1" fmla="*/ 248272 w 1682728"/>
              <a:gd name="connsiteY1" fmla="*/ 482333 h 3593597"/>
              <a:gd name="connsiteX2" fmla="*/ 931717 w 1682728"/>
              <a:gd name="connsiteY2" fmla="*/ 204 h 3593597"/>
              <a:gd name="connsiteX3" fmla="*/ 1596305 w 1682728"/>
              <a:gd name="connsiteY3" fmla="*/ 526564 h 3593597"/>
              <a:gd name="connsiteX4" fmla="*/ 1671722 w 1682728"/>
              <a:gd name="connsiteY4" fmla="*/ 1751779 h 3593597"/>
              <a:gd name="connsiteX5" fmla="*/ 1558598 w 1682728"/>
              <a:gd name="connsiteY5" fmla="*/ 3207003 h 3593597"/>
              <a:gd name="connsiteX6" fmla="*/ 931717 w 1682728"/>
              <a:gd name="connsiteY6" fmla="*/ 3591816 h 3593597"/>
              <a:gd name="connsiteX7" fmla="*/ 408528 w 1682728"/>
              <a:gd name="connsiteY7" fmla="*/ 3339698 h 3593597"/>
              <a:gd name="connsiteX8" fmla="*/ 3177 w 1682728"/>
              <a:gd name="connsiteY8" fmla="*/ 1778318 h 3593597"/>
              <a:gd name="connsiteX0" fmla="*/ 30383 w 1709934"/>
              <a:gd name="connsiteY0" fmla="*/ 1778318 h 3591816"/>
              <a:gd name="connsiteX1" fmla="*/ 275478 w 1709934"/>
              <a:gd name="connsiteY1" fmla="*/ 482333 h 3591816"/>
              <a:gd name="connsiteX2" fmla="*/ 958923 w 1709934"/>
              <a:gd name="connsiteY2" fmla="*/ 204 h 3591816"/>
              <a:gd name="connsiteX3" fmla="*/ 1623511 w 1709934"/>
              <a:gd name="connsiteY3" fmla="*/ 526564 h 3591816"/>
              <a:gd name="connsiteX4" fmla="*/ 1698928 w 1709934"/>
              <a:gd name="connsiteY4" fmla="*/ 1751779 h 3591816"/>
              <a:gd name="connsiteX5" fmla="*/ 1585804 w 1709934"/>
              <a:gd name="connsiteY5" fmla="*/ 3207003 h 3591816"/>
              <a:gd name="connsiteX6" fmla="*/ 958923 w 1709934"/>
              <a:gd name="connsiteY6" fmla="*/ 3591816 h 3591816"/>
              <a:gd name="connsiteX7" fmla="*/ 30383 w 1709934"/>
              <a:gd name="connsiteY7" fmla="*/ 1778318 h 3591816"/>
              <a:gd name="connsiteX0" fmla="*/ 30383 w 1702699"/>
              <a:gd name="connsiteY0" fmla="*/ 1778318 h 3591827"/>
              <a:gd name="connsiteX1" fmla="*/ 275478 w 1702699"/>
              <a:gd name="connsiteY1" fmla="*/ 482333 h 3591827"/>
              <a:gd name="connsiteX2" fmla="*/ 958923 w 1702699"/>
              <a:gd name="connsiteY2" fmla="*/ 204 h 3591827"/>
              <a:gd name="connsiteX3" fmla="*/ 1623511 w 1702699"/>
              <a:gd name="connsiteY3" fmla="*/ 526564 h 3591827"/>
              <a:gd name="connsiteX4" fmla="*/ 1698928 w 1702699"/>
              <a:gd name="connsiteY4" fmla="*/ 1751779 h 3591827"/>
              <a:gd name="connsiteX5" fmla="*/ 958923 w 1702699"/>
              <a:gd name="connsiteY5" fmla="*/ 3591816 h 3591827"/>
              <a:gd name="connsiteX6" fmla="*/ 30383 w 1702699"/>
              <a:gd name="connsiteY6" fmla="*/ 1778318 h 3591827"/>
              <a:gd name="connsiteX0" fmla="*/ 12394 w 2156050"/>
              <a:gd name="connsiteY0" fmla="*/ 1796011 h 3591847"/>
              <a:gd name="connsiteX1" fmla="*/ 728829 w 2156050"/>
              <a:gd name="connsiteY1" fmla="*/ 482333 h 3591847"/>
              <a:gd name="connsiteX2" fmla="*/ 1412274 w 2156050"/>
              <a:gd name="connsiteY2" fmla="*/ 204 h 3591847"/>
              <a:gd name="connsiteX3" fmla="*/ 2076862 w 2156050"/>
              <a:gd name="connsiteY3" fmla="*/ 526564 h 3591847"/>
              <a:gd name="connsiteX4" fmla="*/ 2152279 w 2156050"/>
              <a:gd name="connsiteY4" fmla="*/ 1751779 h 3591847"/>
              <a:gd name="connsiteX5" fmla="*/ 1412274 w 2156050"/>
              <a:gd name="connsiteY5" fmla="*/ 3591816 h 3591847"/>
              <a:gd name="connsiteX6" fmla="*/ 12394 w 2156050"/>
              <a:gd name="connsiteY6" fmla="*/ 1796011 h 3591847"/>
              <a:gd name="connsiteX0" fmla="*/ 0 w 2143656"/>
              <a:gd name="connsiteY0" fmla="*/ 1850994 h 3646830"/>
              <a:gd name="connsiteX1" fmla="*/ 1399880 w 2143656"/>
              <a:gd name="connsiteY1" fmla="*/ 55187 h 3646830"/>
              <a:gd name="connsiteX2" fmla="*/ 2064468 w 2143656"/>
              <a:gd name="connsiteY2" fmla="*/ 581547 h 3646830"/>
              <a:gd name="connsiteX3" fmla="*/ 2139885 w 2143656"/>
              <a:gd name="connsiteY3" fmla="*/ 1806762 h 3646830"/>
              <a:gd name="connsiteX4" fmla="*/ 1399880 w 2143656"/>
              <a:gd name="connsiteY4" fmla="*/ 3646799 h 3646830"/>
              <a:gd name="connsiteX5" fmla="*/ 0 w 2143656"/>
              <a:gd name="connsiteY5" fmla="*/ 1850994 h 3646830"/>
              <a:gd name="connsiteX0" fmla="*/ 0 w 2139885"/>
              <a:gd name="connsiteY0" fmla="*/ 1795842 h 3591678"/>
              <a:gd name="connsiteX1" fmla="*/ 1399880 w 2139885"/>
              <a:gd name="connsiteY1" fmla="*/ 35 h 3591678"/>
              <a:gd name="connsiteX2" fmla="*/ 2139885 w 2139885"/>
              <a:gd name="connsiteY2" fmla="*/ 1751610 h 3591678"/>
              <a:gd name="connsiteX3" fmla="*/ 1399880 w 2139885"/>
              <a:gd name="connsiteY3" fmla="*/ 3591647 h 3591678"/>
              <a:gd name="connsiteX4" fmla="*/ 0 w 2139885"/>
              <a:gd name="connsiteY4" fmla="*/ 1795842 h 3591678"/>
              <a:gd name="connsiteX0" fmla="*/ 0 w 2630079"/>
              <a:gd name="connsiteY0" fmla="*/ 1795876 h 3591742"/>
              <a:gd name="connsiteX1" fmla="*/ 1399880 w 2630079"/>
              <a:gd name="connsiteY1" fmla="*/ 69 h 3591742"/>
              <a:gd name="connsiteX2" fmla="*/ 2630079 w 2630079"/>
              <a:gd name="connsiteY2" fmla="*/ 1733951 h 3591742"/>
              <a:gd name="connsiteX3" fmla="*/ 1399880 w 2630079"/>
              <a:gd name="connsiteY3" fmla="*/ 3591681 h 3591742"/>
              <a:gd name="connsiteX4" fmla="*/ 0 w 2630079"/>
              <a:gd name="connsiteY4" fmla="*/ 1795876 h 3591742"/>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61625"/>
              <a:gd name="connsiteX1" fmla="*/ 1399880 w 2639825"/>
              <a:gd name="connsiteY1" fmla="*/ 67 h 3661625"/>
              <a:gd name="connsiteX2" fmla="*/ 2630079 w 2639825"/>
              <a:gd name="connsiteY2" fmla="*/ 1733949 h 3661625"/>
              <a:gd name="connsiteX3" fmla="*/ 2055043 w 2639825"/>
              <a:gd name="connsiteY3" fmla="*/ 3206868 h 3661625"/>
              <a:gd name="connsiteX4" fmla="*/ 1399880 w 2639825"/>
              <a:gd name="connsiteY4" fmla="*/ 3591679 h 3661625"/>
              <a:gd name="connsiteX5" fmla="*/ 0 w 2639825"/>
              <a:gd name="connsiteY5" fmla="*/ 1795874 h 3661625"/>
              <a:gd name="connsiteX0" fmla="*/ 0 w 2639825"/>
              <a:gd name="connsiteY0" fmla="*/ 1795874 h 3644926"/>
              <a:gd name="connsiteX1" fmla="*/ 1399880 w 2639825"/>
              <a:gd name="connsiteY1" fmla="*/ 67 h 3644926"/>
              <a:gd name="connsiteX2" fmla="*/ 2630079 w 2639825"/>
              <a:gd name="connsiteY2" fmla="*/ 1733949 h 3644926"/>
              <a:gd name="connsiteX3" fmla="*/ 2055043 w 2639825"/>
              <a:gd name="connsiteY3" fmla="*/ 3206868 h 3644926"/>
              <a:gd name="connsiteX4" fmla="*/ 1399880 w 2639825"/>
              <a:gd name="connsiteY4" fmla="*/ 3591679 h 3644926"/>
              <a:gd name="connsiteX5" fmla="*/ 0 w 2639825"/>
              <a:gd name="connsiteY5" fmla="*/ 1795874 h 364492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13547"/>
              <a:gd name="connsiteY0" fmla="*/ 1795974 h 3591786"/>
              <a:gd name="connsiteX1" fmla="*/ 1399880 w 2413547"/>
              <a:gd name="connsiteY1" fmla="*/ 167 h 3591786"/>
              <a:gd name="connsiteX2" fmla="*/ 2413263 w 2413547"/>
              <a:gd name="connsiteY2" fmla="*/ 1698663 h 3591786"/>
              <a:gd name="connsiteX3" fmla="*/ 2055043 w 2413547"/>
              <a:gd name="connsiteY3" fmla="*/ 3206968 h 3591786"/>
              <a:gd name="connsiteX4" fmla="*/ 1399880 w 2413547"/>
              <a:gd name="connsiteY4" fmla="*/ 3591779 h 3591786"/>
              <a:gd name="connsiteX5" fmla="*/ 0 w 2413547"/>
              <a:gd name="connsiteY5" fmla="*/ 1795974 h 3591786"/>
              <a:gd name="connsiteX0" fmla="*/ 0 w 2413273"/>
              <a:gd name="connsiteY0" fmla="*/ 1832932 h 3628744"/>
              <a:gd name="connsiteX1" fmla="*/ 1399880 w 2413273"/>
              <a:gd name="connsiteY1" fmla="*/ 37125 h 3628744"/>
              <a:gd name="connsiteX2" fmla="*/ 2064470 w 2413273"/>
              <a:gd name="connsiteY2" fmla="*/ 705029 h 3628744"/>
              <a:gd name="connsiteX3" fmla="*/ 2413263 w 2413273"/>
              <a:gd name="connsiteY3" fmla="*/ 1735621 h 3628744"/>
              <a:gd name="connsiteX4" fmla="*/ 2055043 w 2413273"/>
              <a:gd name="connsiteY4" fmla="*/ 3243926 h 3628744"/>
              <a:gd name="connsiteX5" fmla="*/ 1399880 w 2413273"/>
              <a:gd name="connsiteY5" fmla="*/ 3628737 h 3628744"/>
              <a:gd name="connsiteX6" fmla="*/ 0 w 2413273"/>
              <a:gd name="connsiteY6" fmla="*/ 1832932 h 3628744"/>
              <a:gd name="connsiteX0" fmla="*/ 0 w 2516952"/>
              <a:gd name="connsiteY0" fmla="*/ 1854147 h 3649959"/>
              <a:gd name="connsiteX1" fmla="*/ 1399880 w 2516952"/>
              <a:gd name="connsiteY1" fmla="*/ 58340 h 3649959"/>
              <a:gd name="connsiteX2" fmla="*/ 2432115 w 2516952"/>
              <a:gd name="connsiteY2" fmla="*/ 558164 h 3649959"/>
              <a:gd name="connsiteX3" fmla="*/ 2413263 w 2516952"/>
              <a:gd name="connsiteY3" fmla="*/ 1756836 h 3649959"/>
              <a:gd name="connsiteX4" fmla="*/ 2055043 w 2516952"/>
              <a:gd name="connsiteY4" fmla="*/ 3265141 h 3649959"/>
              <a:gd name="connsiteX5" fmla="*/ 1399880 w 2516952"/>
              <a:gd name="connsiteY5" fmla="*/ 3649952 h 3649959"/>
              <a:gd name="connsiteX6" fmla="*/ 0 w 2516952"/>
              <a:gd name="connsiteY6" fmla="*/ 1854147 h 3649959"/>
              <a:gd name="connsiteX0" fmla="*/ 0 w 2516952"/>
              <a:gd name="connsiteY0" fmla="*/ 1795853 h 3591665"/>
              <a:gd name="connsiteX1" fmla="*/ 1399880 w 2516952"/>
              <a:gd name="connsiteY1" fmla="*/ 46 h 3591665"/>
              <a:gd name="connsiteX2" fmla="*/ 2432115 w 2516952"/>
              <a:gd name="connsiteY2" fmla="*/ 499870 h 3591665"/>
              <a:gd name="connsiteX3" fmla="*/ 2413263 w 2516952"/>
              <a:gd name="connsiteY3" fmla="*/ 1698542 h 3591665"/>
              <a:gd name="connsiteX4" fmla="*/ 2055043 w 2516952"/>
              <a:gd name="connsiteY4" fmla="*/ 3206847 h 3591665"/>
              <a:gd name="connsiteX5" fmla="*/ 1399880 w 2516952"/>
              <a:gd name="connsiteY5" fmla="*/ 3591658 h 3591665"/>
              <a:gd name="connsiteX6" fmla="*/ 0 w 2516952"/>
              <a:gd name="connsiteY6" fmla="*/ 1795853 h 3591665"/>
              <a:gd name="connsiteX0" fmla="*/ 0 w 2516952"/>
              <a:gd name="connsiteY0" fmla="*/ 1716261 h 3512074"/>
              <a:gd name="connsiteX1" fmla="*/ 1399880 w 2516952"/>
              <a:gd name="connsiteY1" fmla="*/ 71 h 3512074"/>
              <a:gd name="connsiteX2" fmla="*/ 2432115 w 2516952"/>
              <a:gd name="connsiteY2" fmla="*/ 420278 h 3512074"/>
              <a:gd name="connsiteX3" fmla="*/ 2413263 w 2516952"/>
              <a:gd name="connsiteY3" fmla="*/ 1618950 h 3512074"/>
              <a:gd name="connsiteX4" fmla="*/ 2055043 w 2516952"/>
              <a:gd name="connsiteY4" fmla="*/ 3127255 h 3512074"/>
              <a:gd name="connsiteX5" fmla="*/ 1399880 w 2516952"/>
              <a:gd name="connsiteY5" fmla="*/ 3512066 h 3512074"/>
              <a:gd name="connsiteX6" fmla="*/ 0 w 2516952"/>
              <a:gd name="connsiteY6" fmla="*/ 1716261 h 3512074"/>
              <a:gd name="connsiteX0" fmla="*/ 41367 w 2558319"/>
              <a:gd name="connsiteY0" fmla="*/ 1716424 h 3512236"/>
              <a:gd name="connsiteX1" fmla="*/ 465572 w 2558319"/>
              <a:gd name="connsiteY1" fmla="*/ 385054 h 3512236"/>
              <a:gd name="connsiteX2" fmla="*/ 1441247 w 2558319"/>
              <a:gd name="connsiteY2" fmla="*/ 234 h 3512236"/>
              <a:gd name="connsiteX3" fmla="*/ 2473482 w 2558319"/>
              <a:gd name="connsiteY3" fmla="*/ 420441 h 3512236"/>
              <a:gd name="connsiteX4" fmla="*/ 2454630 w 2558319"/>
              <a:gd name="connsiteY4" fmla="*/ 1619113 h 3512236"/>
              <a:gd name="connsiteX5" fmla="*/ 2096410 w 2558319"/>
              <a:gd name="connsiteY5" fmla="*/ 3127418 h 3512236"/>
              <a:gd name="connsiteX6" fmla="*/ 1441247 w 2558319"/>
              <a:gd name="connsiteY6" fmla="*/ 3512229 h 3512236"/>
              <a:gd name="connsiteX7" fmla="*/ 41367 w 2558319"/>
              <a:gd name="connsiteY7" fmla="*/ 1716424 h 3512236"/>
              <a:gd name="connsiteX0" fmla="*/ 54517 w 2448920"/>
              <a:gd name="connsiteY0" fmla="*/ 1627961 h 3577862"/>
              <a:gd name="connsiteX1" fmla="*/ 356173 w 2448920"/>
              <a:gd name="connsiteY1" fmla="*/ 385054 h 3577862"/>
              <a:gd name="connsiteX2" fmla="*/ 1331848 w 2448920"/>
              <a:gd name="connsiteY2" fmla="*/ 234 h 3577862"/>
              <a:gd name="connsiteX3" fmla="*/ 2364083 w 2448920"/>
              <a:gd name="connsiteY3" fmla="*/ 420441 h 3577862"/>
              <a:gd name="connsiteX4" fmla="*/ 2345231 w 2448920"/>
              <a:gd name="connsiteY4" fmla="*/ 1619113 h 3577862"/>
              <a:gd name="connsiteX5" fmla="*/ 1987011 w 2448920"/>
              <a:gd name="connsiteY5" fmla="*/ 3127418 h 3577862"/>
              <a:gd name="connsiteX6" fmla="*/ 1331848 w 2448920"/>
              <a:gd name="connsiteY6" fmla="*/ 3512229 h 3577862"/>
              <a:gd name="connsiteX7" fmla="*/ 54517 w 2448920"/>
              <a:gd name="connsiteY7" fmla="*/ 1627961 h 3577862"/>
              <a:gd name="connsiteX0" fmla="*/ 3018 w 2397421"/>
              <a:gd name="connsiteY0" fmla="*/ 1627961 h 3577862"/>
              <a:gd name="connsiteX1" fmla="*/ 304674 w 2397421"/>
              <a:gd name="connsiteY1" fmla="*/ 385054 h 3577862"/>
              <a:gd name="connsiteX2" fmla="*/ 1280349 w 2397421"/>
              <a:gd name="connsiteY2" fmla="*/ 234 h 3577862"/>
              <a:gd name="connsiteX3" fmla="*/ 2312584 w 2397421"/>
              <a:gd name="connsiteY3" fmla="*/ 420441 h 3577862"/>
              <a:gd name="connsiteX4" fmla="*/ 2293732 w 2397421"/>
              <a:gd name="connsiteY4" fmla="*/ 1619113 h 3577862"/>
              <a:gd name="connsiteX5" fmla="*/ 1935512 w 2397421"/>
              <a:gd name="connsiteY5" fmla="*/ 3127418 h 3577862"/>
              <a:gd name="connsiteX6" fmla="*/ 1280349 w 2397421"/>
              <a:gd name="connsiteY6" fmla="*/ 3512229 h 3577862"/>
              <a:gd name="connsiteX7" fmla="*/ 3018 w 2397421"/>
              <a:gd name="connsiteY7" fmla="*/ 1627961 h 3577862"/>
              <a:gd name="connsiteX0" fmla="*/ 16232 w 2410635"/>
              <a:gd name="connsiteY0" fmla="*/ 1627961 h 3517269"/>
              <a:gd name="connsiteX1" fmla="*/ 317888 w 2410635"/>
              <a:gd name="connsiteY1" fmla="*/ 385054 h 3517269"/>
              <a:gd name="connsiteX2" fmla="*/ 1293563 w 2410635"/>
              <a:gd name="connsiteY2" fmla="*/ 234 h 3517269"/>
              <a:gd name="connsiteX3" fmla="*/ 2325798 w 2410635"/>
              <a:gd name="connsiteY3" fmla="*/ 420441 h 3517269"/>
              <a:gd name="connsiteX4" fmla="*/ 2306946 w 2410635"/>
              <a:gd name="connsiteY4" fmla="*/ 1619113 h 3517269"/>
              <a:gd name="connsiteX5" fmla="*/ 1948726 w 2410635"/>
              <a:gd name="connsiteY5" fmla="*/ 3127418 h 3517269"/>
              <a:gd name="connsiteX6" fmla="*/ 1293563 w 2410635"/>
              <a:gd name="connsiteY6" fmla="*/ 3512229 h 3517269"/>
              <a:gd name="connsiteX7" fmla="*/ 704387 w 2410635"/>
              <a:gd name="connsiteY7" fmla="*/ 3215884 h 3517269"/>
              <a:gd name="connsiteX8" fmla="*/ 16232 w 2410635"/>
              <a:gd name="connsiteY8" fmla="*/ 1627961 h 3517269"/>
              <a:gd name="connsiteX0" fmla="*/ 16786 w 2411189"/>
              <a:gd name="connsiteY0" fmla="*/ 1627961 h 3513576"/>
              <a:gd name="connsiteX1" fmla="*/ 318442 w 2411189"/>
              <a:gd name="connsiteY1" fmla="*/ 385054 h 3513576"/>
              <a:gd name="connsiteX2" fmla="*/ 1294117 w 2411189"/>
              <a:gd name="connsiteY2" fmla="*/ 234 h 3513576"/>
              <a:gd name="connsiteX3" fmla="*/ 2326352 w 2411189"/>
              <a:gd name="connsiteY3" fmla="*/ 420441 h 3513576"/>
              <a:gd name="connsiteX4" fmla="*/ 2307500 w 2411189"/>
              <a:gd name="connsiteY4" fmla="*/ 1619113 h 3513576"/>
              <a:gd name="connsiteX5" fmla="*/ 1949280 w 2411189"/>
              <a:gd name="connsiteY5" fmla="*/ 3127418 h 3513576"/>
              <a:gd name="connsiteX6" fmla="*/ 1294117 w 2411189"/>
              <a:gd name="connsiteY6" fmla="*/ 3512229 h 3513576"/>
              <a:gd name="connsiteX7" fmla="*/ 714368 w 2411189"/>
              <a:gd name="connsiteY7" fmla="*/ 3180499 h 3513576"/>
              <a:gd name="connsiteX8" fmla="*/ 16786 w 2411189"/>
              <a:gd name="connsiteY8" fmla="*/ 1627961 h 3513576"/>
              <a:gd name="connsiteX0" fmla="*/ 17905 w 2412308"/>
              <a:gd name="connsiteY0" fmla="*/ 1627961 h 3524485"/>
              <a:gd name="connsiteX1" fmla="*/ 319561 w 2412308"/>
              <a:gd name="connsiteY1" fmla="*/ 385054 h 3524485"/>
              <a:gd name="connsiteX2" fmla="*/ 1295236 w 2412308"/>
              <a:gd name="connsiteY2" fmla="*/ 234 h 3524485"/>
              <a:gd name="connsiteX3" fmla="*/ 2327471 w 2412308"/>
              <a:gd name="connsiteY3" fmla="*/ 420441 h 3524485"/>
              <a:gd name="connsiteX4" fmla="*/ 2308619 w 2412308"/>
              <a:gd name="connsiteY4" fmla="*/ 1619113 h 3524485"/>
              <a:gd name="connsiteX5" fmla="*/ 1950399 w 2412308"/>
              <a:gd name="connsiteY5" fmla="*/ 3127418 h 3524485"/>
              <a:gd name="connsiteX6" fmla="*/ 1295236 w 2412308"/>
              <a:gd name="connsiteY6" fmla="*/ 3512229 h 3524485"/>
              <a:gd name="connsiteX7" fmla="*/ 734341 w 2412308"/>
              <a:gd name="connsiteY7" fmla="*/ 3251271 h 3524485"/>
              <a:gd name="connsiteX8" fmla="*/ 17905 w 2412308"/>
              <a:gd name="connsiteY8" fmla="*/ 1627961 h 3524485"/>
              <a:gd name="connsiteX0" fmla="*/ 17905 w 2412308"/>
              <a:gd name="connsiteY0" fmla="*/ 1627961 h 3512750"/>
              <a:gd name="connsiteX1" fmla="*/ 319561 w 2412308"/>
              <a:gd name="connsiteY1" fmla="*/ 385054 h 3512750"/>
              <a:gd name="connsiteX2" fmla="*/ 1295236 w 2412308"/>
              <a:gd name="connsiteY2" fmla="*/ 234 h 3512750"/>
              <a:gd name="connsiteX3" fmla="*/ 2327471 w 2412308"/>
              <a:gd name="connsiteY3" fmla="*/ 420441 h 3512750"/>
              <a:gd name="connsiteX4" fmla="*/ 2308619 w 2412308"/>
              <a:gd name="connsiteY4" fmla="*/ 1619113 h 3512750"/>
              <a:gd name="connsiteX5" fmla="*/ 1950399 w 2412308"/>
              <a:gd name="connsiteY5" fmla="*/ 3127418 h 3512750"/>
              <a:gd name="connsiteX6" fmla="*/ 1295236 w 2412308"/>
              <a:gd name="connsiteY6" fmla="*/ 3512229 h 3512750"/>
              <a:gd name="connsiteX7" fmla="*/ 734341 w 2412308"/>
              <a:gd name="connsiteY7" fmla="*/ 3251271 h 3512750"/>
              <a:gd name="connsiteX8" fmla="*/ 17905 w 2412308"/>
              <a:gd name="connsiteY8" fmla="*/ 1627961 h 3512750"/>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58 w 2399529"/>
              <a:gd name="connsiteY0" fmla="*/ 1627961 h 3512536"/>
              <a:gd name="connsiteX1" fmla="*/ 301714 w 2399529"/>
              <a:gd name="connsiteY1" fmla="*/ 385054 h 3512536"/>
              <a:gd name="connsiteX2" fmla="*/ 1277389 w 2399529"/>
              <a:gd name="connsiteY2" fmla="*/ 234 h 3512536"/>
              <a:gd name="connsiteX3" fmla="*/ 2309624 w 2399529"/>
              <a:gd name="connsiteY3" fmla="*/ 420441 h 3512536"/>
              <a:gd name="connsiteX4" fmla="*/ 2290772 w 2399529"/>
              <a:gd name="connsiteY4" fmla="*/ 1619113 h 3512536"/>
              <a:gd name="connsiteX5" fmla="*/ 1819431 w 2399529"/>
              <a:gd name="connsiteY5" fmla="*/ 3295498 h 3512536"/>
              <a:gd name="connsiteX6" fmla="*/ 1277389 w 2399529"/>
              <a:gd name="connsiteY6" fmla="*/ 3512229 h 3512536"/>
              <a:gd name="connsiteX7" fmla="*/ 716494 w 2399529"/>
              <a:gd name="connsiteY7" fmla="*/ 3251271 h 3512536"/>
              <a:gd name="connsiteX8" fmla="*/ 58 w 2399529"/>
              <a:gd name="connsiteY8" fmla="*/ 1627961 h 3512536"/>
              <a:gd name="connsiteX0" fmla="*/ 28649 w 2239583"/>
              <a:gd name="connsiteY0" fmla="*/ 1583729 h 3512536"/>
              <a:gd name="connsiteX1" fmla="*/ 141768 w 2239583"/>
              <a:gd name="connsiteY1" fmla="*/ 385054 h 3512536"/>
              <a:gd name="connsiteX2" fmla="*/ 1117443 w 2239583"/>
              <a:gd name="connsiteY2" fmla="*/ 234 h 3512536"/>
              <a:gd name="connsiteX3" fmla="*/ 2149678 w 2239583"/>
              <a:gd name="connsiteY3" fmla="*/ 420441 h 3512536"/>
              <a:gd name="connsiteX4" fmla="*/ 2130826 w 2239583"/>
              <a:gd name="connsiteY4" fmla="*/ 1619113 h 3512536"/>
              <a:gd name="connsiteX5" fmla="*/ 1659485 w 2239583"/>
              <a:gd name="connsiteY5" fmla="*/ 3295498 h 3512536"/>
              <a:gd name="connsiteX6" fmla="*/ 1117443 w 2239583"/>
              <a:gd name="connsiteY6" fmla="*/ 3512229 h 3512536"/>
              <a:gd name="connsiteX7" fmla="*/ 556548 w 2239583"/>
              <a:gd name="connsiteY7" fmla="*/ 3251271 h 3512536"/>
              <a:gd name="connsiteX8" fmla="*/ 28649 w 2239583"/>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54236 w 2265170"/>
              <a:gd name="connsiteY0" fmla="*/ 1583729 h 3512536"/>
              <a:gd name="connsiteX1" fmla="*/ 167355 w 2265170"/>
              <a:gd name="connsiteY1" fmla="*/ 385054 h 3512536"/>
              <a:gd name="connsiteX2" fmla="*/ 1143030 w 2265170"/>
              <a:gd name="connsiteY2" fmla="*/ 234 h 3512536"/>
              <a:gd name="connsiteX3" fmla="*/ 2175265 w 2265170"/>
              <a:gd name="connsiteY3" fmla="*/ 420441 h 3512536"/>
              <a:gd name="connsiteX4" fmla="*/ 2156413 w 2265170"/>
              <a:gd name="connsiteY4" fmla="*/ 1619113 h 3512536"/>
              <a:gd name="connsiteX5" fmla="*/ 1685072 w 2265170"/>
              <a:gd name="connsiteY5" fmla="*/ 3295498 h 3512536"/>
              <a:gd name="connsiteX6" fmla="*/ 1143030 w 2265170"/>
              <a:gd name="connsiteY6" fmla="*/ 3512229 h 3512536"/>
              <a:gd name="connsiteX7" fmla="*/ 582135 w 2265170"/>
              <a:gd name="connsiteY7" fmla="*/ 3251271 h 3512536"/>
              <a:gd name="connsiteX8" fmla="*/ 54236 w 2265170"/>
              <a:gd name="connsiteY8" fmla="*/ 1583729 h 3512536"/>
              <a:gd name="connsiteX0" fmla="*/ 28337 w 2239271"/>
              <a:gd name="connsiteY0" fmla="*/ 1583729 h 3512536"/>
              <a:gd name="connsiteX1" fmla="*/ 216871 w 2239271"/>
              <a:gd name="connsiteY1" fmla="*/ 385054 h 3512536"/>
              <a:gd name="connsiteX2" fmla="*/ 1117131 w 2239271"/>
              <a:gd name="connsiteY2" fmla="*/ 234 h 3512536"/>
              <a:gd name="connsiteX3" fmla="*/ 2149366 w 2239271"/>
              <a:gd name="connsiteY3" fmla="*/ 420441 h 3512536"/>
              <a:gd name="connsiteX4" fmla="*/ 2130514 w 2239271"/>
              <a:gd name="connsiteY4" fmla="*/ 1619113 h 3512536"/>
              <a:gd name="connsiteX5" fmla="*/ 1659173 w 2239271"/>
              <a:gd name="connsiteY5" fmla="*/ 3295498 h 3512536"/>
              <a:gd name="connsiteX6" fmla="*/ 1117131 w 2239271"/>
              <a:gd name="connsiteY6" fmla="*/ 3512229 h 3512536"/>
              <a:gd name="connsiteX7" fmla="*/ 556236 w 2239271"/>
              <a:gd name="connsiteY7" fmla="*/ 3251271 h 3512536"/>
              <a:gd name="connsiteX8" fmla="*/ 28337 w 2239271"/>
              <a:gd name="connsiteY8" fmla="*/ 1583729 h 3512536"/>
              <a:gd name="connsiteX0" fmla="*/ 28337 w 2181826"/>
              <a:gd name="connsiteY0" fmla="*/ 1583851 h 3512658"/>
              <a:gd name="connsiteX1" fmla="*/ 216871 w 2181826"/>
              <a:gd name="connsiteY1" fmla="*/ 385176 h 3512658"/>
              <a:gd name="connsiteX2" fmla="*/ 1117131 w 2181826"/>
              <a:gd name="connsiteY2" fmla="*/ 356 h 3512658"/>
              <a:gd name="connsiteX3" fmla="*/ 2055098 w 2181826"/>
              <a:gd name="connsiteY3" fmla="*/ 429410 h 3512658"/>
              <a:gd name="connsiteX4" fmla="*/ 2130514 w 2181826"/>
              <a:gd name="connsiteY4" fmla="*/ 1619235 h 3512658"/>
              <a:gd name="connsiteX5" fmla="*/ 1659173 w 2181826"/>
              <a:gd name="connsiteY5" fmla="*/ 3295620 h 3512658"/>
              <a:gd name="connsiteX6" fmla="*/ 1117131 w 2181826"/>
              <a:gd name="connsiteY6" fmla="*/ 3512351 h 3512658"/>
              <a:gd name="connsiteX7" fmla="*/ 556236 w 2181826"/>
              <a:gd name="connsiteY7" fmla="*/ 3251393 h 3512658"/>
              <a:gd name="connsiteX8" fmla="*/ 28337 w 2181826"/>
              <a:gd name="connsiteY8" fmla="*/ 1583851 h 3512658"/>
              <a:gd name="connsiteX0" fmla="*/ 28337 w 2169194"/>
              <a:gd name="connsiteY0" fmla="*/ 1583558 h 3512365"/>
              <a:gd name="connsiteX1" fmla="*/ 216871 w 2169194"/>
              <a:gd name="connsiteY1" fmla="*/ 384883 h 3512365"/>
              <a:gd name="connsiteX2" fmla="*/ 1117131 w 2169194"/>
              <a:gd name="connsiteY2" fmla="*/ 63 h 3512365"/>
              <a:gd name="connsiteX3" fmla="*/ 2026818 w 2169194"/>
              <a:gd name="connsiteY3" fmla="*/ 402577 h 3512365"/>
              <a:gd name="connsiteX4" fmla="*/ 2130514 w 2169194"/>
              <a:gd name="connsiteY4" fmla="*/ 1618942 h 3512365"/>
              <a:gd name="connsiteX5" fmla="*/ 1659173 w 2169194"/>
              <a:gd name="connsiteY5" fmla="*/ 3295327 h 3512365"/>
              <a:gd name="connsiteX6" fmla="*/ 1117131 w 2169194"/>
              <a:gd name="connsiteY6" fmla="*/ 3512058 h 3512365"/>
              <a:gd name="connsiteX7" fmla="*/ 556236 w 2169194"/>
              <a:gd name="connsiteY7" fmla="*/ 3251100 h 3512365"/>
              <a:gd name="connsiteX8" fmla="*/ 28337 w 2169194"/>
              <a:gd name="connsiteY8" fmla="*/ 1583558 h 3512365"/>
              <a:gd name="connsiteX0" fmla="*/ 28337 w 2170568"/>
              <a:gd name="connsiteY0" fmla="*/ 1583558 h 3512068"/>
              <a:gd name="connsiteX1" fmla="*/ 216871 w 2170568"/>
              <a:gd name="connsiteY1" fmla="*/ 384883 h 3512068"/>
              <a:gd name="connsiteX2" fmla="*/ 1117131 w 2170568"/>
              <a:gd name="connsiteY2" fmla="*/ 63 h 3512068"/>
              <a:gd name="connsiteX3" fmla="*/ 2026818 w 2170568"/>
              <a:gd name="connsiteY3" fmla="*/ 402577 h 3512068"/>
              <a:gd name="connsiteX4" fmla="*/ 2130514 w 2170568"/>
              <a:gd name="connsiteY4" fmla="*/ 1618942 h 3512068"/>
              <a:gd name="connsiteX5" fmla="*/ 1640319 w 2170568"/>
              <a:gd name="connsiteY5" fmla="*/ 3259942 h 3512068"/>
              <a:gd name="connsiteX6" fmla="*/ 1117131 w 2170568"/>
              <a:gd name="connsiteY6" fmla="*/ 3512058 h 3512068"/>
              <a:gd name="connsiteX7" fmla="*/ 556236 w 2170568"/>
              <a:gd name="connsiteY7" fmla="*/ 3251100 h 3512068"/>
              <a:gd name="connsiteX8" fmla="*/ 28337 w 2170568"/>
              <a:gd name="connsiteY8" fmla="*/ 1583558 h 3512068"/>
              <a:gd name="connsiteX0" fmla="*/ 29726 w 2171957"/>
              <a:gd name="connsiteY0" fmla="*/ 1583558 h 3512068"/>
              <a:gd name="connsiteX1" fmla="*/ 218260 w 2171957"/>
              <a:gd name="connsiteY1" fmla="*/ 384883 h 3512068"/>
              <a:gd name="connsiteX2" fmla="*/ 1118520 w 2171957"/>
              <a:gd name="connsiteY2" fmla="*/ 63 h 3512068"/>
              <a:gd name="connsiteX3" fmla="*/ 2028207 w 2171957"/>
              <a:gd name="connsiteY3" fmla="*/ 402577 h 3512068"/>
              <a:gd name="connsiteX4" fmla="*/ 2131903 w 2171957"/>
              <a:gd name="connsiteY4" fmla="*/ 1618942 h 3512068"/>
              <a:gd name="connsiteX5" fmla="*/ 1641708 w 2171957"/>
              <a:gd name="connsiteY5" fmla="*/ 3259942 h 3512068"/>
              <a:gd name="connsiteX6" fmla="*/ 1118520 w 2171957"/>
              <a:gd name="connsiteY6" fmla="*/ 3512058 h 3512068"/>
              <a:gd name="connsiteX7" fmla="*/ 576478 w 2171957"/>
              <a:gd name="connsiteY7" fmla="*/ 3251100 h 3512068"/>
              <a:gd name="connsiteX8" fmla="*/ 29726 w 2171957"/>
              <a:gd name="connsiteY8" fmla="*/ 1583558 h 3512068"/>
              <a:gd name="connsiteX0" fmla="*/ 29726 w 2169897"/>
              <a:gd name="connsiteY0" fmla="*/ 1583558 h 3512068"/>
              <a:gd name="connsiteX1" fmla="*/ 218260 w 2169897"/>
              <a:gd name="connsiteY1" fmla="*/ 384883 h 3512068"/>
              <a:gd name="connsiteX2" fmla="*/ 1118520 w 2169897"/>
              <a:gd name="connsiteY2" fmla="*/ 63 h 3512068"/>
              <a:gd name="connsiteX3" fmla="*/ 2028207 w 2169897"/>
              <a:gd name="connsiteY3" fmla="*/ 402577 h 3512068"/>
              <a:gd name="connsiteX4" fmla="*/ 2131903 w 2169897"/>
              <a:gd name="connsiteY4" fmla="*/ 1618942 h 3512068"/>
              <a:gd name="connsiteX5" fmla="*/ 1669988 w 2169897"/>
              <a:gd name="connsiteY5" fmla="*/ 3259942 h 3512068"/>
              <a:gd name="connsiteX6" fmla="*/ 1118520 w 2169897"/>
              <a:gd name="connsiteY6" fmla="*/ 3512058 h 3512068"/>
              <a:gd name="connsiteX7" fmla="*/ 576478 w 2169897"/>
              <a:gd name="connsiteY7" fmla="*/ 3251100 h 3512068"/>
              <a:gd name="connsiteX8" fmla="*/ 29726 w 2169897"/>
              <a:gd name="connsiteY8" fmla="*/ 1583558 h 3512068"/>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897" h="3512519">
                <a:moveTo>
                  <a:pt x="29726" y="1583558"/>
                </a:moveTo>
                <a:cubicBezTo>
                  <a:pt x="-29977" y="1105855"/>
                  <a:pt x="-15053" y="670915"/>
                  <a:pt x="218260" y="384883"/>
                </a:cubicBezTo>
                <a:cubicBezTo>
                  <a:pt x="451573" y="98851"/>
                  <a:pt x="816862" y="-2886"/>
                  <a:pt x="1118520" y="63"/>
                </a:cubicBezTo>
                <a:cubicBezTo>
                  <a:pt x="1420178" y="3012"/>
                  <a:pt x="1859310" y="119494"/>
                  <a:pt x="2028207" y="402577"/>
                </a:cubicBezTo>
                <a:cubicBezTo>
                  <a:pt x="2197104" y="685660"/>
                  <a:pt x="2191606" y="1142715"/>
                  <a:pt x="2131903" y="1618942"/>
                </a:cubicBezTo>
                <a:cubicBezTo>
                  <a:pt x="2072200" y="2095170"/>
                  <a:pt x="1846740" y="2976858"/>
                  <a:pt x="1669988" y="3259942"/>
                </a:cubicBezTo>
                <a:cubicBezTo>
                  <a:pt x="1596931" y="3357254"/>
                  <a:pt x="1300772" y="3522378"/>
                  <a:pt x="1118520" y="3512058"/>
                </a:cubicBezTo>
                <a:cubicBezTo>
                  <a:pt x="936268" y="3501738"/>
                  <a:pt x="874208" y="3520913"/>
                  <a:pt x="576478" y="3251100"/>
                </a:cubicBezTo>
                <a:cubicBezTo>
                  <a:pt x="344736" y="2937055"/>
                  <a:pt x="89429" y="2061261"/>
                  <a:pt x="29726" y="1583558"/>
                </a:cubicBezTo>
                <a:close/>
              </a:path>
            </a:pathLst>
          </a:custGeom>
          <a:noFill/>
          <a:ln w="19050">
            <a:solidFill>
              <a:srgbClr val="5B9BD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17CCA"/>
              </a:solidFill>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85835" y="2660438"/>
            <a:ext cx="1109934" cy="485844"/>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sp>
        <p:nvSpPr>
          <p:cNvPr id="7" name="Oval 3"/>
          <p:cNvSpPr/>
          <p:nvPr/>
        </p:nvSpPr>
        <p:spPr>
          <a:xfrm rot="4278765">
            <a:off x="4643020" y="1685903"/>
            <a:ext cx="2169897" cy="3743000"/>
          </a:xfrm>
          <a:custGeom>
            <a:avLst/>
            <a:gdLst>
              <a:gd name="connsiteX0" fmla="*/ 0 w 1838227"/>
              <a:gd name="connsiteY0" fmla="*/ 1795806 h 3591611"/>
              <a:gd name="connsiteX1" fmla="*/ 919114 w 1838227"/>
              <a:gd name="connsiteY1" fmla="*/ 0 h 3591611"/>
              <a:gd name="connsiteX2" fmla="*/ 1838228 w 1838227"/>
              <a:gd name="connsiteY2" fmla="*/ 1795806 h 3591611"/>
              <a:gd name="connsiteX3" fmla="*/ 919114 w 1838227"/>
              <a:gd name="connsiteY3" fmla="*/ 3591612 h 3591611"/>
              <a:gd name="connsiteX4" fmla="*/ 0 w 1838227"/>
              <a:gd name="connsiteY4" fmla="*/ 1795806 h 3591611"/>
              <a:gd name="connsiteX0" fmla="*/ 0 w 1838228"/>
              <a:gd name="connsiteY0" fmla="*/ 1795806 h 3591612"/>
              <a:gd name="connsiteX1" fmla="*/ 919114 w 1838228"/>
              <a:gd name="connsiteY1" fmla="*/ 0 h 3591612"/>
              <a:gd name="connsiteX2" fmla="*/ 1838228 w 1838228"/>
              <a:gd name="connsiteY2" fmla="*/ 1795806 h 3591612"/>
              <a:gd name="connsiteX3" fmla="*/ 919114 w 1838228"/>
              <a:gd name="connsiteY3" fmla="*/ 3591612 h 3591612"/>
              <a:gd name="connsiteX4" fmla="*/ 0 w 1838228"/>
              <a:gd name="connsiteY4" fmla="*/ 1795806 h 3591612"/>
              <a:gd name="connsiteX0" fmla="*/ 16026 w 1854254"/>
              <a:gd name="connsiteY0" fmla="*/ 1795806 h 3713047"/>
              <a:gd name="connsiteX1" fmla="*/ 935140 w 1854254"/>
              <a:gd name="connsiteY1" fmla="*/ 0 h 3713047"/>
              <a:gd name="connsiteX2" fmla="*/ 1854254 w 1854254"/>
              <a:gd name="connsiteY2" fmla="*/ 1795806 h 3713047"/>
              <a:gd name="connsiteX3" fmla="*/ 935140 w 1854254"/>
              <a:gd name="connsiteY3" fmla="*/ 3591612 h 3713047"/>
              <a:gd name="connsiteX4" fmla="*/ 393097 w 1854254"/>
              <a:gd name="connsiteY4" fmla="*/ 3357186 h 3713047"/>
              <a:gd name="connsiteX5" fmla="*/ 16026 w 1854254"/>
              <a:gd name="connsiteY5" fmla="*/ 1795806 h 3713047"/>
              <a:gd name="connsiteX0" fmla="*/ 16026 w 1871600"/>
              <a:gd name="connsiteY0" fmla="*/ 1795806 h 3606673"/>
              <a:gd name="connsiteX1" fmla="*/ 935140 w 1871600"/>
              <a:gd name="connsiteY1" fmla="*/ 0 h 3606673"/>
              <a:gd name="connsiteX2" fmla="*/ 1854254 w 1871600"/>
              <a:gd name="connsiteY2" fmla="*/ 1795806 h 3606673"/>
              <a:gd name="connsiteX3" fmla="*/ 1562021 w 1871600"/>
              <a:gd name="connsiteY3" fmla="*/ 3233337 h 3606673"/>
              <a:gd name="connsiteX4" fmla="*/ 935140 w 1871600"/>
              <a:gd name="connsiteY4" fmla="*/ 3591612 h 3606673"/>
              <a:gd name="connsiteX5" fmla="*/ 393097 w 1871600"/>
              <a:gd name="connsiteY5" fmla="*/ 3357186 h 3606673"/>
              <a:gd name="connsiteX6" fmla="*/ 16026 w 1871600"/>
              <a:gd name="connsiteY6" fmla="*/ 1795806 h 3606673"/>
              <a:gd name="connsiteX0" fmla="*/ 16026 w 1871600"/>
              <a:gd name="connsiteY0" fmla="*/ 1795806 h 3594942"/>
              <a:gd name="connsiteX1" fmla="*/ 935140 w 1871600"/>
              <a:gd name="connsiteY1" fmla="*/ 0 h 3594942"/>
              <a:gd name="connsiteX2" fmla="*/ 1854254 w 1871600"/>
              <a:gd name="connsiteY2" fmla="*/ 1795806 h 3594942"/>
              <a:gd name="connsiteX3" fmla="*/ 1562021 w 1871600"/>
              <a:gd name="connsiteY3" fmla="*/ 3233337 h 3594942"/>
              <a:gd name="connsiteX4" fmla="*/ 935140 w 1871600"/>
              <a:gd name="connsiteY4" fmla="*/ 3591612 h 3594942"/>
              <a:gd name="connsiteX5" fmla="*/ 393097 w 1871600"/>
              <a:gd name="connsiteY5" fmla="*/ 3357186 h 3594942"/>
              <a:gd name="connsiteX6" fmla="*/ 16026 w 1871600"/>
              <a:gd name="connsiteY6" fmla="*/ 1795806 h 3594942"/>
              <a:gd name="connsiteX0" fmla="*/ 16026 w 1871600"/>
              <a:gd name="connsiteY0" fmla="*/ 1795806 h 3602757"/>
              <a:gd name="connsiteX1" fmla="*/ 935140 w 1871600"/>
              <a:gd name="connsiteY1" fmla="*/ 0 h 3602757"/>
              <a:gd name="connsiteX2" fmla="*/ 1854254 w 1871600"/>
              <a:gd name="connsiteY2" fmla="*/ 1795806 h 3602757"/>
              <a:gd name="connsiteX3" fmla="*/ 1562021 w 1871600"/>
              <a:gd name="connsiteY3" fmla="*/ 3233337 h 3602757"/>
              <a:gd name="connsiteX4" fmla="*/ 935140 w 1871600"/>
              <a:gd name="connsiteY4" fmla="*/ 3591612 h 3602757"/>
              <a:gd name="connsiteX5" fmla="*/ 393097 w 1871600"/>
              <a:gd name="connsiteY5" fmla="*/ 3357186 h 3602757"/>
              <a:gd name="connsiteX6" fmla="*/ 16026 w 1871600"/>
              <a:gd name="connsiteY6" fmla="*/ 1795806 h 3602757"/>
              <a:gd name="connsiteX0" fmla="*/ 16026 w 1871600"/>
              <a:gd name="connsiteY0" fmla="*/ 1795806 h 3594334"/>
              <a:gd name="connsiteX1" fmla="*/ 935140 w 1871600"/>
              <a:gd name="connsiteY1" fmla="*/ 0 h 3594334"/>
              <a:gd name="connsiteX2" fmla="*/ 1854254 w 1871600"/>
              <a:gd name="connsiteY2" fmla="*/ 1795806 h 3594334"/>
              <a:gd name="connsiteX3" fmla="*/ 1562021 w 1871600"/>
              <a:gd name="connsiteY3" fmla="*/ 3233337 h 3594334"/>
              <a:gd name="connsiteX4" fmla="*/ 935140 w 1871600"/>
              <a:gd name="connsiteY4" fmla="*/ 3591612 h 3594334"/>
              <a:gd name="connsiteX5" fmla="*/ 393097 w 1871600"/>
              <a:gd name="connsiteY5" fmla="*/ 3357186 h 3594334"/>
              <a:gd name="connsiteX6" fmla="*/ 16026 w 1871600"/>
              <a:gd name="connsiteY6" fmla="*/ 1795806 h 3594334"/>
              <a:gd name="connsiteX0" fmla="*/ 16026 w 1871600"/>
              <a:gd name="connsiteY0" fmla="*/ 1795806 h 3593370"/>
              <a:gd name="connsiteX1" fmla="*/ 935140 w 1871600"/>
              <a:gd name="connsiteY1" fmla="*/ 0 h 3593370"/>
              <a:gd name="connsiteX2" fmla="*/ 1854254 w 1871600"/>
              <a:gd name="connsiteY2" fmla="*/ 1795806 h 3593370"/>
              <a:gd name="connsiteX3" fmla="*/ 1562021 w 1871600"/>
              <a:gd name="connsiteY3" fmla="*/ 3233337 h 3593370"/>
              <a:gd name="connsiteX4" fmla="*/ 935140 w 1871600"/>
              <a:gd name="connsiteY4" fmla="*/ 3591612 h 3593370"/>
              <a:gd name="connsiteX5" fmla="*/ 393097 w 1871600"/>
              <a:gd name="connsiteY5" fmla="*/ 3357186 h 3593370"/>
              <a:gd name="connsiteX6" fmla="*/ 16026 w 1871600"/>
              <a:gd name="connsiteY6" fmla="*/ 1795806 h 3593370"/>
              <a:gd name="connsiteX0" fmla="*/ 16026 w 1871600"/>
              <a:gd name="connsiteY0" fmla="*/ 1795806 h 3597118"/>
              <a:gd name="connsiteX1" fmla="*/ 935140 w 1871600"/>
              <a:gd name="connsiteY1" fmla="*/ 0 h 3597118"/>
              <a:gd name="connsiteX2" fmla="*/ 1854254 w 1871600"/>
              <a:gd name="connsiteY2" fmla="*/ 1795806 h 3597118"/>
              <a:gd name="connsiteX3" fmla="*/ 1562021 w 1871600"/>
              <a:gd name="connsiteY3" fmla="*/ 3206799 h 3597118"/>
              <a:gd name="connsiteX4" fmla="*/ 935140 w 1871600"/>
              <a:gd name="connsiteY4" fmla="*/ 3591612 h 3597118"/>
              <a:gd name="connsiteX5" fmla="*/ 393097 w 1871600"/>
              <a:gd name="connsiteY5" fmla="*/ 3357186 h 3597118"/>
              <a:gd name="connsiteX6" fmla="*/ 16026 w 1871600"/>
              <a:gd name="connsiteY6" fmla="*/ 1795806 h 3597118"/>
              <a:gd name="connsiteX0" fmla="*/ 27946 w 1713837"/>
              <a:gd name="connsiteY0" fmla="*/ 1778119 h 3597123"/>
              <a:gd name="connsiteX1" fmla="*/ 777377 w 1713837"/>
              <a:gd name="connsiteY1" fmla="*/ 5 h 3597123"/>
              <a:gd name="connsiteX2" fmla="*/ 1696491 w 1713837"/>
              <a:gd name="connsiteY2" fmla="*/ 1795811 h 3597123"/>
              <a:gd name="connsiteX3" fmla="*/ 1404258 w 1713837"/>
              <a:gd name="connsiteY3" fmla="*/ 3206804 h 3597123"/>
              <a:gd name="connsiteX4" fmla="*/ 777377 w 1713837"/>
              <a:gd name="connsiteY4" fmla="*/ 3591617 h 3597123"/>
              <a:gd name="connsiteX5" fmla="*/ 235334 w 1713837"/>
              <a:gd name="connsiteY5" fmla="*/ 3357191 h 3597123"/>
              <a:gd name="connsiteX6" fmla="*/ 27946 w 1713837"/>
              <a:gd name="connsiteY6" fmla="*/ 1778119 h 3597123"/>
              <a:gd name="connsiteX0" fmla="*/ 27946 w 1515808"/>
              <a:gd name="connsiteY0" fmla="*/ 1778119 h 3597123"/>
              <a:gd name="connsiteX1" fmla="*/ 777377 w 1515808"/>
              <a:gd name="connsiteY1" fmla="*/ 5 h 3597123"/>
              <a:gd name="connsiteX2" fmla="*/ 1451394 w 1515808"/>
              <a:gd name="connsiteY2" fmla="*/ 1760426 h 3597123"/>
              <a:gd name="connsiteX3" fmla="*/ 1404258 w 1515808"/>
              <a:gd name="connsiteY3" fmla="*/ 3206804 h 3597123"/>
              <a:gd name="connsiteX4" fmla="*/ 777377 w 1515808"/>
              <a:gd name="connsiteY4" fmla="*/ 3591617 h 3597123"/>
              <a:gd name="connsiteX5" fmla="*/ 235334 w 1515808"/>
              <a:gd name="connsiteY5" fmla="*/ 3357191 h 3597123"/>
              <a:gd name="connsiteX6" fmla="*/ 27946 w 1515808"/>
              <a:gd name="connsiteY6" fmla="*/ 1778119 h 3597123"/>
              <a:gd name="connsiteX0" fmla="*/ 23303 w 1511165"/>
              <a:gd name="connsiteY0" fmla="*/ 1838248 h 3657252"/>
              <a:gd name="connsiteX1" fmla="*/ 89289 w 1511165"/>
              <a:gd name="connsiteY1" fmla="*/ 542263 h 3657252"/>
              <a:gd name="connsiteX2" fmla="*/ 772734 w 1511165"/>
              <a:gd name="connsiteY2" fmla="*/ 60134 h 3657252"/>
              <a:gd name="connsiteX3" fmla="*/ 1446751 w 1511165"/>
              <a:gd name="connsiteY3" fmla="*/ 1820555 h 3657252"/>
              <a:gd name="connsiteX4" fmla="*/ 1399615 w 1511165"/>
              <a:gd name="connsiteY4" fmla="*/ 3266933 h 3657252"/>
              <a:gd name="connsiteX5" fmla="*/ 772734 w 1511165"/>
              <a:gd name="connsiteY5" fmla="*/ 3651746 h 3657252"/>
              <a:gd name="connsiteX6" fmla="*/ 230691 w 1511165"/>
              <a:gd name="connsiteY6" fmla="*/ 3417320 h 3657252"/>
              <a:gd name="connsiteX7" fmla="*/ 23303 w 1511165"/>
              <a:gd name="connsiteY7" fmla="*/ 1838248 h 3657252"/>
              <a:gd name="connsiteX0" fmla="*/ 23303 w 1496663"/>
              <a:gd name="connsiteY0" fmla="*/ 1778318 h 3597322"/>
              <a:gd name="connsiteX1" fmla="*/ 89289 w 1496663"/>
              <a:gd name="connsiteY1" fmla="*/ 482333 h 3597322"/>
              <a:gd name="connsiteX2" fmla="*/ 772734 w 1496663"/>
              <a:gd name="connsiteY2" fmla="*/ 204 h 3597322"/>
              <a:gd name="connsiteX3" fmla="*/ 1437322 w 1496663"/>
              <a:gd name="connsiteY3" fmla="*/ 526564 h 3597322"/>
              <a:gd name="connsiteX4" fmla="*/ 1446751 w 1496663"/>
              <a:gd name="connsiteY4" fmla="*/ 1760625 h 3597322"/>
              <a:gd name="connsiteX5" fmla="*/ 1399615 w 1496663"/>
              <a:gd name="connsiteY5" fmla="*/ 3207003 h 3597322"/>
              <a:gd name="connsiteX6" fmla="*/ 772734 w 1496663"/>
              <a:gd name="connsiteY6" fmla="*/ 3591816 h 3597322"/>
              <a:gd name="connsiteX7" fmla="*/ 230691 w 1496663"/>
              <a:gd name="connsiteY7" fmla="*/ 3357390 h 3597322"/>
              <a:gd name="connsiteX8" fmla="*/ 23303 w 1496663"/>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23745"/>
              <a:gd name="connsiteY0" fmla="*/ 1778318 h 3597322"/>
              <a:gd name="connsiteX1" fmla="*/ 89289 w 1523745"/>
              <a:gd name="connsiteY1" fmla="*/ 482333 h 3597322"/>
              <a:gd name="connsiteX2" fmla="*/ 772734 w 1523745"/>
              <a:gd name="connsiteY2" fmla="*/ 204 h 3597322"/>
              <a:gd name="connsiteX3" fmla="*/ 1437322 w 1523745"/>
              <a:gd name="connsiteY3" fmla="*/ 526564 h 3597322"/>
              <a:gd name="connsiteX4" fmla="*/ 1512739 w 1523745"/>
              <a:gd name="connsiteY4" fmla="*/ 1751779 h 3597322"/>
              <a:gd name="connsiteX5" fmla="*/ 1399615 w 1523745"/>
              <a:gd name="connsiteY5" fmla="*/ 3207003 h 3597322"/>
              <a:gd name="connsiteX6" fmla="*/ 772734 w 1523745"/>
              <a:gd name="connsiteY6" fmla="*/ 3591816 h 3597322"/>
              <a:gd name="connsiteX7" fmla="*/ 230691 w 1523745"/>
              <a:gd name="connsiteY7" fmla="*/ 3357390 h 3597322"/>
              <a:gd name="connsiteX8" fmla="*/ 23303 w 1523745"/>
              <a:gd name="connsiteY8" fmla="*/ 1778318 h 3597322"/>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3597"/>
              <a:gd name="connsiteX1" fmla="*/ 79267 w 1513723"/>
              <a:gd name="connsiteY1" fmla="*/ 482333 h 3593597"/>
              <a:gd name="connsiteX2" fmla="*/ 762712 w 1513723"/>
              <a:gd name="connsiteY2" fmla="*/ 204 h 3593597"/>
              <a:gd name="connsiteX3" fmla="*/ 1427300 w 1513723"/>
              <a:gd name="connsiteY3" fmla="*/ 526564 h 3593597"/>
              <a:gd name="connsiteX4" fmla="*/ 1502717 w 1513723"/>
              <a:gd name="connsiteY4" fmla="*/ 1751779 h 3593597"/>
              <a:gd name="connsiteX5" fmla="*/ 1389593 w 1513723"/>
              <a:gd name="connsiteY5" fmla="*/ 3207003 h 3593597"/>
              <a:gd name="connsiteX6" fmla="*/ 762712 w 1513723"/>
              <a:gd name="connsiteY6" fmla="*/ 3591816 h 3593597"/>
              <a:gd name="connsiteX7" fmla="*/ 239523 w 1513723"/>
              <a:gd name="connsiteY7" fmla="*/ 3339698 h 3593597"/>
              <a:gd name="connsiteX8" fmla="*/ 69840 w 1513723"/>
              <a:gd name="connsiteY8" fmla="*/ 2968153 h 3593597"/>
              <a:gd name="connsiteX9" fmla="*/ 13281 w 1513723"/>
              <a:gd name="connsiteY9" fmla="*/ 1778318 h 3593597"/>
              <a:gd name="connsiteX0" fmla="*/ 9 w 1679560"/>
              <a:gd name="connsiteY0" fmla="*/ 1778318 h 3593597"/>
              <a:gd name="connsiteX1" fmla="*/ 245104 w 1679560"/>
              <a:gd name="connsiteY1" fmla="*/ 482333 h 3593597"/>
              <a:gd name="connsiteX2" fmla="*/ 928549 w 1679560"/>
              <a:gd name="connsiteY2" fmla="*/ 204 h 3593597"/>
              <a:gd name="connsiteX3" fmla="*/ 1593137 w 1679560"/>
              <a:gd name="connsiteY3" fmla="*/ 526564 h 3593597"/>
              <a:gd name="connsiteX4" fmla="*/ 1668554 w 1679560"/>
              <a:gd name="connsiteY4" fmla="*/ 1751779 h 3593597"/>
              <a:gd name="connsiteX5" fmla="*/ 1555430 w 1679560"/>
              <a:gd name="connsiteY5" fmla="*/ 3207003 h 3593597"/>
              <a:gd name="connsiteX6" fmla="*/ 928549 w 1679560"/>
              <a:gd name="connsiteY6" fmla="*/ 3591816 h 3593597"/>
              <a:gd name="connsiteX7" fmla="*/ 405360 w 1679560"/>
              <a:gd name="connsiteY7" fmla="*/ 3339698 h 3593597"/>
              <a:gd name="connsiteX8" fmla="*/ 235677 w 1679560"/>
              <a:gd name="connsiteY8" fmla="*/ 2968153 h 3593597"/>
              <a:gd name="connsiteX9" fmla="*/ 9 w 1679560"/>
              <a:gd name="connsiteY9" fmla="*/ 1778318 h 3593597"/>
              <a:gd name="connsiteX0" fmla="*/ 3177 w 1682728"/>
              <a:gd name="connsiteY0" fmla="*/ 1778318 h 3593597"/>
              <a:gd name="connsiteX1" fmla="*/ 248272 w 1682728"/>
              <a:gd name="connsiteY1" fmla="*/ 482333 h 3593597"/>
              <a:gd name="connsiteX2" fmla="*/ 931717 w 1682728"/>
              <a:gd name="connsiteY2" fmla="*/ 204 h 3593597"/>
              <a:gd name="connsiteX3" fmla="*/ 1596305 w 1682728"/>
              <a:gd name="connsiteY3" fmla="*/ 526564 h 3593597"/>
              <a:gd name="connsiteX4" fmla="*/ 1671722 w 1682728"/>
              <a:gd name="connsiteY4" fmla="*/ 1751779 h 3593597"/>
              <a:gd name="connsiteX5" fmla="*/ 1558598 w 1682728"/>
              <a:gd name="connsiteY5" fmla="*/ 3207003 h 3593597"/>
              <a:gd name="connsiteX6" fmla="*/ 931717 w 1682728"/>
              <a:gd name="connsiteY6" fmla="*/ 3591816 h 3593597"/>
              <a:gd name="connsiteX7" fmla="*/ 408528 w 1682728"/>
              <a:gd name="connsiteY7" fmla="*/ 3339698 h 3593597"/>
              <a:gd name="connsiteX8" fmla="*/ 3177 w 1682728"/>
              <a:gd name="connsiteY8" fmla="*/ 1778318 h 3593597"/>
              <a:gd name="connsiteX0" fmla="*/ 30383 w 1709934"/>
              <a:gd name="connsiteY0" fmla="*/ 1778318 h 3591816"/>
              <a:gd name="connsiteX1" fmla="*/ 275478 w 1709934"/>
              <a:gd name="connsiteY1" fmla="*/ 482333 h 3591816"/>
              <a:gd name="connsiteX2" fmla="*/ 958923 w 1709934"/>
              <a:gd name="connsiteY2" fmla="*/ 204 h 3591816"/>
              <a:gd name="connsiteX3" fmla="*/ 1623511 w 1709934"/>
              <a:gd name="connsiteY3" fmla="*/ 526564 h 3591816"/>
              <a:gd name="connsiteX4" fmla="*/ 1698928 w 1709934"/>
              <a:gd name="connsiteY4" fmla="*/ 1751779 h 3591816"/>
              <a:gd name="connsiteX5" fmla="*/ 1585804 w 1709934"/>
              <a:gd name="connsiteY5" fmla="*/ 3207003 h 3591816"/>
              <a:gd name="connsiteX6" fmla="*/ 958923 w 1709934"/>
              <a:gd name="connsiteY6" fmla="*/ 3591816 h 3591816"/>
              <a:gd name="connsiteX7" fmla="*/ 30383 w 1709934"/>
              <a:gd name="connsiteY7" fmla="*/ 1778318 h 3591816"/>
              <a:gd name="connsiteX0" fmla="*/ 30383 w 1702699"/>
              <a:gd name="connsiteY0" fmla="*/ 1778318 h 3591827"/>
              <a:gd name="connsiteX1" fmla="*/ 275478 w 1702699"/>
              <a:gd name="connsiteY1" fmla="*/ 482333 h 3591827"/>
              <a:gd name="connsiteX2" fmla="*/ 958923 w 1702699"/>
              <a:gd name="connsiteY2" fmla="*/ 204 h 3591827"/>
              <a:gd name="connsiteX3" fmla="*/ 1623511 w 1702699"/>
              <a:gd name="connsiteY3" fmla="*/ 526564 h 3591827"/>
              <a:gd name="connsiteX4" fmla="*/ 1698928 w 1702699"/>
              <a:gd name="connsiteY4" fmla="*/ 1751779 h 3591827"/>
              <a:gd name="connsiteX5" fmla="*/ 958923 w 1702699"/>
              <a:gd name="connsiteY5" fmla="*/ 3591816 h 3591827"/>
              <a:gd name="connsiteX6" fmla="*/ 30383 w 1702699"/>
              <a:gd name="connsiteY6" fmla="*/ 1778318 h 3591827"/>
              <a:gd name="connsiteX0" fmla="*/ 12394 w 2156050"/>
              <a:gd name="connsiteY0" fmla="*/ 1796011 h 3591847"/>
              <a:gd name="connsiteX1" fmla="*/ 728829 w 2156050"/>
              <a:gd name="connsiteY1" fmla="*/ 482333 h 3591847"/>
              <a:gd name="connsiteX2" fmla="*/ 1412274 w 2156050"/>
              <a:gd name="connsiteY2" fmla="*/ 204 h 3591847"/>
              <a:gd name="connsiteX3" fmla="*/ 2076862 w 2156050"/>
              <a:gd name="connsiteY3" fmla="*/ 526564 h 3591847"/>
              <a:gd name="connsiteX4" fmla="*/ 2152279 w 2156050"/>
              <a:gd name="connsiteY4" fmla="*/ 1751779 h 3591847"/>
              <a:gd name="connsiteX5" fmla="*/ 1412274 w 2156050"/>
              <a:gd name="connsiteY5" fmla="*/ 3591816 h 3591847"/>
              <a:gd name="connsiteX6" fmla="*/ 12394 w 2156050"/>
              <a:gd name="connsiteY6" fmla="*/ 1796011 h 3591847"/>
              <a:gd name="connsiteX0" fmla="*/ 0 w 2143656"/>
              <a:gd name="connsiteY0" fmla="*/ 1850994 h 3646830"/>
              <a:gd name="connsiteX1" fmla="*/ 1399880 w 2143656"/>
              <a:gd name="connsiteY1" fmla="*/ 55187 h 3646830"/>
              <a:gd name="connsiteX2" fmla="*/ 2064468 w 2143656"/>
              <a:gd name="connsiteY2" fmla="*/ 581547 h 3646830"/>
              <a:gd name="connsiteX3" fmla="*/ 2139885 w 2143656"/>
              <a:gd name="connsiteY3" fmla="*/ 1806762 h 3646830"/>
              <a:gd name="connsiteX4" fmla="*/ 1399880 w 2143656"/>
              <a:gd name="connsiteY4" fmla="*/ 3646799 h 3646830"/>
              <a:gd name="connsiteX5" fmla="*/ 0 w 2143656"/>
              <a:gd name="connsiteY5" fmla="*/ 1850994 h 3646830"/>
              <a:gd name="connsiteX0" fmla="*/ 0 w 2139885"/>
              <a:gd name="connsiteY0" fmla="*/ 1795842 h 3591678"/>
              <a:gd name="connsiteX1" fmla="*/ 1399880 w 2139885"/>
              <a:gd name="connsiteY1" fmla="*/ 35 h 3591678"/>
              <a:gd name="connsiteX2" fmla="*/ 2139885 w 2139885"/>
              <a:gd name="connsiteY2" fmla="*/ 1751610 h 3591678"/>
              <a:gd name="connsiteX3" fmla="*/ 1399880 w 2139885"/>
              <a:gd name="connsiteY3" fmla="*/ 3591647 h 3591678"/>
              <a:gd name="connsiteX4" fmla="*/ 0 w 2139885"/>
              <a:gd name="connsiteY4" fmla="*/ 1795842 h 3591678"/>
              <a:gd name="connsiteX0" fmla="*/ 0 w 2630079"/>
              <a:gd name="connsiteY0" fmla="*/ 1795876 h 3591742"/>
              <a:gd name="connsiteX1" fmla="*/ 1399880 w 2630079"/>
              <a:gd name="connsiteY1" fmla="*/ 69 h 3591742"/>
              <a:gd name="connsiteX2" fmla="*/ 2630079 w 2630079"/>
              <a:gd name="connsiteY2" fmla="*/ 1733951 h 3591742"/>
              <a:gd name="connsiteX3" fmla="*/ 1399880 w 2630079"/>
              <a:gd name="connsiteY3" fmla="*/ 3591681 h 3591742"/>
              <a:gd name="connsiteX4" fmla="*/ 0 w 2630079"/>
              <a:gd name="connsiteY4" fmla="*/ 1795876 h 3591742"/>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61625"/>
              <a:gd name="connsiteX1" fmla="*/ 1399880 w 2639825"/>
              <a:gd name="connsiteY1" fmla="*/ 67 h 3661625"/>
              <a:gd name="connsiteX2" fmla="*/ 2630079 w 2639825"/>
              <a:gd name="connsiteY2" fmla="*/ 1733949 h 3661625"/>
              <a:gd name="connsiteX3" fmla="*/ 2055043 w 2639825"/>
              <a:gd name="connsiteY3" fmla="*/ 3206868 h 3661625"/>
              <a:gd name="connsiteX4" fmla="*/ 1399880 w 2639825"/>
              <a:gd name="connsiteY4" fmla="*/ 3591679 h 3661625"/>
              <a:gd name="connsiteX5" fmla="*/ 0 w 2639825"/>
              <a:gd name="connsiteY5" fmla="*/ 1795874 h 3661625"/>
              <a:gd name="connsiteX0" fmla="*/ 0 w 2639825"/>
              <a:gd name="connsiteY0" fmla="*/ 1795874 h 3644926"/>
              <a:gd name="connsiteX1" fmla="*/ 1399880 w 2639825"/>
              <a:gd name="connsiteY1" fmla="*/ 67 h 3644926"/>
              <a:gd name="connsiteX2" fmla="*/ 2630079 w 2639825"/>
              <a:gd name="connsiteY2" fmla="*/ 1733949 h 3644926"/>
              <a:gd name="connsiteX3" fmla="*/ 2055043 w 2639825"/>
              <a:gd name="connsiteY3" fmla="*/ 3206868 h 3644926"/>
              <a:gd name="connsiteX4" fmla="*/ 1399880 w 2639825"/>
              <a:gd name="connsiteY4" fmla="*/ 3591679 h 3644926"/>
              <a:gd name="connsiteX5" fmla="*/ 0 w 2639825"/>
              <a:gd name="connsiteY5" fmla="*/ 1795874 h 364492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13547"/>
              <a:gd name="connsiteY0" fmla="*/ 1795974 h 3591786"/>
              <a:gd name="connsiteX1" fmla="*/ 1399880 w 2413547"/>
              <a:gd name="connsiteY1" fmla="*/ 167 h 3591786"/>
              <a:gd name="connsiteX2" fmla="*/ 2413263 w 2413547"/>
              <a:gd name="connsiteY2" fmla="*/ 1698663 h 3591786"/>
              <a:gd name="connsiteX3" fmla="*/ 2055043 w 2413547"/>
              <a:gd name="connsiteY3" fmla="*/ 3206968 h 3591786"/>
              <a:gd name="connsiteX4" fmla="*/ 1399880 w 2413547"/>
              <a:gd name="connsiteY4" fmla="*/ 3591779 h 3591786"/>
              <a:gd name="connsiteX5" fmla="*/ 0 w 2413547"/>
              <a:gd name="connsiteY5" fmla="*/ 1795974 h 3591786"/>
              <a:gd name="connsiteX0" fmla="*/ 0 w 2413273"/>
              <a:gd name="connsiteY0" fmla="*/ 1832932 h 3628744"/>
              <a:gd name="connsiteX1" fmla="*/ 1399880 w 2413273"/>
              <a:gd name="connsiteY1" fmla="*/ 37125 h 3628744"/>
              <a:gd name="connsiteX2" fmla="*/ 2064470 w 2413273"/>
              <a:gd name="connsiteY2" fmla="*/ 705029 h 3628744"/>
              <a:gd name="connsiteX3" fmla="*/ 2413263 w 2413273"/>
              <a:gd name="connsiteY3" fmla="*/ 1735621 h 3628744"/>
              <a:gd name="connsiteX4" fmla="*/ 2055043 w 2413273"/>
              <a:gd name="connsiteY4" fmla="*/ 3243926 h 3628744"/>
              <a:gd name="connsiteX5" fmla="*/ 1399880 w 2413273"/>
              <a:gd name="connsiteY5" fmla="*/ 3628737 h 3628744"/>
              <a:gd name="connsiteX6" fmla="*/ 0 w 2413273"/>
              <a:gd name="connsiteY6" fmla="*/ 1832932 h 3628744"/>
              <a:gd name="connsiteX0" fmla="*/ 0 w 2516952"/>
              <a:gd name="connsiteY0" fmla="*/ 1854147 h 3649959"/>
              <a:gd name="connsiteX1" fmla="*/ 1399880 w 2516952"/>
              <a:gd name="connsiteY1" fmla="*/ 58340 h 3649959"/>
              <a:gd name="connsiteX2" fmla="*/ 2432115 w 2516952"/>
              <a:gd name="connsiteY2" fmla="*/ 558164 h 3649959"/>
              <a:gd name="connsiteX3" fmla="*/ 2413263 w 2516952"/>
              <a:gd name="connsiteY3" fmla="*/ 1756836 h 3649959"/>
              <a:gd name="connsiteX4" fmla="*/ 2055043 w 2516952"/>
              <a:gd name="connsiteY4" fmla="*/ 3265141 h 3649959"/>
              <a:gd name="connsiteX5" fmla="*/ 1399880 w 2516952"/>
              <a:gd name="connsiteY5" fmla="*/ 3649952 h 3649959"/>
              <a:gd name="connsiteX6" fmla="*/ 0 w 2516952"/>
              <a:gd name="connsiteY6" fmla="*/ 1854147 h 3649959"/>
              <a:gd name="connsiteX0" fmla="*/ 0 w 2516952"/>
              <a:gd name="connsiteY0" fmla="*/ 1795853 h 3591665"/>
              <a:gd name="connsiteX1" fmla="*/ 1399880 w 2516952"/>
              <a:gd name="connsiteY1" fmla="*/ 46 h 3591665"/>
              <a:gd name="connsiteX2" fmla="*/ 2432115 w 2516952"/>
              <a:gd name="connsiteY2" fmla="*/ 499870 h 3591665"/>
              <a:gd name="connsiteX3" fmla="*/ 2413263 w 2516952"/>
              <a:gd name="connsiteY3" fmla="*/ 1698542 h 3591665"/>
              <a:gd name="connsiteX4" fmla="*/ 2055043 w 2516952"/>
              <a:gd name="connsiteY4" fmla="*/ 3206847 h 3591665"/>
              <a:gd name="connsiteX5" fmla="*/ 1399880 w 2516952"/>
              <a:gd name="connsiteY5" fmla="*/ 3591658 h 3591665"/>
              <a:gd name="connsiteX6" fmla="*/ 0 w 2516952"/>
              <a:gd name="connsiteY6" fmla="*/ 1795853 h 3591665"/>
              <a:gd name="connsiteX0" fmla="*/ 0 w 2516952"/>
              <a:gd name="connsiteY0" fmla="*/ 1716261 h 3512074"/>
              <a:gd name="connsiteX1" fmla="*/ 1399880 w 2516952"/>
              <a:gd name="connsiteY1" fmla="*/ 71 h 3512074"/>
              <a:gd name="connsiteX2" fmla="*/ 2432115 w 2516952"/>
              <a:gd name="connsiteY2" fmla="*/ 420278 h 3512074"/>
              <a:gd name="connsiteX3" fmla="*/ 2413263 w 2516952"/>
              <a:gd name="connsiteY3" fmla="*/ 1618950 h 3512074"/>
              <a:gd name="connsiteX4" fmla="*/ 2055043 w 2516952"/>
              <a:gd name="connsiteY4" fmla="*/ 3127255 h 3512074"/>
              <a:gd name="connsiteX5" fmla="*/ 1399880 w 2516952"/>
              <a:gd name="connsiteY5" fmla="*/ 3512066 h 3512074"/>
              <a:gd name="connsiteX6" fmla="*/ 0 w 2516952"/>
              <a:gd name="connsiteY6" fmla="*/ 1716261 h 3512074"/>
              <a:gd name="connsiteX0" fmla="*/ 41367 w 2558319"/>
              <a:gd name="connsiteY0" fmla="*/ 1716424 h 3512236"/>
              <a:gd name="connsiteX1" fmla="*/ 465572 w 2558319"/>
              <a:gd name="connsiteY1" fmla="*/ 385054 h 3512236"/>
              <a:gd name="connsiteX2" fmla="*/ 1441247 w 2558319"/>
              <a:gd name="connsiteY2" fmla="*/ 234 h 3512236"/>
              <a:gd name="connsiteX3" fmla="*/ 2473482 w 2558319"/>
              <a:gd name="connsiteY3" fmla="*/ 420441 h 3512236"/>
              <a:gd name="connsiteX4" fmla="*/ 2454630 w 2558319"/>
              <a:gd name="connsiteY4" fmla="*/ 1619113 h 3512236"/>
              <a:gd name="connsiteX5" fmla="*/ 2096410 w 2558319"/>
              <a:gd name="connsiteY5" fmla="*/ 3127418 h 3512236"/>
              <a:gd name="connsiteX6" fmla="*/ 1441247 w 2558319"/>
              <a:gd name="connsiteY6" fmla="*/ 3512229 h 3512236"/>
              <a:gd name="connsiteX7" fmla="*/ 41367 w 2558319"/>
              <a:gd name="connsiteY7" fmla="*/ 1716424 h 3512236"/>
              <a:gd name="connsiteX0" fmla="*/ 54517 w 2448920"/>
              <a:gd name="connsiteY0" fmla="*/ 1627961 h 3577862"/>
              <a:gd name="connsiteX1" fmla="*/ 356173 w 2448920"/>
              <a:gd name="connsiteY1" fmla="*/ 385054 h 3577862"/>
              <a:gd name="connsiteX2" fmla="*/ 1331848 w 2448920"/>
              <a:gd name="connsiteY2" fmla="*/ 234 h 3577862"/>
              <a:gd name="connsiteX3" fmla="*/ 2364083 w 2448920"/>
              <a:gd name="connsiteY3" fmla="*/ 420441 h 3577862"/>
              <a:gd name="connsiteX4" fmla="*/ 2345231 w 2448920"/>
              <a:gd name="connsiteY4" fmla="*/ 1619113 h 3577862"/>
              <a:gd name="connsiteX5" fmla="*/ 1987011 w 2448920"/>
              <a:gd name="connsiteY5" fmla="*/ 3127418 h 3577862"/>
              <a:gd name="connsiteX6" fmla="*/ 1331848 w 2448920"/>
              <a:gd name="connsiteY6" fmla="*/ 3512229 h 3577862"/>
              <a:gd name="connsiteX7" fmla="*/ 54517 w 2448920"/>
              <a:gd name="connsiteY7" fmla="*/ 1627961 h 3577862"/>
              <a:gd name="connsiteX0" fmla="*/ 3018 w 2397421"/>
              <a:gd name="connsiteY0" fmla="*/ 1627961 h 3577862"/>
              <a:gd name="connsiteX1" fmla="*/ 304674 w 2397421"/>
              <a:gd name="connsiteY1" fmla="*/ 385054 h 3577862"/>
              <a:gd name="connsiteX2" fmla="*/ 1280349 w 2397421"/>
              <a:gd name="connsiteY2" fmla="*/ 234 h 3577862"/>
              <a:gd name="connsiteX3" fmla="*/ 2312584 w 2397421"/>
              <a:gd name="connsiteY3" fmla="*/ 420441 h 3577862"/>
              <a:gd name="connsiteX4" fmla="*/ 2293732 w 2397421"/>
              <a:gd name="connsiteY4" fmla="*/ 1619113 h 3577862"/>
              <a:gd name="connsiteX5" fmla="*/ 1935512 w 2397421"/>
              <a:gd name="connsiteY5" fmla="*/ 3127418 h 3577862"/>
              <a:gd name="connsiteX6" fmla="*/ 1280349 w 2397421"/>
              <a:gd name="connsiteY6" fmla="*/ 3512229 h 3577862"/>
              <a:gd name="connsiteX7" fmla="*/ 3018 w 2397421"/>
              <a:gd name="connsiteY7" fmla="*/ 1627961 h 3577862"/>
              <a:gd name="connsiteX0" fmla="*/ 16232 w 2410635"/>
              <a:gd name="connsiteY0" fmla="*/ 1627961 h 3517269"/>
              <a:gd name="connsiteX1" fmla="*/ 317888 w 2410635"/>
              <a:gd name="connsiteY1" fmla="*/ 385054 h 3517269"/>
              <a:gd name="connsiteX2" fmla="*/ 1293563 w 2410635"/>
              <a:gd name="connsiteY2" fmla="*/ 234 h 3517269"/>
              <a:gd name="connsiteX3" fmla="*/ 2325798 w 2410635"/>
              <a:gd name="connsiteY3" fmla="*/ 420441 h 3517269"/>
              <a:gd name="connsiteX4" fmla="*/ 2306946 w 2410635"/>
              <a:gd name="connsiteY4" fmla="*/ 1619113 h 3517269"/>
              <a:gd name="connsiteX5" fmla="*/ 1948726 w 2410635"/>
              <a:gd name="connsiteY5" fmla="*/ 3127418 h 3517269"/>
              <a:gd name="connsiteX6" fmla="*/ 1293563 w 2410635"/>
              <a:gd name="connsiteY6" fmla="*/ 3512229 h 3517269"/>
              <a:gd name="connsiteX7" fmla="*/ 704387 w 2410635"/>
              <a:gd name="connsiteY7" fmla="*/ 3215884 h 3517269"/>
              <a:gd name="connsiteX8" fmla="*/ 16232 w 2410635"/>
              <a:gd name="connsiteY8" fmla="*/ 1627961 h 3517269"/>
              <a:gd name="connsiteX0" fmla="*/ 16786 w 2411189"/>
              <a:gd name="connsiteY0" fmla="*/ 1627961 h 3513576"/>
              <a:gd name="connsiteX1" fmla="*/ 318442 w 2411189"/>
              <a:gd name="connsiteY1" fmla="*/ 385054 h 3513576"/>
              <a:gd name="connsiteX2" fmla="*/ 1294117 w 2411189"/>
              <a:gd name="connsiteY2" fmla="*/ 234 h 3513576"/>
              <a:gd name="connsiteX3" fmla="*/ 2326352 w 2411189"/>
              <a:gd name="connsiteY3" fmla="*/ 420441 h 3513576"/>
              <a:gd name="connsiteX4" fmla="*/ 2307500 w 2411189"/>
              <a:gd name="connsiteY4" fmla="*/ 1619113 h 3513576"/>
              <a:gd name="connsiteX5" fmla="*/ 1949280 w 2411189"/>
              <a:gd name="connsiteY5" fmla="*/ 3127418 h 3513576"/>
              <a:gd name="connsiteX6" fmla="*/ 1294117 w 2411189"/>
              <a:gd name="connsiteY6" fmla="*/ 3512229 h 3513576"/>
              <a:gd name="connsiteX7" fmla="*/ 714368 w 2411189"/>
              <a:gd name="connsiteY7" fmla="*/ 3180499 h 3513576"/>
              <a:gd name="connsiteX8" fmla="*/ 16786 w 2411189"/>
              <a:gd name="connsiteY8" fmla="*/ 1627961 h 3513576"/>
              <a:gd name="connsiteX0" fmla="*/ 17905 w 2412308"/>
              <a:gd name="connsiteY0" fmla="*/ 1627961 h 3524485"/>
              <a:gd name="connsiteX1" fmla="*/ 319561 w 2412308"/>
              <a:gd name="connsiteY1" fmla="*/ 385054 h 3524485"/>
              <a:gd name="connsiteX2" fmla="*/ 1295236 w 2412308"/>
              <a:gd name="connsiteY2" fmla="*/ 234 h 3524485"/>
              <a:gd name="connsiteX3" fmla="*/ 2327471 w 2412308"/>
              <a:gd name="connsiteY3" fmla="*/ 420441 h 3524485"/>
              <a:gd name="connsiteX4" fmla="*/ 2308619 w 2412308"/>
              <a:gd name="connsiteY4" fmla="*/ 1619113 h 3524485"/>
              <a:gd name="connsiteX5" fmla="*/ 1950399 w 2412308"/>
              <a:gd name="connsiteY5" fmla="*/ 3127418 h 3524485"/>
              <a:gd name="connsiteX6" fmla="*/ 1295236 w 2412308"/>
              <a:gd name="connsiteY6" fmla="*/ 3512229 h 3524485"/>
              <a:gd name="connsiteX7" fmla="*/ 734341 w 2412308"/>
              <a:gd name="connsiteY7" fmla="*/ 3251271 h 3524485"/>
              <a:gd name="connsiteX8" fmla="*/ 17905 w 2412308"/>
              <a:gd name="connsiteY8" fmla="*/ 1627961 h 3524485"/>
              <a:gd name="connsiteX0" fmla="*/ 17905 w 2412308"/>
              <a:gd name="connsiteY0" fmla="*/ 1627961 h 3512750"/>
              <a:gd name="connsiteX1" fmla="*/ 319561 w 2412308"/>
              <a:gd name="connsiteY1" fmla="*/ 385054 h 3512750"/>
              <a:gd name="connsiteX2" fmla="*/ 1295236 w 2412308"/>
              <a:gd name="connsiteY2" fmla="*/ 234 h 3512750"/>
              <a:gd name="connsiteX3" fmla="*/ 2327471 w 2412308"/>
              <a:gd name="connsiteY3" fmla="*/ 420441 h 3512750"/>
              <a:gd name="connsiteX4" fmla="*/ 2308619 w 2412308"/>
              <a:gd name="connsiteY4" fmla="*/ 1619113 h 3512750"/>
              <a:gd name="connsiteX5" fmla="*/ 1950399 w 2412308"/>
              <a:gd name="connsiteY5" fmla="*/ 3127418 h 3512750"/>
              <a:gd name="connsiteX6" fmla="*/ 1295236 w 2412308"/>
              <a:gd name="connsiteY6" fmla="*/ 3512229 h 3512750"/>
              <a:gd name="connsiteX7" fmla="*/ 734341 w 2412308"/>
              <a:gd name="connsiteY7" fmla="*/ 3251271 h 3512750"/>
              <a:gd name="connsiteX8" fmla="*/ 17905 w 2412308"/>
              <a:gd name="connsiteY8" fmla="*/ 1627961 h 3512750"/>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58 w 2399529"/>
              <a:gd name="connsiteY0" fmla="*/ 1627961 h 3512536"/>
              <a:gd name="connsiteX1" fmla="*/ 301714 w 2399529"/>
              <a:gd name="connsiteY1" fmla="*/ 385054 h 3512536"/>
              <a:gd name="connsiteX2" fmla="*/ 1277389 w 2399529"/>
              <a:gd name="connsiteY2" fmla="*/ 234 h 3512536"/>
              <a:gd name="connsiteX3" fmla="*/ 2309624 w 2399529"/>
              <a:gd name="connsiteY3" fmla="*/ 420441 h 3512536"/>
              <a:gd name="connsiteX4" fmla="*/ 2290772 w 2399529"/>
              <a:gd name="connsiteY4" fmla="*/ 1619113 h 3512536"/>
              <a:gd name="connsiteX5" fmla="*/ 1819431 w 2399529"/>
              <a:gd name="connsiteY5" fmla="*/ 3295498 h 3512536"/>
              <a:gd name="connsiteX6" fmla="*/ 1277389 w 2399529"/>
              <a:gd name="connsiteY6" fmla="*/ 3512229 h 3512536"/>
              <a:gd name="connsiteX7" fmla="*/ 716494 w 2399529"/>
              <a:gd name="connsiteY7" fmla="*/ 3251271 h 3512536"/>
              <a:gd name="connsiteX8" fmla="*/ 58 w 2399529"/>
              <a:gd name="connsiteY8" fmla="*/ 1627961 h 3512536"/>
              <a:gd name="connsiteX0" fmla="*/ 28649 w 2239583"/>
              <a:gd name="connsiteY0" fmla="*/ 1583729 h 3512536"/>
              <a:gd name="connsiteX1" fmla="*/ 141768 w 2239583"/>
              <a:gd name="connsiteY1" fmla="*/ 385054 h 3512536"/>
              <a:gd name="connsiteX2" fmla="*/ 1117443 w 2239583"/>
              <a:gd name="connsiteY2" fmla="*/ 234 h 3512536"/>
              <a:gd name="connsiteX3" fmla="*/ 2149678 w 2239583"/>
              <a:gd name="connsiteY3" fmla="*/ 420441 h 3512536"/>
              <a:gd name="connsiteX4" fmla="*/ 2130826 w 2239583"/>
              <a:gd name="connsiteY4" fmla="*/ 1619113 h 3512536"/>
              <a:gd name="connsiteX5" fmla="*/ 1659485 w 2239583"/>
              <a:gd name="connsiteY5" fmla="*/ 3295498 h 3512536"/>
              <a:gd name="connsiteX6" fmla="*/ 1117443 w 2239583"/>
              <a:gd name="connsiteY6" fmla="*/ 3512229 h 3512536"/>
              <a:gd name="connsiteX7" fmla="*/ 556548 w 2239583"/>
              <a:gd name="connsiteY7" fmla="*/ 3251271 h 3512536"/>
              <a:gd name="connsiteX8" fmla="*/ 28649 w 2239583"/>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54236 w 2265170"/>
              <a:gd name="connsiteY0" fmla="*/ 1583729 h 3512536"/>
              <a:gd name="connsiteX1" fmla="*/ 167355 w 2265170"/>
              <a:gd name="connsiteY1" fmla="*/ 385054 h 3512536"/>
              <a:gd name="connsiteX2" fmla="*/ 1143030 w 2265170"/>
              <a:gd name="connsiteY2" fmla="*/ 234 h 3512536"/>
              <a:gd name="connsiteX3" fmla="*/ 2175265 w 2265170"/>
              <a:gd name="connsiteY3" fmla="*/ 420441 h 3512536"/>
              <a:gd name="connsiteX4" fmla="*/ 2156413 w 2265170"/>
              <a:gd name="connsiteY4" fmla="*/ 1619113 h 3512536"/>
              <a:gd name="connsiteX5" fmla="*/ 1685072 w 2265170"/>
              <a:gd name="connsiteY5" fmla="*/ 3295498 h 3512536"/>
              <a:gd name="connsiteX6" fmla="*/ 1143030 w 2265170"/>
              <a:gd name="connsiteY6" fmla="*/ 3512229 h 3512536"/>
              <a:gd name="connsiteX7" fmla="*/ 582135 w 2265170"/>
              <a:gd name="connsiteY7" fmla="*/ 3251271 h 3512536"/>
              <a:gd name="connsiteX8" fmla="*/ 54236 w 2265170"/>
              <a:gd name="connsiteY8" fmla="*/ 1583729 h 3512536"/>
              <a:gd name="connsiteX0" fmla="*/ 28337 w 2239271"/>
              <a:gd name="connsiteY0" fmla="*/ 1583729 h 3512536"/>
              <a:gd name="connsiteX1" fmla="*/ 216871 w 2239271"/>
              <a:gd name="connsiteY1" fmla="*/ 385054 h 3512536"/>
              <a:gd name="connsiteX2" fmla="*/ 1117131 w 2239271"/>
              <a:gd name="connsiteY2" fmla="*/ 234 h 3512536"/>
              <a:gd name="connsiteX3" fmla="*/ 2149366 w 2239271"/>
              <a:gd name="connsiteY3" fmla="*/ 420441 h 3512536"/>
              <a:gd name="connsiteX4" fmla="*/ 2130514 w 2239271"/>
              <a:gd name="connsiteY4" fmla="*/ 1619113 h 3512536"/>
              <a:gd name="connsiteX5" fmla="*/ 1659173 w 2239271"/>
              <a:gd name="connsiteY5" fmla="*/ 3295498 h 3512536"/>
              <a:gd name="connsiteX6" fmla="*/ 1117131 w 2239271"/>
              <a:gd name="connsiteY6" fmla="*/ 3512229 h 3512536"/>
              <a:gd name="connsiteX7" fmla="*/ 556236 w 2239271"/>
              <a:gd name="connsiteY7" fmla="*/ 3251271 h 3512536"/>
              <a:gd name="connsiteX8" fmla="*/ 28337 w 2239271"/>
              <a:gd name="connsiteY8" fmla="*/ 1583729 h 3512536"/>
              <a:gd name="connsiteX0" fmla="*/ 28337 w 2181826"/>
              <a:gd name="connsiteY0" fmla="*/ 1583851 h 3512658"/>
              <a:gd name="connsiteX1" fmla="*/ 216871 w 2181826"/>
              <a:gd name="connsiteY1" fmla="*/ 385176 h 3512658"/>
              <a:gd name="connsiteX2" fmla="*/ 1117131 w 2181826"/>
              <a:gd name="connsiteY2" fmla="*/ 356 h 3512658"/>
              <a:gd name="connsiteX3" fmla="*/ 2055098 w 2181826"/>
              <a:gd name="connsiteY3" fmla="*/ 429410 h 3512658"/>
              <a:gd name="connsiteX4" fmla="*/ 2130514 w 2181826"/>
              <a:gd name="connsiteY4" fmla="*/ 1619235 h 3512658"/>
              <a:gd name="connsiteX5" fmla="*/ 1659173 w 2181826"/>
              <a:gd name="connsiteY5" fmla="*/ 3295620 h 3512658"/>
              <a:gd name="connsiteX6" fmla="*/ 1117131 w 2181826"/>
              <a:gd name="connsiteY6" fmla="*/ 3512351 h 3512658"/>
              <a:gd name="connsiteX7" fmla="*/ 556236 w 2181826"/>
              <a:gd name="connsiteY7" fmla="*/ 3251393 h 3512658"/>
              <a:gd name="connsiteX8" fmla="*/ 28337 w 2181826"/>
              <a:gd name="connsiteY8" fmla="*/ 1583851 h 3512658"/>
              <a:gd name="connsiteX0" fmla="*/ 28337 w 2169194"/>
              <a:gd name="connsiteY0" fmla="*/ 1583558 h 3512365"/>
              <a:gd name="connsiteX1" fmla="*/ 216871 w 2169194"/>
              <a:gd name="connsiteY1" fmla="*/ 384883 h 3512365"/>
              <a:gd name="connsiteX2" fmla="*/ 1117131 w 2169194"/>
              <a:gd name="connsiteY2" fmla="*/ 63 h 3512365"/>
              <a:gd name="connsiteX3" fmla="*/ 2026818 w 2169194"/>
              <a:gd name="connsiteY3" fmla="*/ 402577 h 3512365"/>
              <a:gd name="connsiteX4" fmla="*/ 2130514 w 2169194"/>
              <a:gd name="connsiteY4" fmla="*/ 1618942 h 3512365"/>
              <a:gd name="connsiteX5" fmla="*/ 1659173 w 2169194"/>
              <a:gd name="connsiteY5" fmla="*/ 3295327 h 3512365"/>
              <a:gd name="connsiteX6" fmla="*/ 1117131 w 2169194"/>
              <a:gd name="connsiteY6" fmla="*/ 3512058 h 3512365"/>
              <a:gd name="connsiteX7" fmla="*/ 556236 w 2169194"/>
              <a:gd name="connsiteY7" fmla="*/ 3251100 h 3512365"/>
              <a:gd name="connsiteX8" fmla="*/ 28337 w 2169194"/>
              <a:gd name="connsiteY8" fmla="*/ 1583558 h 3512365"/>
              <a:gd name="connsiteX0" fmla="*/ 28337 w 2170568"/>
              <a:gd name="connsiteY0" fmla="*/ 1583558 h 3512068"/>
              <a:gd name="connsiteX1" fmla="*/ 216871 w 2170568"/>
              <a:gd name="connsiteY1" fmla="*/ 384883 h 3512068"/>
              <a:gd name="connsiteX2" fmla="*/ 1117131 w 2170568"/>
              <a:gd name="connsiteY2" fmla="*/ 63 h 3512068"/>
              <a:gd name="connsiteX3" fmla="*/ 2026818 w 2170568"/>
              <a:gd name="connsiteY3" fmla="*/ 402577 h 3512068"/>
              <a:gd name="connsiteX4" fmla="*/ 2130514 w 2170568"/>
              <a:gd name="connsiteY4" fmla="*/ 1618942 h 3512068"/>
              <a:gd name="connsiteX5" fmla="*/ 1640319 w 2170568"/>
              <a:gd name="connsiteY5" fmla="*/ 3259942 h 3512068"/>
              <a:gd name="connsiteX6" fmla="*/ 1117131 w 2170568"/>
              <a:gd name="connsiteY6" fmla="*/ 3512058 h 3512068"/>
              <a:gd name="connsiteX7" fmla="*/ 556236 w 2170568"/>
              <a:gd name="connsiteY7" fmla="*/ 3251100 h 3512068"/>
              <a:gd name="connsiteX8" fmla="*/ 28337 w 2170568"/>
              <a:gd name="connsiteY8" fmla="*/ 1583558 h 3512068"/>
              <a:gd name="connsiteX0" fmla="*/ 29726 w 2171957"/>
              <a:gd name="connsiteY0" fmla="*/ 1583558 h 3512068"/>
              <a:gd name="connsiteX1" fmla="*/ 218260 w 2171957"/>
              <a:gd name="connsiteY1" fmla="*/ 384883 h 3512068"/>
              <a:gd name="connsiteX2" fmla="*/ 1118520 w 2171957"/>
              <a:gd name="connsiteY2" fmla="*/ 63 h 3512068"/>
              <a:gd name="connsiteX3" fmla="*/ 2028207 w 2171957"/>
              <a:gd name="connsiteY3" fmla="*/ 402577 h 3512068"/>
              <a:gd name="connsiteX4" fmla="*/ 2131903 w 2171957"/>
              <a:gd name="connsiteY4" fmla="*/ 1618942 h 3512068"/>
              <a:gd name="connsiteX5" fmla="*/ 1641708 w 2171957"/>
              <a:gd name="connsiteY5" fmla="*/ 3259942 h 3512068"/>
              <a:gd name="connsiteX6" fmla="*/ 1118520 w 2171957"/>
              <a:gd name="connsiteY6" fmla="*/ 3512058 h 3512068"/>
              <a:gd name="connsiteX7" fmla="*/ 576478 w 2171957"/>
              <a:gd name="connsiteY7" fmla="*/ 3251100 h 3512068"/>
              <a:gd name="connsiteX8" fmla="*/ 29726 w 2171957"/>
              <a:gd name="connsiteY8" fmla="*/ 1583558 h 3512068"/>
              <a:gd name="connsiteX0" fmla="*/ 29726 w 2169897"/>
              <a:gd name="connsiteY0" fmla="*/ 1583558 h 3512068"/>
              <a:gd name="connsiteX1" fmla="*/ 218260 w 2169897"/>
              <a:gd name="connsiteY1" fmla="*/ 384883 h 3512068"/>
              <a:gd name="connsiteX2" fmla="*/ 1118520 w 2169897"/>
              <a:gd name="connsiteY2" fmla="*/ 63 h 3512068"/>
              <a:gd name="connsiteX3" fmla="*/ 2028207 w 2169897"/>
              <a:gd name="connsiteY3" fmla="*/ 402577 h 3512068"/>
              <a:gd name="connsiteX4" fmla="*/ 2131903 w 2169897"/>
              <a:gd name="connsiteY4" fmla="*/ 1618942 h 3512068"/>
              <a:gd name="connsiteX5" fmla="*/ 1669988 w 2169897"/>
              <a:gd name="connsiteY5" fmla="*/ 3259942 h 3512068"/>
              <a:gd name="connsiteX6" fmla="*/ 1118520 w 2169897"/>
              <a:gd name="connsiteY6" fmla="*/ 3512058 h 3512068"/>
              <a:gd name="connsiteX7" fmla="*/ 576478 w 2169897"/>
              <a:gd name="connsiteY7" fmla="*/ 3251100 h 3512068"/>
              <a:gd name="connsiteX8" fmla="*/ 29726 w 2169897"/>
              <a:gd name="connsiteY8" fmla="*/ 1583558 h 3512068"/>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897" h="3512519">
                <a:moveTo>
                  <a:pt x="29726" y="1583558"/>
                </a:moveTo>
                <a:cubicBezTo>
                  <a:pt x="-29977" y="1105855"/>
                  <a:pt x="-15053" y="670915"/>
                  <a:pt x="218260" y="384883"/>
                </a:cubicBezTo>
                <a:cubicBezTo>
                  <a:pt x="451573" y="98851"/>
                  <a:pt x="816862" y="-2886"/>
                  <a:pt x="1118520" y="63"/>
                </a:cubicBezTo>
                <a:cubicBezTo>
                  <a:pt x="1420178" y="3012"/>
                  <a:pt x="1859310" y="119494"/>
                  <a:pt x="2028207" y="402577"/>
                </a:cubicBezTo>
                <a:cubicBezTo>
                  <a:pt x="2197104" y="685660"/>
                  <a:pt x="2191606" y="1142715"/>
                  <a:pt x="2131903" y="1618942"/>
                </a:cubicBezTo>
                <a:cubicBezTo>
                  <a:pt x="2072200" y="2095170"/>
                  <a:pt x="1846740" y="2976858"/>
                  <a:pt x="1669988" y="3259942"/>
                </a:cubicBezTo>
                <a:cubicBezTo>
                  <a:pt x="1596931" y="3357254"/>
                  <a:pt x="1300772" y="3522378"/>
                  <a:pt x="1118520" y="3512058"/>
                </a:cubicBezTo>
                <a:cubicBezTo>
                  <a:pt x="936268" y="3501738"/>
                  <a:pt x="874208" y="3520913"/>
                  <a:pt x="576478" y="3251100"/>
                </a:cubicBezTo>
                <a:cubicBezTo>
                  <a:pt x="344736" y="2937055"/>
                  <a:pt x="89429" y="2061261"/>
                  <a:pt x="29726" y="1583558"/>
                </a:cubicBezTo>
                <a:close/>
              </a:path>
            </a:pathLst>
          </a:custGeom>
          <a:noFill/>
          <a:ln w="19050">
            <a:solidFill>
              <a:srgbClr val="5B9BD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B9BD7"/>
              </a:solidFill>
            </a:endParaRPr>
          </a:p>
        </p:txBody>
      </p:sp>
      <p:sp>
        <p:nvSpPr>
          <p:cNvPr id="8" name="Oval 3"/>
          <p:cNvSpPr/>
          <p:nvPr/>
        </p:nvSpPr>
        <p:spPr>
          <a:xfrm rot="17470733">
            <a:off x="2405689" y="1685904"/>
            <a:ext cx="2169897" cy="3743000"/>
          </a:xfrm>
          <a:custGeom>
            <a:avLst/>
            <a:gdLst>
              <a:gd name="connsiteX0" fmla="*/ 0 w 1838227"/>
              <a:gd name="connsiteY0" fmla="*/ 1795806 h 3591611"/>
              <a:gd name="connsiteX1" fmla="*/ 919114 w 1838227"/>
              <a:gd name="connsiteY1" fmla="*/ 0 h 3591611"/>
              <a:gd name="connsiteX2" fmla="*/ 1838228 w 1838227"/>
              <a:gd name="connsiteY2" fmla="*/ 1795806 h 3591611"/>
              <a:gd name="connsiteX3" fmla="*/ 919114 w 1838227"/>
              <a:gd name="connsiteY3" fmla="*/ 3591612 h 3591611"/>
              <a:gd name="connsiteX4" fmla="*/ 0 w 1838227"/>
              <a:gd name="connsiteY4" fmla="*/ 1795806 h 3591611"/>
              <a:gd name="connsiteX0" fmla="*/ 0 w 1838228"/>
              <a:gd name="connsiteY0" fmla="*/ 1795806 h 3591612"/>
              <a:gd name="connsiteX1" fmla="*/ 919114 w 1838228"/>
              <a:gd name="connsiteY1" fmla="*/ 0 h 3591612"/>
              <a:gd name="connsiteX2" fmla="*/ 1838228 w 1838228"/>
              <a:gd name="connsiteY2" fmla="*/ 1795806 h 3591612"/>
              <a:gd name="connsiteX3" fmla="*/ 919114 w 1838228"/>
              <a:gd name="connsiteY3" fmla="*/ 3591612 h 3591612"/>
              <a:gd name="connsiteX4" fmla="*/ 0 w 1838228"/>
              <a:gd name="connsiteY4" fmla="*/ 1795806 h 3591612"/>
              <a:gd name="connsiteX0" fmla="*/ 16026 w 1854254"/>
              <a:gd name="connsiteY0" fmla="*/ 1795806 h 3713047"/>
              <a:gd name="connsiteX1" fmla="*/ 935140 w 1854254"/>
              <a:gd name="connsiteY1" fmla="*/ 0 h 3713047"/>
              <a:gd name="connsiteX2" fmla="*/ 1854254 w 1854254"/>
              <a:gd name="connsiteY2" fmla="*/ 1795806 h 3713047"/>
              <a:gd name="connsiteX3" fmla="*/ 935140 w 1854254"/>
              <a:gd name="connsiteY3" fmla="*/ 3591612 h 3713047"/>
              <a:gd name="connsiteX4" fmla="*/ 393097 w 1854254"/>
              <a:gd name="connsiteY4" fmla="*/ 3357186 h 3713047"/>
              <a:gd name="connsiteX5" fmla="*/ 16026 w 1854254"/>
              <a:gd name="connsiteY5" fmla="*/ 1795806 h 3713047"/>
              <a:gd name="connsiteX0" fmla="*/ 16026 w 1871600"/>
              <a:gd name="connsiteY0" fmla="*/ 1795806 h 3606673"/>
              <a:gd name="connsiteX1" fmla="*/ 935140 w 1871600"/>
              <a:gd name="connsiteY1" fmla="*/ 0 h 3606673"/>
              <a:gd name="connsiteX2" fmla="*/ 1854254 w 1871600"/>
              <a:gd name="connsiteY2" fmla="*/ 1795806 h 3606673"/>
              <a:gd name="connsiteX3" fmla="*/ 1562021 w 1871600"/>
              <a:gd name="connsiteY3" fmla="*/ 3233337 h 3606673"/>
              <a:gd name="connsiteX4" fmla="*/ 935140 w 1871600"/>
              <a:gd name="connsiteY4" fmla="*/ 3591612 h 3606673"/>
              <a:gd name="connsiteX5" fmla="*/ 393097 w 1871600"/>
              <a:gd name="connsiteY5" fmla="*/ 3357186 h 3606673"/>
              <a:gd name="connsiteX6" fmla="*/ 16026 w 1871600"/>
              <a:gd name="connsiteY6" fmla="*/ 1795806 h 3606673"/>
              <a:gd name="connsiteX0" fmla="*/ 16026 w 1871600"/>
              <a:gd name="connsiteY0" fmla="*/ 1795806 h 3594942"/>
              <a:gd name="connsiteX1" fmla="*/ 935140 w 1871600"/>
              <a:gd name="connsiteY1" fmla="*/ 0 h 3594942"/>
              <a:gd name="connsiteX2" fmla="*/ 1854254 w 1871600"/>
              <a:gd name="connsiteY2" fmla="*/ 1795806 h 3594942"/>
              <a:gd name="connsiteX3" fmla="*/ 1562021 w 1871600"/>
              <a:gd name="connsiteY3" fmla="*/ 3233337 h 3594942"/>
              <a:gd name="connsiteX4" fmla="*/ 935140 w 1871600"/>
              <a:gd name="connsiteY4" fmla="*/ 3591612 h 3594942"/>
              <a:gd name="connsiteX5" fmla="*/ 393097 w 1871600"/>
              <a:gd name="connsiteY5" fmla="*/ 3357186 h 3594942"/>
              <a:gd name="connsiteX6" fmla="*/ 16026 w 1871600"/>
              <a:gd name="connsiteY6" fmla="*/ 1795806 h 3594942"/>
              <a:gd name="connsiteX0" fmla="*/ 16026 w 1871600"/>
              <a:gd name="connsiteY0" fmla="*/ 1795806 h 3602757"/>
              <a:gd name="connsiteX1" fmla="*/ 935140 w 1871600"/>
              <a:gd name="connsiteY1" fmla="*/ 0 h 3602757"/>
              <a:gd name="connsiteX2" fmla="*/ 1854254 w 1871600"/>
              <a:gd name="connsiteY2" fmla="*/ 1795806 h 3602757"/>
              <a:gd name="connsiteX3" fmla="*/ 1562021 w 1871600"/>
              <a:gd name="connsiteY3" fmla="*/ 3233337 h 3602757"/>
              <a:gd name="connsiteX4" fmla="*/ 935140 w 1871600"/>
              <a:gd name="connsiteY4" fmla="*/ 3591612 h 3602757"/>
              <a:gd name="connsiteX5" fmla="*/ 393097 w 1871600"/>
              <a:gd name="connsiteY5" fmla="*/ 3357186 h 3602757"/>
              <a:gd name="connsiteX6" fmla="*/ 16026 w 1871600"/>
              <a:gd name="connsiteY6" fmla="*/ 1795806 h 3602757"/>
              <a:gd name="connsiteX0" fmla="*/ 16026 w 1871600"/>
              <a:gd name="connsiteY0" fmla="*/ 1795806 h 3594334"/>
              <a:gd name="connsiteX1" fmla="*/ 935140 w 1871600"/>
              <a:gd name="connsiteY1" fmla="*/ 0 h 3594334"/>
              <a:gd name="connsiteX2" fmla="*/ 1854254 w 1871600"/>
              <a:gd name="connsiteY2" fmla="*/ 1795806 h 3594334"/>
              <a:gd name="connsiteX3" fmla="*/ 1562021 w 1871600"/>
              <a:gd name="connsiteY3" fmla="*/ 3233337 h 3594334"/>
              <a:gd name="connsiteX4" fmla="*/ 935140 w 1871600"/>
              <a:gd name="connsiteY4" fmla="*/ 3591612 h 3594334"/>
              <a:gd name="connsiteX5" fmla="*/ 393097 w 1871600"/>
              <a:gd name="connsiteY5" fmla="*/ 3357186 h 3594334"/>
              <a:gd name="connsiteX6" fmla="*/ 16026 w 1871600"/>
              <a:gd name="connsiteY6" fmla="*/ 1795806 h 3594334"/>
              <a:gd name="connsiteX0" fmla="*/ 16026 w 1871600"/>
              <a:gd name="connsiteY0" fmla="*/ 1795806 h 3593370"/>
              <a:gd name="connsiteX1" fmla="*/ 935140 w 1871600"/>
              <a:gd name="connsiteY1" fmla="*/ 0 h 3593370"/>
              <a:gd name="connsiteX2" fmla="*/ 1854254 w 1871600"/>
              <a:gd name="connsiteY2" fmla="*/ 1795806 h 3593370"/>
              <a:gd name="connsiteX3" fmla="*/ 1562021 w 1871600"/>
              <a:gd name="connsiteY3" fmla="*/ 3233337 h 3593370"/>
              <a:gd name="connsiteX4" fmla="*/ 935140 w 1871600"/>
              <a:gd name="connsiteY4" fmla="*/ 3591612 h 3593370"/>
              <a:gd name="connsiteX5" fmla="*/ 393097 w 1871600"/>
              <a:gd name="connsiteY5" fmla="*/ 3357186 h 3593370"/>
              <a:gd name="connsiteX6" fmla="*/ 16026 w 1871600"/>
              <a:gd name="connsiteY6" fmla="*/ 1795806 h 3593370"/>
              <a:gd name="connsiteX0" fmla="*/ 16026 w 1871600"/>
              <a:gd name="connsiteY0" fmla="*/ 1795806 h 3597118"/>
              <a:gd name="connsiteX1" fmla="*/ 935140 w 1871600"/>
              <a:gd name="connsiteY1" fmla="*/ 0 h 3597118"/>
              <a:gd name="connsiteX2" fmla="*/ 1854254 w 1871600"/>
              <a:gd name="connsiteY2" fmla="*/ 1795806 h 3597118"/>
              <a:gd name="connsiteX3" fmla="*/ 1562021 w 1871600"/>
              <a:gd name="connsiteY3" fmla="*/ 3206799 h 3597118"/>
              <a:gd name="connsiteX4" fmla="*/ 935140 w 1871600"/>
              <a:gd name="connsiteY4" fmla="*/ 3591612 h 3597118"/>
              <a:gd name="connsiteX5" fmla="*/ 393097 w 1871600"/>
              <a:gd name="connsiteY5" fmla="*/ 3357186 h 3597118"/>
              <a:gd name="connsiteX6" fmla="*/ 16026 w 1871600"/>
              <a:gd name="connsiteY6" fmla="*/ 1795806 h 3597118"/>
              <a:gd name="connsiteX0" fmla="*/ 27946 w 1713837"/>
              <a:gd name="connsiteY0" fmla="*/ 1778119 h 3597123"/>
              <a:gd name="connsiteX1" fmla="*/ 777377 w 1713837"/>
              <a:gd name="connsiteY1" fmla="*/ 5 h 3597123"/>
              <a:gd name="connsiteX2" fmla="*/ 1696491 w 1713837"/>
              <a:gd name="connsiteY2" fmla="*/ 1795811 h 3597123"/>
              <a:gd name="connsiteX3" fmla="*/ 1404258 w 1713837"/>
              <a:gd name="connsiteY3" fmla="*/ 3206804 h 3597123"/>
              <a:gd name="connsiteX4" fmla="*/ 777377 w 1713837"/>
              <a:gd name="connsiteY4" fmla="*/ 3591617 h 3597123"/>
              <a:gd name="connsiteX5" fmla="*/ 235334 w 1713837"/>
              <a:gd name="connsiteY5" fmla="*/ 3357191 h 3597123"/>
              <a:gd name="connsiteX6" fmla="*/ 27946 w 1713837"/>
              <a:gd name="connsiteY6" fmla="*/ 1778119 h 3597123"/>
              <a:gd name="connsiteX0" fmla="*/ 27946 w 1515808"/>
              <a:gd name="connsiteY0" fmla="*/ 1778119 h 3597123"/>
              <a:gd name="connsiteX1" fmla="*/ 777377 w 1515808"/>
              <a:gd name="connsiteY1" fmla="*/ 5 h 3597123"/>
              <a:gd name="connsiteX2" fmla="*/ 1451394 w 1515808"/>
              <a:gd name="connsiteY2" fmla="*/ 1760426 h 3597123"/>
              <a:gd name="connsiteX3" fmla="*/ 1404258 w 1515808"/>
              <a:gd name="connsiteY3" fmla="*/ 3206804 h 3597123"/>
              <a:gd name="connsiteX4" fmla="*/ 777377 w 1515808"/>
              <a:gd name="connsiteY4" fmla="*/ 3591617 h 3597123"/>
              <a:gd name="connsiteX5" fmla="*/ 235334 w 1515808"/>
              <a:gd name="connsiteY5" fmla="*/ 3357191 h 3597123"/>
              <a:gd name="connsiteX6" fmla="*/ 27946 w 1515808"/>
              <a:gd name="connsiteY6" fmla="*/ 1778119 h 3597123"/>
              <a:gd name="connsiteX0" fmla="*/ 23303 w 1511165"/>
              <a:gd name="connsiteY0" fmla="*/ 1838248 h 3657252"/>
              <a:gd name="connsiteX1" fmla="*/ 89289 w 1511165"/>
              <a:gd name="connsiteY1" fmla="*/ 542263 h 3657252"/>
              <a:gd name="connsiteX2" fmla="*/ 772734 w 1511165"/>
              <a:gd name="connsiteY2" fmla="*/ 60134 h 3657252"/>
              <a:gd name="connsiteX3" fmla="*/ 1446751 w 1511165"/>
              <a:gd name="connsiteY3" fmla="*/ 1820555 h 3657252"/>
              <a:gd name="connsiteX4" fmla="*/ 1399615 w 1511165"/>
              <a:gd name="connsiteY4" fmla="*/ 3266933 h 3657252"/>
              <a:gd name="connsiteX5" fmla="*/ 772734 w 1511165"/>
              <a:gd name="connsiteY5" fmla="*/ 3651746 h 3657252"/>
              <a:gd name="connsiteX6" fmla="*/ 230691 w 1511165"/>
              <a:gd name="connsiteY6" fmla="*/ 3417320 h 3657252"/>
              <a:gd name="connsiteX7" fmla="*/ 23303 w 1511165"/>
              <a:gd name="connsiteY7" fmla="*/ 1838248 h 3657252"/>
              <a:gd name="connsiteX0" fmla="*/ 23303 w 1496663"/>
              <a:gd name="connsiteY0" fmla="*/ 1778318 h 3597322"/>
              <a:gd name="connsiteX1" fmla="*/ 89289 w 1496663"/>
              <a:gd name="connsiteY1" fmla="*/ 482333 h 3597322"/>
              <a:gd name="connsiteX2" fmla="*/ 772734 w 1496663"/>
              <a:gd name="connsiteY2" fmla="*/ 204 h 3597322"/>
              <a:gd name="connsiteX3" fmla="*/ 1437322 w 1496663"/>
              <a:gd name="connsiteY3" fmla="*/ 526564 h 3597322"/>
              <a:gd name="connsiteX4" fmla="*/ 1446751 w 1496663"/>
              <a:gd name="connsiteY4" fmla="*/ 1760625 h 3597322"/>
              <a:gd name="connsiteX5" fmla="*/ 1399615 w 1496663"/>
              <a:gd name="connsiteY5" fmla="*/ 3207003 h 3597322"/>
              <a:gd name="connsiteX6" fmla="*/ 772734 w 1496663"/>
              <a:gd name="connsiteY6" fmla="*/ 3591816 h 3597322"/>
              <a:gd name="connsiteX7" fmla="*/ 230691 w 1496663"/>
              <a:gd name="connsiteY7" fmla="*/ 3357390 h 3597322"/>
              <a:gd name="connsiteX8" fmla="*/ 23303 w 1496663"/>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23745"/>
              <a:gd name="connsiteY0" fmla="*/ 1778318 h 3597322"/>
              <a:gd name="connsiteX1" fmla="*/ 89289 w 1523745"/>
              <a:gd name="connsiteY1" fmla="*/ 482333 h 3597322"/>
              <a:gd name="connsiteX2" fmla="*/ 772734 w 1523745"/>
              <a:gd name="connsiteY2" fmla="*/ 204 h 3597322"/>
              <a:gd name="connsiteX3" fmla="*/ 1437322 w 1523745"/>
              <a:gd name="connsiteY3" fmla="*/ 526564 h 3597322"/>
              <a:gd name="connsiteX4" fmla="*/ 1512739 w 1523745"/>
              <a:gd name="connsiteY4" fmla="*/ 1751779 h 3597322"/>
              <a:gd name="connsiteX5" fmla="*/ 1399615 w 1523745"/>
              <a:gd name="connsiteY5" fmla="*/ 3207003 h 3597322"/>
              <a:gd name="connsiteX6" fmla="*/ 772734 w 1523745"/>
              <a:gd name="connsiteY6" fmla="*/ 3591816 h 3597322"/>
              <a:gd name="connsiteX7" fmla="*/ 230691 w 1523745"/>
              <a:gd name="connsiteY7" fmla="*/ 3357390 h 3597322"/>
              <a:gd name="connsiteX8" fmla="*/ 23303 w 1523745"/>
              <a:gd name="connsiteY8" fmla="*/ 1778318 h 3597322"/>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3597"/>
              <a:gd name="connsiteX1" fmla="*/ 79267 w 1513723"/>
              <a:gd name="connsiteY1" fmla="*/ 482333 h 3593597"/>
              <a:gd name="connsiteX2" fmla="*/ 762712 w 1513723"/>
              <a:gd name="connsiteY2" fmla="*/ 204 h 3593597"/>
              <a:gd name="connsiteX3" fmla="*/ 1427300 w 1513723"/>
              <a:gd name="connsiteY3" fmla="*/ 526564 h 3593597"/>
              <a:gd name="connsiteX4" fmla="*/ 1502717 w 1513723"/>
              <a:gd name="connsiteY4" fmla="*/ 1751779 h 3593597"/>
              <a:gd name="connsiteX5" fmla="*/ 1389593 w 1513723"/>
              <a:gd name="connsiteY5" fmla="*/ 3207003 h 3593597"/>
              <a:gd name="connsiteX6" fmla="*/ 762712 w 1513723"/>
              <a:gd name="connsiteY6" fmla="*/ 3591816 h 3593597"/>
              <a:gd name="connsiteX7" fmla="*/ 239523 w 1513723"/>
              <a:gd name="connsiteY7" fmla="*/ 3339698 h 3593597"/>
              <a:gd name="connsiteX8" fmla="*/ 69840 w 1513723"/>
              <a:gd name="connsiteY8" fmla="*/ 2968153 h 3593597"/>
              <a:gd name="connsiteX9" fmla="*/ 13281 w 1513723"/>
              <a:gd name="connsiteY9" fmla="*/ 1778318 h 3593597"/>
              <a:gd name="connsiteX0" fmla="*/ 9 w 1679560"/>
              <a:gd name="connsiteY0" fmla="*/ 1778318 h 3593597"/>
              <a:gd name="connsiteX1" fmla="*/ 245104 w 1679560"/>
              <a:gd name="connsiteY1" fmla="*/ 482333 h 3593597"/>
              <a:gd name="connsiteX2" fmla="*/ 928549 w 1679560"/>
              <a:gd name="connsiteY2" fmla="*/ 204 h 3593597"/>
              <a:gd name="connsiteX3" fmla="*/ 1593137 w 1679560"/>
              <a:gd name="connsiteY3" fmla="*/ 526564 h 3593597"/>
              <a:gd name="connsiteX4" fmla="*/ 1668554 w 1679560"/>
              <a:gd name="connsiteY4" fmla="*/ 1751779 h 3593597"/>
              <a:gd name="connsiteX5" fmla="*/ 1555430 w 1679560"/>
              <a:gd name="connsiteY5" fmla="*/ 3207003 h 3593597"/>
              <a:gd name="connsiteX6" fmla="*/ 928549 w 1679560"/>
              <a:gd name="connsiteY6" fmla="*/ 3591816 h 3593597"/>
              <a:gd name="connsiteX7" fmla="*/ 405360 w 1679560"/>
              <a:gd name="connsiteY7" fmla="*/ 3339698 h 3593597"/>
              <a:gd name="connsiteX8" fmla="*/ 235677 w 1679560"/>
              <a:gd name="connsiteY8" fmla="*/ 2968153 h 3593597"/>
              <a:gd name="connsiteX9" fmla="*/ 9 w 1679560"/>
              <a:gd name="connsiteY9" fmla="*/ 1778318 h 3593597"/>
              <a:gd name="connsiteX0" fmla="*/ 3177 w 1682728"/>
              <a:gd name="connsiteY0" fmla="*/ 1778318 h 3593597"/>
              <a:gd name="connsiteX1" fmla="*/ 248272 w 1682728"/>
              <a:gd name="connsiteY1" fmla="*/ 482333 h 3593597"/>
              <a:gd name="connsiteX2" fmla="*/ 931717 w 1682728"/>
              <a:gd name="connsiteY2" fmla="*/ 204 h 3593597"/>
              <a:gd name="connsiteX3" fmla="*/ 1596305 w 1682728"/>
              <a:gd name="connsiteY3" fmla="*/ 526564 h 3593597"/>
              <a:gd name="connsiteX4" fmla="*/ 1671722 w 1682728"/>
              <a:gd name="connsiteY4" fmla="*/ 1751779 h 3593597"/>
              <a:gd name="connsiteX5" fmla="*/ 1558598 w 1682728"/>
              <a:gd name="connsiteY5" fmla="*/ 3207003 h 3593597"/>
              <a:gd name="connsiteX6" fmla="*/ 931717 w 1682728"/>
              <a:gd name="connsiteY6" fmla="*/ 3591816 h 3593597"/>
              <a:gd name="connsiteX7" fmla="*/ 408528 w 1682728"/>
              <a:gd name="connsiteY7" fmla="*/ 3339698 h 3593597"/>
              <a:gd name="connsiteX8" fmla="*/ 3177 w 1682728"/>
              <a:gd name="connsiteY8" fmla="*/ 1778318 h 3593597"/>
              <a:gd name="connsiteX0" fmla="*/ 30383 w 1709934"/>
              <a:gd name="connsiteY0" fmla="*/ 1778318 h 3591816"/>
              <a:gd name="connsiteX1" fmla="*/ 275478 w 1709934"/>
              <a:gd name="connsiteY1" fmla="*/ 482333 h 3591816"/>
              <a:gd name="connsiteX2" fmla="*/ 958923 w 1709934"/>
              <a:gd name="connsiteY2" fmla="*/ 204 h 3591816"/>
              <a:gd name="connsiteX3" fmla="*/ 1623511 w 1709934"/>
              <a:gd name="connsiteY3" fmla="*/ 526564 h 3591816"/>
              <a:gd name="connsiteX4" fmla="*/ 1698928 w 1709934"/>
              <a:gd name="connsiteY4" fmla="*/ 1751779 h 3591816"/>
              <a:gd name="connsiteX5" fmla="*/ 1585804 w 1709934"/>
              <a:gd name="connsiteY5" fmla="*/ 3207003 h 3591816"/>
              <a:gd name="connsiteX6" fmla="*/ 958923 w 1709934"/>
              <a:gd name="connsiteY6" fmla="*/ 3591816 h 3591816"/>
              <a:gd name="connsiteX7" fmla="*/ 30383 w 1709934"/>
              <a:gd name="connsiteY7" fmla="*/ 1778318 h 3591816"/>
              <a:gd name="connsiteX0" fmla="*/ 30383 w 1702699"/>
              <a:gd name="connsiteY0" fmla="*/ 1778318 h 3591827"/>
              <a:gd name="connsiteX1" fmla="*/ 275478 w 1702699"/>
              <a:gd name="connsiteY1" fmla="*/ 482333 h 3591827"/>
              <a:gd name="connsiteX2" fmla="*/ 958923 w 1702699"/>
              <a:gd name="connsiteY2" fmla="*/ 204 h 3591827"/>
              <a:gd name="connsiteX3" fmla="*/ 1623511 w 1702699"/>
              <a:gd name="connsiteY3" fmla="*/ 526564 h 3591827"/>
              <a:gd name="connsiteX4" fmla="*/ 1698928 w 1702699"/>
              <a:gd name="connsiteY4" fmla="*/ 1751779 h 3591827"/>
              <a:gd name="connsiteX5" fmla="*/ 958923 w 1702699"/>
              <a:gd name="connsiteY5" fmla="*/ 3591816 h 3591827"/>
              <a:gd name="connsiteX6" fmla="*/ 30383 w 1702699"/>
              <a:gd name="connsiteY6" fmla="*/ 1778318 h 3591827"/>
              <a:gd name="connsiteX0" fmla="*/ 12394 w 2156050"/>
              <a:gd name="connsiteY0" fmla="*/ 1796011 h 3591847"/>
              <a:gd name="connsiteX1" fmla="*/ 728829 w 2156050"/>
              <a:gd name="connsiteY1" fmla="*/ 482333 h 3591847"/>
              <a:gd name="connsiteX2" fmla="*/ 1412274 w 2156050"/>
              <a:gd name="connsiteY2" fmla="*/ 204 h 3591847"/>
              <a:gd name="connsiteX3" fmla="*/ 2076862 w 2156050"/>
              <a:gd name="connsiteY3" fmla="*/ 526564 h 3591847"/>
              <a:gd name="connsiteX4" fmla="*/ 2152279 w 2156050"/>
              <a:gd name="connsiteY4" fmla="*/ 1751779 h 3591847"/>
              <a:gd name="connsiteX5" fmla="*/ 1412274 w 2156050"/>
              <a:gd name="connsiteY5" fmla="*/ 3591816 h 3591847"/>
              <a:gd name="connsiteX6" fmla="*/ 12394 w 2156050"/>
              <a:gd name="connsiteY6" fmla="*/ 1796011 h 3591847"/>
              <a:gd name="connsiteX0" fmla="*/ 0 w 2143656"/>
              <a:gd name="connsiteY0" fmla="*/ 1850994 h 3646830"/>
              <a:gd name="connsiteX1" fmla="*/ 1399880 w 2143656"/>
              <a:gd name="connsiteY1" fmla="*/ 55187 h 3646830"/>
              <a:gd name="connsiteX2" fmla="*/ 2064468 w 2143656"/>
              <a:gd name="connsiteY2" fmla="*/ 581547 h 3646830"/>
              <a:gd name="connsiteX3" fmla="*/ 2139885 w 2143656"/>
              <a:gd name="connsiteY3" fmla="*/ 1806762 h 3646830"/>
              <a:gd name="connsiteX4" fmla="*/ 1399880 w 2143656"/>
              <a:gd name="connsiteY4" fmla="*/ 3646799 h 3646830"/>
              <a:gd name="connsiteX5" fmla="*/ 0 w 2143656"/>
              <a:gd name="connsiteY5" fmla="*/ 1850994 h 3646830"/>
              <a:gd name="connsiteX0" fmla="*/ 0 w 2139885"/>
              <a:gd name="connsiteY0" fmla="*/ 1795842 h 3591678"/>
              <a:gd name="connsiteX1" fmla="*/ 1399880 w 2139885"/>
              <a:gd name="connsiteY1" fmla="*/ 35 h 3591678"/>
              <a:gd name="connsiteX2" fmla="*/ 2139885 w 2139885"/>
              <a:gd name="connsiteY2" fmla="*/ 1751610 h 3591678"/>
              <a:gd name="connsiteX3" fmla="*/ 1399880 w 2139885"/>
              <a:gd name="connsiteY3" fmla="*/ 3591647 h 3591678"/>
              <a:gd name="connsiteX4" fmla="*/ 0 w 2139885"/>
              <a:gd name="connsiteY4" fmla="*/ 1795842 h 3591678"/>
              <a:gd name="connsiteX0" fmla="*/ 0 w 2630079"/>
              <a:gd name="connsiteY0" fmla="*/ 1795876 h 3591742"/>
              <a:gd name="connsiteX1" fmla="*/ 1399880 w 2630079"/>
              <a:gd name="connsiteY1" fmla="*/ 69 h 3591742"/>
              <a:gd name="connsiteX2" fmla="*/ 2630079 w 2630079"/>
              <a:gd name="connsiteY2" fmla="*/ 1733951 h 3591742"/>
              <a:gd name="connsiteX3" fmla="*/ 1399880 w 2630079"/>
              <a:gd name="connsiteY3" fmla="*/ 3591681 h 3591742"/>
              <a:gd name="connsiteX4" fmla="*/ 0 w 2630079"/>
              <a:gd name="connsiteY4" fmla="*/ 1795876 h 3591742"/>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61625"/>
              <a:gd name="connsiteX1" fmla="*/ 1399880 w 2639825"/>
              <a:gd name="connsiteY1" fmla="*/ 67 h 3661625"/>
              <a:gd name="connsiteX2" fmla="*/ 2630079 w 2639825"/>
              <a:gd name="connsiteY2" fmla="*/ 1733949 h 3661625"/>
              <a:gd name="connsiteX3" fmla="*/ 2055043 w 2639825"/>
              <a:gd name="connsiteY3" fmla="*/ 3206868 h 3661625"/>
              <a:gd name="connsiteX4" fmla="*/ 1399880 w 2639825"/>
              <a:gd name="connsiteY4" fmla="*/ 3591679 h 3661625"/>
              <a:gd name="connsiteX5" fmla="*/ 0 w 2639825"/>
              <a:gd name="connsiteY5" fmla="*/ 1795874 h 3661625"/>
              <a:gd name="connsiteX0" fmla="*/ 0 w 2639825"/>
              <a:gd name="connsiteY0" fmla="*/ 1795874 h 3644926"/>
              <a:gd name="connsiteX1" fmla="*/ 1399880 w 2639825"/>
              <a:gd name="connsiteY1" fmla="*/ 67 h 3644926"/>
              <a:gd name="connsiteX2" fmla="*/ 2630079 w 2639825"/>
              <a:gd name="connsiteY2" fmla="*/ 1733949 h 3644926"/>
              <a:gd name="connsiteX3" fmla="*/ 2055043 w 2639825"/>
              <a:gd name="connsiteY3" fmla="*/ 3206868 h 3644926"/>
              <a:gd name="connsiteX4" fmla="*/ 1399880 w 2639825"/>
              <a:gd name="connsiteY4" fmla="*/ 3591679 h 3644926"/>
              <a:gd name="connsiteX5" fmla="*/ 0 w 2639825"/>
              <a:gd name="connsiteY5" fmla="*/ 1795874 h 364492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13547"/>
              <a:gd name="connsiteY0" fmla="*/ 1795974 h 3591786"/>
              <a:gd name="connsiteX1" fmla="*/ 1399880 w 2413547"/>
              <a:gd name="connsiteY1" fmla="*/ 167 h 3591786"/>
              <a:gd name="connsiteX2" fmla="*/ 2413263 w 2413547"/>
              <a:gd name="connsiteY2" fmla="*/ 1698663 h 3591786"/>
              <a:gd name="connsiteX3" fmla="*/ 2055043 w 2413547"/>
              <a:gd name="connsiteY3" fmla="*/ 3206968 h 3591786"/>
              <a:gd name="connsiteX4" fmla="*/ 1399880 w 2413547"/>
              <a:gd name="connsiteY4" fmla="*/ 3591779 h 3591786"/>
              <a:gd name="connsiteX5" fmla="*/ 0 w 2413547"/>
              <a:gd name="connsiteY5" fmla="*/ 1795974 h 3591786"/>
              <a:gd name="connsiteX0" fmla="*/ 0 w 2413273"/>
              <a:gd name="connsiteY0" fmla="*/ 1832932 h 3628744"/>
              <a:gd name="connsiteX1" fmla="*/ 1399880 w 2413273"/>
              <a:gd name="connsiteY1" fmla="*/ 37125 h 3628744"/>
              <a:gd name="connsiteX2" fmla="*/ 2064470 w 2413273"/>
              <a:gd name="connsiteY2" fmla="*/ 705029 h 3628744"/>
              <a:gd name="connsiteX3" fmla="*/ 2413263 w 2413273"/>
              <a:gd name="connsiteY3" fmla="*/ 1735621 h 3628744"/>
              <a:gd name="connsiteX4" fmla="*/ 2055043 w 2413273"/>
              <a:gd name="connsiteY4" fmla="*/ 3243926 h 3628744"/>
              <a:gd name="connsiteX5" fmla="*/ 1399880 w 2413273"/>
              <a:gd name="connsiteY5" fmla="*/ 3628737 h 3628744"/>
              <a:gd name="connsiteX6" fmla="*/ 0 w 2413273"/>
              <a:gd name="connsiteY6" fmla="*/ 1832932 h 3628744"/>
              <a:gd name="connsiteX0" fmla="*/ 0 w 2516952"/>
              <a:gd name="connsiteY0" fmla="*/ 1854147 h 3649959"/>
              <a:gd name="connsiteX1" fmla="*/ 1399880 w 2516952"/>
              <a:gd name="connsiteY1" fmla="*/ 58340 h 3649959"/>
              <a:gd name="connsiteX2" fmla="*/ 2432115 w 2516952"/>
              <a:gd name="connsiteY2" fmla="*/ 558164 h 3649959"/>
              <a:gd name="connsiteX3" fmla="*/ 2413263 w 2516952"/>
              <a:gd name="connsiteY3" fmla="*/ 1756836 h 3649959"/>
              <a:gd name="connsiteX4" fmla="*/ 2055043 w 2516952"/>
              <a:gd name="connsiteY4" fmla="*/ 3265141 h 3649959"/>
              <a:gd name="connsiteX5" fmla="*/ 1399880 w 2516952"/>
              <a:gd name="connsiteY5" fmla="*/ 3649952 h 3649959"/>
              <a:gd name="connsiteX6" fmla="*/ 0 w 2516952"/>
              <a:gd name="connsiteY6" fmla="*/ 1854147 h 3649959"/>
              <a:gd name="connsiteX0" fmla="*/ 0 w 2516952"/>
              <a:gd name="connsiteY0" fmla="*/ 1795853 h 3591665"/>
              <a:gd name="connsiteX1" fmla="*/ 1399880 w 2516952"/>
              <a:gd name="connsiteY1" fmla="*/ 46 h 3591665"/>
              <a:gd name="connsiteX2" fmla="*/ 2432115 w 2516952"/>
              <a:gd name="connsiteY2" fmla="*/ 499870 h 3591665"/>
              <a:gd name="connsiteX3" fmla="*/ 2413263 w 2516952"/>
              <a:gd name="connsiteY3" fmla="*/ 1698542 h 3591665"/>
              <a:gd name="connsiteX4" fmla="*/ 2055043 w 2516952"/>
              <a:gd name="connsiteY4" fmla="*/ 3206847 h 3591665"/>
              <a:gd name="connsiteX5" fmla="*/ 1399880 w 2516952"/>
              <a:gd name="connsiteY5" fmla="*/ 3591658 h 3591665"/>
              <a:gd name="connsiteX6" fmla="*/ 0 w 2516952"/>
              <a:gd name="connsiteY6" fmla="*/ 1795853 h 3591665"/>
              <a:gd name="connsiteX0" fmla="*/ 0 w 2516952"/>
              <a:gd name="connsiteY0" fmla="*/ 1716261 h 3512074"/>
              <a:gd name="connsiteX1" fmla="*/ 1399880 w 2516952"/>
              <a:gd name="connsiteY1" fmla="*/ 71 h 3512074"/>
              <a:gd name="connsiteX2" fmla="*/ 2432115 w 2516952"/>
              <a:gd name="connsiteY2" fmla="*/ 420278 h 3512074"/>
              <a:gd name="connsiteX3" fmla="*/ 2413263 w 2516952"/>
              <a:gd name="connsiteY3" fmla="*/ 1618950 h 3512074"/>
              <a:gd name="connsiteX4" fmla="*/ 2055043 w 2516952"/>
              <a:gd name="connsiteY4" fmla="*/ 3127255 h 3512074"/>
              <a:gd name="connsiteX5" fmla="*/ 1399880 w 2516952"/>
              <a:gd name="connsiteY5" fmla="*/ 3512066 h 3512074"/>
              <a:gd name="connsiteX6" fmla="*/ 0 w 2516952"/>
              <a:gd name="connsiteY6" fmla="*/ 1716261 h 3512074"/>
              <a:gd name="connsiteX0" fmla="*/ 41367 w 2558319"/>
              <a:gd name="connsiteY0" fmla="*/ 1716424 h 3512236"/>
              <a:gd name="connsiteX1" fmla="*/ 465572 w 2558319"/>
              <a:gd name="connsiteY1" fmla="*/ 385054 h 3512236"/>
              <a:gd name="connsiteX2" fmla="*/ 1441247 w 2558319"/>
              <a:gd name="connsiteY2" fmla="*/ 234 h 3512236"/>
              <a:gd name="connsiteX3" fmla="*/ 2473482 w 2558319"/>
              <a:gd name="connsiteY3" fmla="*/ 420441 h 3512236"/>
              <a:gd name="connsiteX4" fmla="*/ 2454630 w 2558319"/>
              <a:gd name="connsiteY4" fmla="*/ 1619113 h 3512236"/>
              <a:gd name="connsiteX5" fmla="*/ 2096410 w 2558319"/>
              <a:gd name="connsiteY5" fmla="*/ 3127418 h 3512236"/>
              <a:gd name="connsiteX6" fmla="*/ 1441247 w 2558319"/>
              <a:gd name="connsiteY6" fmla="*/ 3512229 h 3512236"/>
              <a:gd name="connsiteX7" fmla="*/ 41367 w 2558319"/>
              <a:gd name="connsiteY7" fmla="*/ 1716424 h 3512236"/>
              <a:gd name="connsiteX0" fmla="*/ 54517 w 2448920"/>
              <a:gd name="connsiteY0" fmla="*/ 1627961 h 3577862"/>
              <a:gd name="connsiteX1" fmla="*/ 356173 w 2448920"/>
              <a:gd name="connsiteY1" fmla="*/ 385054 h 3577862"/>
              <a:gd name="connsiteX2" fmla="*/ 1331848 w 2448920"/>
              <a:gd name="connsiteY2" fmla="*/ 234 h 3577862"/>
              <a:gd name="connsiteX3" fmla="*/ 2364083 w 2448920"/>
              <a:gd name="connsiteY3" fmla="*/ 420441 h 3577862"/>
              <a:gd name="connsiteX4" fmla="*/ 2345231 w 2448920"/>
              <a:gd name="connsiteY4" fmla="*/ 1619113 h 3577862"/>
              <a:gd name="connsiteX5" fmla="*/ 1987011 w 2448920"/>
              <a:gd name="connsiteY5" fmla="*/ 3127418 h 3577862"/>
              <a:gd name="connsiteX6" fmla="*/ 1331848 w 2448920"/>
              <a:gd name="connsiteY6" fmla="*/ 3512229 h 3577862"/>
              <a:gd name="connsiteX7" fmla="*/ 54517 w 2448920"/>
              <a:gd name="connsiteY7" fmla="*/ 1627961 h 3577862"/>
              <a:gd name="connsiteX0" fmla="*/ 3018 w 2397421"/>
              <a:gd name="connsiteY0" fmla="*/ 1627961 h 3577862"/>
              <a:gd name="connsiteX1" fmla="*/ 304674 w 2397421"/>
              <a:gd name="connsiteY1" fmla="*/ 385054 h 3577862"/>
              <a:gd name="connsiteX2" fmla="*/ 1280349 w 2397421"/>
              <a:gd name="connsiteY2" fmla="*/ 234 h 3577862"/>
              <a:gd name="connsiteX3" fmla="*/ 2312584 w 2397421"/>
              <a:gd name="connsiteY3" fmla="*/ 420441 h 3577862"/>
              <a:gd name="connsiteX4" fmla="*/ 2293732 w 2397421"/>
              <a:gd name="connsiteY4" fmla="*/ 1619113 h 3577862"/>
              <a:gd name="connsiteX5" fmla="*/ 1935512 w 2397421"/>
              <a:gd name="connsiteY5" fmla="*/ 3127418 h 3577862"/>
              <a:gd name="connsiteX6" fmla="*/ 1280349 w 2397421"/>
              <a:gd name="connsiteY6" fmla="*/ 3512229 h 3577862"/>
              <a:gd name="connsiteX7" fmla="*/ 3018 w 2397421"/>
              <a:gd name="connsiteY7" fmla="*/ 1627961 h 3577862"/>
              <a:gd name="connsiteX0" fmla="*/ 16232 w 2410635"/>
              <a:gd name="connsiteY0" fmla="*/ 1627961 h 3517269"/>
              <a:gd name="connsiteX1" fmla="*/ 317888 w 2410635"/>
              <a:gd name="connsiteY1" fmla="*/ 385054 h 3517269"/>
              <a:gd name="connsiteX2" fmla="*/ 1293563 w 2410635"/>
              <a:gd name="connsiteY2" fmla="*/ 234 h 3517269"/>
              <a:gd name="connsiteX3" fmla="*/ 2325798 w 2410635"/>
              <a:gd name="connsiteY3" fmla="*/ 420441 h 3517269"/>
              <a:gd name="connsiteX4" fmla="*/ 2306946 w 2410635"/>
              <a:gd name="connsiteY4" fmla="*/ 1619113 h 3517269"/>
              <a:gd name="connsiteX5" fmla="*/ 1948726 w 2410635"/>
              <a:gd name="connsiteY5" fmla="*/ 3127418 h 3517269"/>
              <a:gd name="connsiteX6" fmla="*/ 1293563 w 2410635"/>
              <a:gd name="connsiteY6" fmla="*/ 3512229 h 3517269"/>
              <a:gd name="connsiteX7" fmla="*/ 704387 w 2410635"/>
              <a:gd name="connsiteY7" fmla="*/ 3215884 h 3517269"/>
              <a:gd name="connsiteX8" fmla="*/ 16232 w 2410635"/>
              <a:gd name="connsiteY8" fmla="*/ 1627961 h 3517269"/>
              <a:gd name="connsiteX0" fmla="*/ 16786 w 2411189"/>
              <a:gd name="connsiteY0" fmla="*/ 1627961 h 3513576"/>
              <a:gd name="connsiteX1" fmla="*/ 318442 w 2411189"/>
              <a:gd name="connsiteY1" fmla="*/ 385054 h 3513576"/>
              <a:gd name="connsiteX2" fmla="*/ 1294117 w 2411189"/>
              <a:gd name="connsiteY2" fmla="*/ 234 h 3513576"/>
              <a:gd name="connsiteX3" fmla="*/ 2326352 w 2411189"/>
              <a:gd name="connsiteY3" fmla="*/ 420441 h 3513576"/>
              <a:gd name="connsiteX4" fmla="*/ 2307500 w 2411189"/>
              <a:gd name="connsiteY4" fmla="*/ 1619113 h 3513576"/>
              <a:gd name="connsiteX5" fmla="*/ 1949280 w 2411189"/>
              <a:gd name="connsiteY5" fmla="*/ 3127418 h 3513576"/>
              <a:gd name="connsiteX6" fmla="*/ 1294117 w 2411189"/>
              <a:gd name="connsiteY6" fmla="*/ 3512229 h 3513576"/>
              <a:gd name="connsiteX7" fmla="*/ 714368 w 2411189"/>
              <a:gd name="connsiteY7" fmla="*/ 3180499 h 3513576"/>
              <a:gd name="connsiteX8" fmla="*/ 16786 w 2411189"/>
              <a:gd name="connsiteY8" fmla="*/ 1627961 h 3513576"/>
              <a:gd name="connsiteX0" fmla="*/ 17905 w 2412308"/>
              <a:gd name="connsiteY0" fmla="*/ 1627961 h 3524485"/>
              <a:gd name="connsiteX1" fmla="*/ 319561 w 2412308"/>
              <a:gd name="connsiteY1" fmla="*/ 385054 h 3524485"/>
              <a:gd name="connsiteX2" fmla="*/ 1295236 w 2412308"/>
              <a:gd name="connsiteY2" fmla="*/ 234 h 3524485"/>
              <a:gd name="connsiteX3" fmla="*/ 2327471 w 2412308"/>
              <a:gd name="connsiteY3" fmla="*/ 420441 h 3524485"/>
              <a:gd name="connsiteX4" fmla="*/ 2308619 w 2412308"/>
              <a:gd name="connsiteY4" fmla="*/ 1619113 h 3524485"/>
              <a:gd name="connsiteX5" fmla="*/ 1950399 w 2412308"/>
              <a:gd name="connsiteY5" fmla="*/ 3127418 h 3524485"/>
              <a:gd name="connsiteX6" fmla="*/ 1295236 w 2412308"/>
              <a:gd name="connsiteY6" fmla="*/ 3512229 h 3524485"/>
              <a:gd name="connsiteX7" fmla="*/ 734341 w 2412308"/>
              <a:gd name="connsiteY7" fmla="*/ 3251271 h 3524485"/>
              <a:gd name="connsiteX8" fmla="*/ 17905 w 2412308"/>
              <a:gd name="connsiteY8" fmla="*/ 1627961 h 3524485"/>
              <a:gd name="connsiteX0" fmla="*/ 17905 w 2412308"/>
              <a:gd name="connsiteY0" fmla="*/ 1627961 h 3512750"/>
              <a:gd name="connsiteX1" fmla="*/ 319561 w 2412308"/>
              <a:gd name="connsiteY1" fmla="*/ 385054 h 3512750"/>
              <a:gd name="connsiteX2" fmla="*/ 1295236 w 2412308"/>
              <a:gd name="connsiteY2" fmla="*/ 234 h 3512750"/>
              <a:gd name="connsiteX3" fmla="*/ 2327471 w 2412308"/>
              <a:gd name="connsiteY3" fmla="*/ 420441 h 3512750"/>
              <a:gd name="connsiteX4" fmla="*/ 2308619 w 2412308"/>
              <a:gd name="connsiteY4" fmla="*/ 1619113 h 3512750"/>
              <a:gd name="connsiteX5" fmla="*/ 1950399 w 2412308"/>
              <a:gd name="connsiteY5" fmla="*/ 3127418 h 3512750"/>
              <a:gd name="connsiteX6" fmla="*/ 1295236 w 2412308"/>
              <a:gd name="connsiteY6" fmla="*/ 3512229 h 3512750"/>
              <a:gd name="connsiteX7" fmla="*/ 734341 w 2412308"/>
              <a:gd name="connsiteY7" fmla="*/ 3251271 h 3512750"/>
              <a:gd name="connsiteX8" fmla="*/ 17905 w 2412308"/>
              <a:gd name="connsiteY8" fmla="*/ 1627961 h 3512750"/>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58 w 2399529"/>
              <a:gd name="connsiteY0" fmla="*/ 1627961 h 3512536"/>
              <a:gd name="connsiteX1" fmla="*/ 301714 w 2399529"/>
              <a:gd name="connsiteY1" fmla="*/ 385054 h 3512536"/>
              <a:gd name="connsiteX2" fmla="*/ 1277389 w 2399529"/>
              <a:gd name="connsiteY2" fmla="*/ 234 h 3512536"/>
              <a:gd name="connsiteX3" fmla="*/ 2309624 w 2399529"/>
              <a:gd name="connsiteY3" fmla="*/ 420441 h 3512536"/>
              <a:gd name="connsiteX4" fmla="*/ 2290772 w 2399529"/>
              <a:gd name="connsiteY4" fmla="*/ 1619113 h 3512536"/>
              <a:gd name="connsiteX5" fmla="*/ 1819431 w 2399529"/>
              <a:gd name="connsiteY5" fmla="*/ 3295498 h 3512536"/>
              <a:gd name="connsiteX6" fmla="*/ 1277389 w 2399529"/>
              <a:gd name="connsiteY6" fmla="*/ 3512229 h 3512536"/>
              <a:gd name="connsiteX7" fmla="*/ 716494 w 2399529"/>
              <a:gd name="connsiteY7" fmla="*/ 3251271 h 3512536"/>
              <a:gd name="connsiteX8" fmla="*/ 58 w 2399529"/>
              <a:gd name="connsiteY8" fmla="*/ 1627961 h 3512536"/>
              <a:gd name="connsiteX0" fmla="*/ 28649 w 2239583"/>
              <a:gd name="connsiteY0" fmla="*/ 1583729 h 3512536"/>
              <a:gd name="connsiteX1" fmla="*/ 141768 w 2239583"/>
              <a:gd name="connsiteY1" fmla="*/ 385054 h 3512536"/>
              <a:gd name="connsiteX2" fmla="*/ 1117443 w 2239583"/>
              <a:gd name="connsiteY2" fmla="*/ 234 h 3512536"/>
              <a:gd name="connsiteX3" fmla="*/ 2149678 w 2239583"/>
              <a:gd name="connsiteY3" fmla="*/ 420441 h 3512536"/>
              <a:gd name="connsiteX4" fmla="*/ 2130826 w 2239583"/>
              <a:gd name="connsiteY4" fmla="*/ 1619113 h 3512536"/>
              <a:gd name="connsiteX5" fmla="*/ 1659485 w 2239583"/>
              <a:gd name="connsiteY5" fmla="*/ 3295498 h 3512536"/>
              <a:gd name="connsiteX6" fmla="*/ 1117443 w 2239583"/>
              <a:gd name="connsiteY6" fmla="*/ 3512229 h 3512536"/>
              <a:gd name="connsiteX7" fmla="*/ 556548 w 2239583"/>
              <a:gd name="connsiteY7" fmla="*/ 3251271 h 3512536"/>
              <a:gd name="connsiteX8" fmla="*/ 28649 w 2239583"/>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54236 w 2265170"/>
              <a:gd name="connsiteY0" fmla="*/ 1583729 h 3512536"/>
              <a:gd name="connsiteX1" fmla="*/ 167355 w 2265170"/>
              <a:gd name="connsiteY1" fmla="*/ 385054 h 3512536"/>
              <a:gd name="connsiteX2" fmla="*/ 1143030 w 2265170"/>
              <a:gd name="connsiteY2" fmla="*/ 234 h 3512536"/>
              <a:gd name="connsiteX3" fmla="*/ 2175265 w 2265170"/>
              <a:gd name="connsiteY3" fmla="*/ 420441 h 3512536"/>
              <a:gd name="connsiteX4" fmla="*/ 2156413 w 2265170"/>
              <a:gd name="connsiteY4" fmla="*/ 1619113 h 3512536"/>
              <a:gd name="connsiteX5" fmla="*/ 1685072 w 2265170"/>
              <a:gd name="connsiteY5" fmla="*/ 3295498 h 3512536"/>
              <a:gd name="connsiteX6" fmla="*/ 1143030 w 2265170"/>
              <a:gd name="connsiteY6" fmla="*/ 3512229 h 3512536"/>
              <a:gd name="connsiteX7" fmla="*/ 582135 w 2265170"/>
              <a:gd name="connsiteY7" fmla="*/ 3251271 h 3512536"/>
              <a:gd name="connsiteX8" fmla="*/ 54236 w 2265170"/>
              <a:gd name="connsiteY8" fmla="*/ 1583729 h 3512536"/>
              <a:gd name="connsiteX0" fmla="*/ 28337 w 2239271"/>
              <a:gd name="connsiteY0" fmla="*/ 1583729 h 3512536"/>
              <a:gd name="connsiteX1" fmla="*/ 216871 w 2239271"/>
              <a:gd name="connsiteY1" fmla="*/ 385054 h 3512536"/>
              <a:gd name="connsiteX2" fmla="*/ 1117131 w 2239271"/>
              <a:gd name="connsiteY2" fmla="*/ 234 h 3512536"/>
              <a:gd name="connsiteX3" fmla="*/ 2149366 w 2239271"/>
              <a:gd name="connsiteY3" fmla="*/ 420441 h 3512536"/>
              <a:gd name="connsiteX4" fmla="*/ 2130514 w 2239271"/>
              <a:gd name="connsiteY4" fmla="*/ 1619113 h 3512536"/>
              <a:gd name="connsiteX5" fmla="*/ 1659173 w 2239271"/>
              <a:gd name="connsiteY5" fmla="*/ 3295498 h 3512536"/>
              <a:gd name="connsiteX6" fmla="*/ 1117131 w 2239271"/>
              <a:gd name="connsiteY6" fmla="*/ 3512229 h 3512536"/>
              <a:gd name="connsiteX7" fmla="*/ 556236 w 2239271"/>
              <a:gd name="connsiteY7" fmla="*/ 3251271 h 3512536"/>
              <a:gd name="connsiteX8" fmla="*/ 28337 w 2239271"/>
              <a:gd name="connsiteY8" fmla="*/ 1583729 h 3512536"/>
              <a:gd name="connsiteX0" fmla="*/ 28337 w 2181826"/>
              <a:gd name="connsiteY0" fmla="*/ 1583851 h 3512658"/>
              <a:gd name="connsiteX1" fmla="*/ 216871 w 2181826"/>
              <a:gd name="connsiteY1" fmla="*/ 385176 h 3512658"/>
              <a:gd name="connsiteX2" fmla="*/ 1117131 w 2181826"/>
              <a:gd name="connsiteY2" fmla="*/ 356 h 3512658"/>
              <a:gd name="connsiteX3" fmla="*/ 2055098 w 2181826"/>
              <a:gd name="connsiteY3" fmla="*/ 429410 h 3512658"/>
              <a:gd name="connsiteX4" fmla="*/ 2130514 w 2181826"/>
              <a:gd name="connsiteY4" fmla="*/ 1619235 h 3512658"/>
              <a:gd name="connsiteX5" fmla="*/ 1659173 w 2181826"/>
              <a:gd name="connsiteY5" fmla="*/ 3295620 h 3512658"/>
              <a:gd name="connsiteX6" fmla="*/ 1117131 w 2181826"/>
              <a:gd name="connsiteY6" fmla="*/ 3512351 h 3512658"/>
              <a:gd name="connsiteX7" fmla="*/ 556236 w 2181826"/>
              <a:gd name="connsiteY7" fmla="*/ 3251393 h 3512658"/>
              <a:gd name="connsiteX8" fmla="*/ 28337 w 2181826"/>
              <a:gd name="connsiteY8" fmla="*/ 1583851 h 3512658"/>
              <a:gd name="connsiteX0" fmla="*/ 28337 w 2169194"/>
              <a:gd name="connsiteY0" fmla="*/ 1583558 h 3512365"/>
              <a:gd name="connsiteX1" fmla="*/ 216871 w 2169194"/>
              <a:gd name="connsiteY1" fmla="*/ 384883 h 3512365"/>
              <a:gd name="connsiteX2" fmla="*/ 1117131 w 2169194"/>
              <a:gd name="connsiteY2" fmla="*/ 63 h 3512365"/>
              <a:gd name="connsiteX3" fmla="*/ 2026818 w 2169194"/>
              <a:gd name="connsiteY3" fmla="*/ 402577 h 3512365"/>
              <a:gd name="connsiteX4" fmla="*/ 2130514 w 2169194"/>
              <a:gd name="connsiteY4" fmla="*/ 1618942 h 3512365"/>
              <a:gd name="connsiteX5" fmla="*/ 1659173 w 2169194"/>
              <a:gd name="connsiteY5" fmla="*/ 3295327 h 3512365"/>
              <a:gd name="connsiteX6" fmla="*/ 1117131 w 2169194"/>
              <a:gd name="connsiteY6" fmla="*/ 3512058 h 3512365"/>
              <a:gd name="connsiteX7" fmla="*/ 556236 w 2169194"/>
              <a:gd name="connsiteY7" fmla="*/ 3251100 h 3512365"/>
              <a:gd name="connsiteX8" fmla="*/ 28337 w 2169194"/>
              <a:gd name="connsiteY8" fmla="*/ 1583558 h 3512365"/>
              <a:gd name="connsiteX0" fmla="*/ 28337 w 2170568"/>
              <a:gd name="connsiteY0" fmla="*/ 1583558 h 3512068"/>
              <a:gd name="connsiteX1" fmla="*/ 216871 w 2170568"/>
              <a:gd name="connsiteY1" fmla="*/ 384883 h 3512068"/>
              <a:gd name="connsiteX2" fmla="*/ 1117131 w 2170568"/>
              <a:gd name="connsiteY2" fmla="*/ 63 h 3512068"/>
              <a:gd name="connsiteX3" fmla="*/ 2026818 w 2170568"/>
              <a:gd name="connsiteY3" fmla="*/ 402577 h 3512068"/>
              <a:gd name="connsiteX4" fmla="*/ 2130514 w 2170568"/>
              <a:gd name="connsiteY4" fmla="*/ 1618942 h 3512068"/>
              <a:gd name="connsiteX5" fmla="*/ 1640319 w 2170568"/>
              <a:gd name="connsiteY5" fmla="*/ 3259942 h 3512068"/>
              <a:gd name="connsiteX6" fmla="*/ 1117131 w 2170568"/>
              <a:gd name="connsiteY6" fmla="*/ 3512058 h 3512068"/>
              <a:gd name="connsiteX7" fmla="*/ 556236 w 2170568"/>
              <a:gd name="connsiteY7" fmla="*/ 3251100 h 3512068"/>
              <a:gd name="connsiteX8" fmla="*/ 28337 w 2170568"/>
              <a:gd name="connsiteY8" fmla="*/ 1583558 h 3512068"/>
              <a:gd name="connsiteX0" fmla="*/ 29726 w 2171957"/>
              <a:gd name="connsiteY0" fmla="*/ 1583558 h 3512068"/>
              <a:gd name="connsiteX1" fmla="*/ 218260 w 2171957"/>
              <a:gd name="connsiteY1" fmla="*/ 384883 h 3512068"/>
              <a:gd name="connsiteX2" fmla="*/ 1118520 w 2171957"/>
              <a:gd name="connsiteY2" fmla="*/ 63 h 3512068"/>
              <a:gd name="connsiteX3" fmla="*/ 2028207 w 2171957"/>
              <a:gd name="connsiteY3" fmla="*/ 402577 h 3512068"/>
              <a:gd name="connsiteX4" fmla="*/ 2131903 w 2171957"/>
              <a:gd name="connsiteY4" fmla="*/ 1618942 h 3512068"/>
              <a:gd name="connsiteX5" fmla="*/ 1641708 w 2171957"/>
              <a:gd name="connsiteY5" fmla="*/ 3259942 h 3512068"/>
              <a:gd name="connsiteX6" fmla="*/ 1118520 w 2171957"/>
              <a:gd name="connsiteY6" fmla="*/ 3512058 h 3512068"/>
              <a:gd name="connsiteX7" fmla="*/ 576478 w 2171957"/>
              <a:gd name="connsiteY7" fmla="*/ 3251100 h 3512068"/>
              <a:gd name="connsiteX8" fmla="*/ 29726 w 2171957"/>
              <a:gd name="connsiteY8" fmla="*/ 1583558 h 3512068"/>
              <a:gd name="connsiteX0" fmla="*/ 29726 w 2169897"/>
              <a:gd name="connsiteY0" fmla="*/ 1583558 h 3512068"/>
              <a:gd name="connsiteX1" fmla="*/ 218260 w 2169897"/>
              <a:gd name="connsiteY1" fmla="*/ 384883 h 3512068"/>
              <a:gd name="connsiteX2" fmla="*/ 1118520 w 2169897"/>
              <a:gd name="connsiteY2" fmla="*/ 63 h 3512068"/>
              <a:gd name="connsiteX3" fmla="*/ 2028207 w 2169897"/>
              <a:gd name="connsiteY3" fmla="*/ 402577 h 3512068"/>
              <a:gd name="connsiteX4" fmla="*/ 2131903 w 2169897"/>
              <a:gd name="connsiteY4" fmla="*/ 1618942 h 3512068"/>
              <a:gd name="connsiteX5" fmla="*/ 1669988 w 2169897"/>
              <a:gd name="connsiteY5" fmla="*/ 3259942 h 3512068"/>
              <a:gd name="connsiteX6" fmla="*/ 1118520 w 2169897"/>
              <a:gd name="connsiteY6" fmla="*/ 3512058 h 3512068"/>
              <a:gd name="connsiteX7" fmla="*/ 576478 w 2169897"/>
              <a:gd name="connsiteY7" fmla="*/ 3251100 h 3512068"/>
              <a:gd name="connsiteX8" fmla="*/ 29726 w 2169897"/>
              <a:gd name="connsiteY8" fmla="*/ 1583558 h 3512068"/>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897" h="3512519">
                <a:moveTo>
                  <a:pt x="29726" y="1583558"/>
                </a:moveTo>
                <a:cubicBezTo>
                  <a:pt x="-29977" y="1105855"/>
                  <a:pt x="-15053" y="670915"/>
                  <a:pt x="218260" y="384883"/>
                </a:cubicBezTo>
                <a:cubicBezTo>
                  <a:pt x="451573" y="98851"/>
                  <a:pt x="816862" y="-2886"/>
                  <a:pt x="1118520" y="63"/>
                </a:cubicBezTo>
                <a:cubicBezTo>
                  <a:pt x="1420178" y="3012"/>
                  <a:pt x="1859310" y="119494"/>
                  <a:pt x="2028207" y="402577"/>
                </a:cubicBezTo>
                <a:cubicBezTo>
                  <a:pt x="2197104" y="685660"/>
                  <a:pt x="2191606" y="1142715"/>
                  <a:pt x="2131903" y="1618942"/>
                </a:cubicBezTo>
                <a:cubicBezTo>
                  <a:pt x="2072200" y="2095170"/>
                  <a:pt x="1846740" y="2976858"/>
                  <a:pt x="1669988" y="3259942"/>
                </a:cubicBezTo>
                <a:cubicBezTo>
                  <a:pt x="1596931" y="3357254"/>
                  <a:pt x="1300772" y="3522378"/>
                  <a:pt x="1118520" y="3512058"/>
                </a:cubicBezTo>
                <a:cubicBezTo>
                  <a:pt x="936268" y="3501738"/>
                  <a:pt x="874208" y="3520913"/>
                  <a:pt x="576478" y="3251100"/>
                </a:cubicBezTo>
                <a:cubicBezTo>
                  <a:pt x="344736" y="2937055"/>
                  <a:pt x="89429" y="2061261"/>
                  <a:pt x="29726" y="1583558"/>
                </a:cubicBezTo>
                <a:close/>
              </a:path>
            </a:pathLst>
          </a:custGeom>
          <a:noFill/>
          <a:ln w="19050">
            <a:solidFill>
              <a:srgbClr val="5B9BD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B9BD7"/>
              </a:solidFill>
            </a:endParaRPr>
          </a:p>
        </p:txBody>
      </p:sp>
      <p:sp>
        <p:nvSpPr>
          <p:cNvPr id="9" name="Oval 3"/>
          <p:cNvSpPr/>
          <p:nvPr/>
        </p:nvSpPr>
        <p:spPr>
          <a:xfrm rot="13034333">
            <a:off x="2831341" y="3068846"/>
            <a:ext cx="2169897" cy="3743000"/>
          </a:xfrm>
          <a:custGeom>
            <a:avLst/>
            <a:gdLst>
              <a:gd name="connsiteX0" fmla="*/ 0 w 1838227"/>
              <a:gd name="connsiteY0" fmla="*/ 1795806 h 3591611"/>
              <a:gd name="connsiteX1" fmla="*/ 919114 w 1838227"/>
              <a:gd name="connsiteY1" fmla="*/ 0 h 3591611"/>
              <a:gd name="connsiteX2" fmla="*/ 1838228 w 1838227"/>
              <a:gd name="connsiteY2" fmla="*/ 1795806 h 3591611"/>
              <a:gd name="connsiteX3" fmla="*/ 919114 w 1838227"/>
              <a:gd name="connsiteY3" fmla="*/ 3591612 h 3591611"/>
              <a:gd name="connsiteX4" fmla="*/ 0 w 1838227"/>
              <a:gd name="connsiteY4" fmla="*/ 1795806 h 3591611"/>
              <a:gd name="connsiteX0" fmla="*/ 0 w 1838228"/>
              <a:gd name="connsiteY0" fmla="*/ 1795806 h 3591612"/>
              <a:gd name="connsiteX1" fmla="*/ 919114 w 1838228"/>
              <a:gd name="connsiteY1" fmla="*/ 0 h 3591612"/>
              <a:gd name="connsiteX2" fmla="*/ 1838228 w 1838228"/>
              <a:gd name="connsiteY2" fmla="*/ 1795806 h 3591612"/>
              <a:gd name="connsiteX3" fmla="*/ 919114 w 1838228"/>
              <a:gd name="connsiteY3" fmla="*/ 3591612 h 3591612"/>
              <a:gd name="connsiteX4" fmla="*/ 0 w 1838228"/>
              <a:gd name="connsiteY4" fmla="*/ 1795806 h 3591612"/>
              <a:gd name="connsiteX0" fmla="*/ 16026 w 1854254"/>
              <a:gd name="connsiteY0" fmla="*/ 1795806 h 3713047"/>
              <a:gd name="connsiteX1" fmla="*/ 935140 w 1854254"/>
              <a:gd name="connsiteY1" fmla="*/ 0 h 3713047"/>
              <a:gd name="connsiteX2" fmla="*/ 1854254 w 1854254"/>
              <a:gd name="connsiteY2" fmla="*/ 1795806 h 3713047"/>
              <a:gd name="connsiteX3" fmla="*/ 935140 w 1854254"/>
              <a:gd name="connsiteY3" fmla="*/ 3591612 h 3713047"/>
              <a:gd name="connsiteX4" fmla="*/ 393097 w 1854254"/>
              <a:gd name="connsiteY4" fmla="*/ 3357186 h 3713047"/>
              <a:gd name="connsiteX5" fmla="*/ 16026 w 1854254"/>
              <a:gd name="connsiteY5" fmla="*/ 1795806 h 3713047"/>
              <a:gd name="connsiteX0" fmla="*/ 16026 w 1871600"/>
              <a:gd name="connsiteY0" fmla="*/ 1795806 h 3606673"/>
              <a:gd name="connsiteX1" fmla="*/ 935140 w 1871600"/>
              <a:gd name="connsiteY1" fmla="*/ 0 h 3606673"/>
              <a:gd name="connsiteX2" fmla="*/ 1854254 w 1871600"/>
              <a:gd name="connsiteY2" fmla="*/ 1795806 h 3606673"/>
              <a:gd name="connsiteX3" fmla="*/ 1562021 w 1871600"/>
              <a:gd name="connsiteY3" fmla="*/ 3233337 h 3606673"/>
              <a:gd name="connsiteX4" fmla="*/ 935140 w 1871600"/>
              <a:gd name="connsiteY4" fmla="*/ 3591612 h 3606673"/>
              <a:gd name="connsiteX5" fmla="*/ 393097 w 1871600"/>
              <a:gd name="connsiteY5" fmla="*/ 3357186 h 3606673"/>
              <a:gd name="connsiteX6" fmla="*/ 16026 w 1871600"/>
              <a:gd name="connsiteY6" fmla="*/ 1795806 h 3606673"/>
              <a:gd name="connsiteX0" fmla="*/ 16026 w 1871600"/>
              <a:gd name="connsiteY0" fmla="*/ 1795806 h 3594942"/>
              <a:gd name="connsiteX1" fmla="*/ 935140 w 1871600"/>
              <a:gd name="connsiteY1" fmla="*/ 0 h 3594942"/>
              <a:gd name="connsiteX2" fmla="*/ 1854254 w 1871600"/>
              <a:gd name="connsiteY2" fmla="*/ 1795806 h 3594942"/>
              <a:gd name="connsiteX3" fmla="*/ 1562021 w 1871600"/>
              <a:gd name="connsiteY3" fmla="*/ 3233337 h 3594942"/>
              <a:gd name="connsiteX4" fmla="*/ 935140 w 1871600"/>
              <a:gd name="connsiteY4" fmla="*/ 3591612 h 3594942"/>
              <a:gd name="connsiteX5" fmla="*/ 393097 w 1871600"/>
              <a:gd name="connsiteY5" fmla="*/ 3357186 h 3594942"/>
              <a:gd name="connsiteX6" fmla="*/ 16026 w 1871600"/>
              <a:gd name="connsiteY6" fmla="*/ 1795806 h 3594942"/>
              <a:gd name="connsiteX0" fmla="*/ 16026 w 1871600"/>
              <a:gd name="connsiteY0" fmla="*/ 1795806 h 3602757"/>
              <a:gd name="connsiteX1" fmla="*/ 935140 w 1871600"/>
              <a:gd name="connsiteY1" fmla="*/ 0 h 3602757"/>
              <a:gd name="connsiteX2" fmla="*/ 1854254 w 1871600"/>
              <a:gd name="connsiteY2" fmla="*/ 1795806 h 3602757"/>
              <a:gd name="connsiteX3" fmla="*/ 1562021 w 1871600"/>
              <a:gd name="connsiteY3" fmla="*/ 3233337 h 3602757"/>
              <a:gd name="connsiteX4" fmla="*/ 935140 w 1871600"/>
              <a:gd name="connsiteY4" fmla="*/ 3591612 h 3602757"/>
              <a:gd name="connsiteX5" fmla="*/ 393097 w 1871600"/>
              <a:gd name="connsiteY5" fmla="*/ 3357186 h 3602757"/>
              <a:gd name="connsiteX6" fmla="*/ 16026 w 1871600"/>
              <a:gd name="connsiteY6" fmla="*/ 1795806 h 3602757"/>
              <a:gd name="connsiteX0" fmla="*/ 16026 w 1871600"/>
              <a:gd name="connsiteY0" fmla="*/ 1795806 h 3594334"/>
              <a:gd name="connsiteX1" fmla="*/ 935140 w 1871600"/>
              <a:gd name="connsiteY1" fmla="*/ 0 h 3594334"/>
              <a:gd name="connsiteX2" fmla="*/ 1854254 w 1871600"/>
              <a:gd name="connsiteY2" fmla="*/ 1795806 h 3594334"/>
              <a:gd name="connsiteX3" fmla="*/ 1562021 w 1871600"/>
              <a:gd name="connsiteY3" fmla="*/ 3233337 h 3594334"/>
              <a:gd name="connsiteX4" fmla="*/ 935140 w 1871600"/>
              <a:gd name="connsiteY4" fmla="*/ 3591612 h 3594334"/>
              <a:gd name="connsiteX5" fmla="*/ 393097 w 1871600"/>
              <a:gd name="connsiteY5" fmla="*/ 3357186 h 3594334"/>
              <a:gd name="connsiteX6" fmla="*/ 16026 w 1871600"/>
              <a:gd name="connsiteY6" fmla="*/ 1795806 h 3594334"/>
              <a:gd name="connsiteX0" fmla="*/ 16026 w 1871600"/>
              <a:gd name="connsiteY0" fmla="*/ 1795806 h 3593370"/>
              <a:gd name="connsiteX1" fmla="*/ 935140 w 1871600"/>
              <a:gd name="connsiteY1" fmla="*/ 0 h 3593370"/>
              <a:gd name="connsiteX2" fmla="*/ 1854254 w 1871600"/>
              <a:gd name="connsiteY2" fmla="*/ 1795806 h 3593370"/>
              <a:gd name="connsiteX3" fmla="*/ 1562021 w 1871600"/>
              <a:gd name="connsiteY3" fmla="*/ 3233337 h 3593370"/>
              <a:gd name="connsiteX4" fmla="*/ 935140 w 1871600"/>
              <a:gd name="connsiteY4" fmla="*/ 3591612 h 3593370"/>
              <a:gd name="connsiteX5" fmla="*/ 393097 w 1871600"/>
              <a:gd name="connsiteY5" fmla="*/ 3357186 h 3593370"/>
              <a:gd name="connsiteX6" fmla="*/ 16026 w 1871600"/>
              <a:gd name="connsiteY6" fmla="*/ 1795806 h 3593370"/>
              <a:gd name="connsiteX0" fmla="*/ 16026 w 1871600"/>
              <a:gd name="connsiteY0" fmla="*/ 1795806 h 3597118"/>
              <a:gd name="connsiteX1" fmla="*/ 935140 w 1871600"/>
              <a:gd name="connsiteY1" fmla="*/ 0 h 3597118"/>
              <a:gd name="connsiteX2" fmla="*/ 1854254 w 1871600"/>
              <a:gd name="connsiteY2" fmla="*/ 1795806 h 3597118"/>
              <a:gd name="connsiteX3" fmla="*/ 1562021 w 1871600"/>
              <a:gd name="connsiteY3" fmla="*/ 3206799 h 3597118"/>
              <a:gd name="connsiteX4" fmla="*/ 935140 w 1871600"/>
              <a:gd name="connsiteY4" fmla="*/ 3591612 h 3597118"/>
              <a:gd name="connsiteX5" fmla="*/ 393097 w 1871600"/>
              <a:gd name="connsiteY5" fmla="*/ 3357186 h 3597118"/>
              <a:gd name="connsiteX6" fmla="*/ 16026 w 1871600"/>
              <a:gd name="connsiteY6" fmla="*/ 1795806 h 3597118"/>
              <a:gd name="connsiteX0" fmla="*/ 27946 w 1713837"/>
              <a:gd name="connsiteY0" fmla="*/ 1778119 h 3597123"/>
              <a:gd name="connsiteX1" fmla="*/ 777377 w 1713837"/>
              <a:gd name="connsiteY1" fmla="*/ 5 h 3597123"/>
              <a:gd name="connsiteX2" fmla="*/ 1696491 w 1713837"/>
              <a:gd name="connsiteY2" fmla="*/ 1795811 h 3597123"/>
              <a:gd name="connsiteX3" fmla="*/ 1404258 w 1713837"/>
              <a:gd name="connsiteY3" fmla="*/ 3206804 h 3597123"/>
              <a:gd name="connsiteX4" fmla="*/ 777377 w 1713837"/>
              <a:gd name="connsiteY4" fmla="*/ 3591617 h 3597123"/>
              <a:gd name="connsiteX5" fmla="*/ 235334 w 1713837"/>
              <a:gd name="connsiteY5" fmla="*/ 3357191 h 3597123"/>
              <a:gd name="connsiteX6" fmla="*/ 27946 w 1713837"/>
              <a:gd name="connsiteY6" fmla="*/ 1778119 h 3597123"/>
              <a:gd name="connsiteX0" fmla="*/ 27946 w 1515808"/>
              <a:gd name="connsiteY0" fmla="*/ 1778119 h 3597123"/>
              <a:gd name="connsiteX1" fmla="*/ 777377 w 1515808"/>
              <a:gd name="connsiteY1" fmla="*/ 5 h 3597123"/>
              <a:gd name="connsiteX2" fmla="*/ 1451394 w 1515808"/>
              <a:gd name="connsiteY2" fmla="*/ 1760426 h 3597123"/>
              <a:gd name="connsiteX3" fmla="*/ 1404258 w 1515808"/>
              <a:gd name="connsiteY3" fmla="*/ 3206804 h 3597123"/>
              <a:gd name="connsiteX4" fmla="*/ 777377 w 1515808"/>
              <a:gd name="connsiteY4" fmla="*/ 3591617 h 3597123"/>
              <a:gd name="connsiteX5" fmla="*/ 235334 w 1515808"/>
              <a:gd name="connsiteY5" fmla="*/ 3357191 h 3597123"/>
              <a:gd name="connsiteX6" fmla="*/ 27946 w 1515808"/>
              <a:gd name="connsiteY6" fmla="*/ 1778119 h 3597123"/>
              <a:gd name="connsiteX0" fmla="*/ 23303 w 1511165"/>
              <a:gd name="connsiteY0" fmla="*/ 1838248 h 3657252"/>
              <a:gd name="connsiteX1" fmla="*/ 89289 w 1511165"/>
              <a:gd name="connsiteY1" fmla="*/ 542263 h 3657252"/>
              <a:gd name="connsiteX2" fmla="*/ 772734 w 1511165"/>
              <a:gd name="connsiteY2" fmla="*/ 60134 h 3657252"/>
              <a:gd name="connsiteX3" fmla="*/ 1446751 w 1511165"/>
              <a:gd name="connsiteY3" fmla="*/ 1820555 h 3657252"/>
              <a:gd name="connsiteX4" fmla="*/ 1399615 w 1511165"/>
              <a:gd name="connsiteY4" fmla="*/ 3266933 h 3657252"/>
              <a:gd name="connsiteX5" fmla="*/ 772734 w 1511165"/>
              <a:gd name="connsiteY5" fmla="*/ 3651746 h 3657252"/>
              <a:gd name="connsiteX6" fmla="*/ 230691 w 1511165"/>
              <a:gd name="connsiteY6" fmla="*/ 3417320 h 3657252"/>
              <a:gd name="connsiteX7" fmla="*/ 23303 w 1511165"/>
              <a:gd name="connsiteY7" fmla="*/ 1838248 h 3657252"/>
              <a:gd name="connsiteX0" fmla="*/ 23303 w 1496663"/>
              <a:gd name="connsiteY0" fmla="*/ 1778318 h 3597322"/>
              <a:gd name="connsiteX1" fmla="*/ 89289 w 1496663"/>
              <a:gd name="connsiteY1" fmla="*/ 482333 h 3597322"/>
              <a:gd name="connsiteX2" fmla="*/ 772734 w 1496663"/>
              <a:gd name="connsiteY2" fmla="*/ 204 h 3597322"/>
              <a:gd name="connsiteX3" fmla="*/ 1437322 w 1496663"/>
              <a:gd name="connsiteY3" fmla="*/ 526564 h 3597322"/>
              <a:gd name="connsiteX4" fmla="*/ 1446751 w 1496663"/>
              <a:gd name="connsiteY4" fmla="*/ 1760625 h 3597322"/>
              <a:gd name="connsiteX5" fmla="*/ 1399615 w 1496663"/>
              <a:gd name="connsiteY5" fmla="*/ 3207003 h 3597322"/>
              <a:gd name="connsiteX6" fmla="*/ 772734 w 1496663"/>
              <a:gd name="connsiteY6" fmla="*/ 3591816 h 3597322"/>
              <a:gd name="connsiteX7" fmla="*/ 230691 w 1496663"/>
              <a:gd name="connsiteY7" fmla="*/ 3357390 h 3597322"/>
              <a:gd name="connsiteX8" fmla="*/ 23303 w 1496663"/>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36311"/>
              <a:gd name="connsiteY0" fmla="*/ 1778318 h 3597322"/>
              <a:gd name="connsiteX1" fmla="*/ 89289 w 1536311"/>
              <a:gd name="connsiteY1" fmla="*/ 482333 h 3597322"/>
              <a:gd name="connsiteX2" fmla="*/ 772734 w 1536311"/>
              <a:gd name="connsiteY2" fmla="*/ 204 h 3597322"/>
              <a:gd name="connsiteX3" fmla="*/ 1437322 w 1536311"/>
              <a:gd name="connsiteY3" fmla="*/ 526564 h 3597322"/>
              <a:gd name="connsiteX4" fmla="*/ 1512739 w 1536311"/>
              <a:gd name="connsiteY4" fmla="*/ 1751779 h 3597322"/>
              <a:gd name="connsiteX5" fmla="*/ 1399615 w 1536311"/>
              <a:gd name="connsiteY5" fmla="*/ 3207003 h 3597322"/>
              <a:gd name="connsiteX6" fmla="*/ 772734 w 1536311"/>
              <a:gd name="connsiteY6" fmla="*/ 3591816 h 3597322"/>
              <a:gd name="connsiteX7" fmla="*/ 230691 w 1536311"/>
              <a:gd name="connsiteY7" fmla="*/ 3357390 h 3597322"/>
              <a:gd name="connsiteX8" fmla="*/ 23303 w 1536311"/>
              <a:gd name="connsiteY8" fmla="*/ 1778318 h 3597322"/>
              <a:gd name="connsiteX0" fmla="*/ 23303 w 1523745"/>
              <a:gd name="connsiteY0" fmla="*/ 1778318 h 3597322"/>
              <a:gd name="connsiteX1" fmla="*/ 89289 w 1523745"/>
              <a:gd name="connsiteY1" fmla="*/ 482333 h 3597322"/>
              <a:gd name="connsiteX2" fmla="*/ 772734 w 1523745"/>
              <a:gd name="connsiteY2" fmla="*/ 204 h 3597322"/>
              <a:gd name="connsiteX3" fmla="*/ 1437322 w 1523745"/>
              <a:gd name="connsiteY3" fmla="*/ 526564 h 3597322"/>
              <a:gd name="connsiteX4" fmla="*/ 1512739 w 1523745"/>
              <a:gd name="connsiteY4" fmla="*/ 1751779 h 3597322"/>
              <a:gd name="connsiteX5" fmla="*/ 1399615 w 1523745"/>
              <a:gd name="connsiteY5" fmla="*/ 3207003 h 3597322"/>
              <a:gd name="connsiteX6" fmla="*/ 772734 w 1523745"/>
              <a:gd name="connsiteY6" fmla="*/ 3591816 h 3597322"/>
              <a:gd name="connsiteX7" fmla="*/ 230691 w 1523745"/>
              <a:gd name="connsiteY7" fmla="*/ 3357390 h 3597322"/>
              <a:gd name="connsiteX8" fmla="*/ 23303 w 1523745"/>
              <a:gd name="connsiteY8" fmla="*/ 1778318 h 3597322"/>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4251"/>
              <a:gd name="connsiteX1" fmla="*/ 79267 w 1513723"/>
              <a:gd name="connsiteY1" fmla="*/ 482333 h 3594251"/>
              <a:gd name="connsiteX2" fmla="*/ 762712 w 1513723"/>
              <a:gd name="connsiteY2" fmla="*/ 204 h 3594251"/>
              <a:gd name="connsiteX3" fmla="*/ 1427300 w 1513723"/>
              <a:gd name="connsiteY3" fmla="*/ 526564 h 3594251"/>
              <a:gd name="connsiteX4" fmla="*/ 1502717 w 1513723"/>
              <a:gd name="connsiteY4" fmla="*/ 1751779 h 3594251"/>
              <a:gd name="connsiteX5" fmla="*/ 1389593 w 1513723"/>
              <a:gd name="connsiteY5" fmla="*/ 3207003 h 3594251"/>
              <a:gd name="connsiteX6" fmla="*/ 762712 w 1513723"/>
              <a:gd name="connsiteY6" fmla="*/ 3591816 h 3594251"/>
              <a:gd name="connsiteX7" fmla="*/ 220669 w 1513723"/>
              <a:gd name="connsiteY7" fmla="*/ 3357390 h 3594251"/>
              <a:gd name="connsiteX8" fmla="*/ 69840 w 1513723"/>
              <a:gd name="connsiteY8" fmla="*/ 2968153 h 3594251"/>
              <a:gd name="connsiteX9" fmla="*/ 13281 w 1513723"/>
              <a:gd name="connsiteY9" fmla="*/ 1778318 h 3594251"/>
              <a:gd name="connsiteX0" fmla="*/ 13281 w 1513723"/>
              <a:gd name="connsiteY0" fmla="*/ 1778318 h 3593597"/>
              <a:gd name="connsiteX1" fmla="*/ 79267 w 1513723"/>
              <a:gd name="connsiteY1" fmla="*/ 482333 h 3593597"/>
              <a:gd name="connsiteX2" fmla="*/ 762712 w 1513723"/>
              <a:gd name="connsiteY2" fmla="*/ 204 h 3593597"/>
              <a:gd name="connsiteX3" fmla="*/ 1427300 w 1513723"/>
              <a:gd name="connsiteY3" fmla="*/ 526564 h 3593597"/>
              <a:gd name="connsiteX4" fmla="*/ 1502717 w 1513723"/>
              <a:gd name="connsiteY4" fmla="*/ 1751779 h 3593597"/>
              <a:gd name="connsiteX5" fmla="*/ 1389593 w 1513723"/>
              <a:gd name="connsiteY5" fmla="*/ 3207003 h 3593597"/>
              <a:gd name="connsiteX6" fmla="*/ 762712 w 1513723"/>
              <a:gd name="connsiteY6" fmla="*/ 3591816 h 3593597"/>
              <a:gd name="connsiteX7" fmla="*/ 239523 w 1513723"/>
              <a:gd name="connsiteY7" fmla="*/ 3339698 h 3593597"/>
              <a:gd name="connsiteX8" fmla="*/ 69840 w 1513723"/>
              <a:gd name="connsiteY8" fmla="*/ 2968153 h 3593597"/>
              <a:gd name="connsiteX9" fmla="*/ 13281 w 1513723"/>
              <a:gd name="connsiteY9" fmla="*/ 1778318 h 3593597"/>
              <a:gd name="connsiteX0" fmla="*/ 9 w 1679560"/>
              <a:gd name="connsiteY0" fmla="*/ 1778318 h 3593597"/>
              <a:gd name="connsiteX1" fmla="*/ 245104 w 1679560"/>
              <a:gd name="connsiteY1" fmla="*/ 482333 h 3593597"/>
              <a:gd name="connsiteX2" fmla="*/ 928549 w 1679560"/>
              <a:gd name="connsiteY2" fmla="*/ 204 h 3593597"/>
              <a:gd name="connsiteX3" fmla="*/ 1593137 w 1679560"/>
              <a:gd name="connsiteY3" fmla="*/ 526564 h 3593597"/>
              <a:gd name="connsiteX4" fmla="*/ 1668554 w 1679560"/>
              <a:gd name="connsiteY4" fmla="*/ 1751779 h 3593597"/>
              <a:gd name="connsiteX5" fmla="*/ 1555430 w 1679560"/>
              <a:gd name="connsiteY5" fmla="*/ 3207003 h 3593597"/>
              <a:gd name="connsiteX6" fmla="*/ 928549 w 1679560"/>
              <a:gd name="connsiteY6" fmla="*/ 3591816 h 3593597"/>
              <a:gd name="connsiteX7" fmla="*/ 405360 w 1679560"/>
              <a:gd name="connsiteY7" fmla="*/ 3339698 h 3593597"/>
              <a:gd name="connsiteX8" fmla="*/ 235677 w 1679560"/>
              <a:gd name="connsiteY8" fmla="*/ 2968153 h 3593597"/>
              <a:gd name="connsiteX9" fmla="*/ 9 w 1679560"/>
              <a:gd name="connsiteY9" fmla="*/ 1778318 h 3593597"/>
              <a:gd name="connsiteX0" fmla="*/ 3177 w 1682728"/>
              <a:gd name="connsiteY0" fmla="*/ 1778318 h 3593597"/>
              <a:gd name="connsiteX1" fmla="*/ 248272 w 1682728"/>
              <a:gd name="connsiteY1" fmla="*/ 482333 h 3593597"/>
              <a:gd name="connsiteX2" fmla="*/ 931717 w 1682728"/>
              <a:gd name="connsiteY2" fmla="*/ 204 h 3593597"/>
              <a:gd name="connsiteX3" fmla="*/ 1596305 w 1682728"/>
              <a:gd name="connsiteY3" fmla="*/ 526564 h 3593597"/>
              <a:gd name="connsiteX4" fmla="*/ 1671722 w 1682728"/>
              <a:gd name="connsiteY4" fmla="*/ 1751779 h 3593597"/>
              <a:gd name="connsiteX5" fmla="*/ 1558598 w 1682728"/>
              <a:gd name="connsiteY5" fmla="*/ 3207003 h 3593597"/>
              <a:gd name="connsiteX6" fmla="*/ 931717 w 1682728"/>
              <a:gd name="connsiteY6" fmla="*/ 3591816 h 3593597"/>
              <a:gd name="connsiteX7" fmla="*/ 408528 w 1682728"/>
              <a:gd name="connsiteY7" fmla="*/ 3339698 h 3593597"/>
              <a:gd name="connsiteX8" fmla="*/ 3177 w 1682728"/>
              <a:gd name="connsiteY8" fmla="*/ 1778318 h 3593597"/>
              <a:gd name="connsiteX0" fmla="*/ 30383 w 1709934"/>
              <a:gd name="connsiteY0" fmla="*/ 1778318 h 3591816"/>
              <a:gd name="connsiteX1" fmla="*/ 275478 w 1709934"/>
              <a:gd name="connsiteY1" fmla="*/ 482333 h 3591816"/>
              <a:gd name="connsiteX2" fmla="*/ 958923 w 1709934"/>
              <a:gd name="connsiteY2" fmla="*/ 204 h 3591816"/>
              <a:gd name="connsiteX3" fmla="*/ 1623511 w 1709934"/>
              <a:gd name="connsiteY3" fmla="*/ 526564 h 3591816"/>
              <a:gd name="connsiteX4" fmla="*/ 1698928 w 1709934"/>
              <a:gd name="connsiteY4" fmla="*/ 1751779 h 3591816"/>
              <a:gd name="connsiteX5" fmla="*/ 1585804 w 1709934"/>
              <a:gd name="connsiteY5" fmla="*/ 3207003 h 3591816"/>
              <a:gd name="connsiteX6" fmla="*/ 958923 w 1709934"/>
              <a:gd name="connsiteY6" fmla="*/ 3591816 h 3591816"/>
              <a:gd name="connsiteX7" fmla="*/ 30383 w 1709934"/>
              <a:gd name="connsiteY7" fmla="*/ 1778318 h 3591816"/>
              <a:gd name="connsiteX0" fmla="*/ 30383 w 1702699"/>
              <a:gd name="connsiteY0" fmla="*/ 1778318 h 3591827"/>
              <a:gd name="connsiteX1" fmla="*/ 275478 w 1702699"/>
              <a:gd name="connsiteY1" fmla="*/ 482333 h 3591827"/>
              <a:gd name="connsiteX2" fmla="*/ 958923 w 1702699"/>
              <a:gd name="connsiteY2" fmla="*/ 204 h 3591827"/>
              <a:gd name="connsiteX3" fmla="*/ 1623511 w 1702699"/>
              <a:gd name="connsiteY3" fmla="*/ 526564 h 3591827"/>
              <a:gd name="connsiteX4" fmla="*/ 1698928 w 1702699"/>
              <a:gd name="connsiteY4" fmla="*/ 1751779 h 3591827"/>
              <a:gd name="connsiteX5" fmla="*/ 958923 w 1702699"/>
              <a:gd name="connsiteY5" fmla="*/ 3591816 h 3591827"/>
              <a:gd name="connsiteX6" fmla="*/ 30383 w 1702699"/>
              <a:gd name="connsiteY6" fmla="*/ 1778318 h 3591827"/>
              <a:gd name="connsiteX0" fmla="*/ 12394 w 2156050"/>
              <a:gd name="connsiteY0" fmla="*/ 1796011 h 3591847"/>
              <a:gd name="connsiteX1" fmla="*/ 728829 w 2156050"/>
              <a:gd name="connsiteY1" fmla="*/ 482333 h 3591847"/>
              <a:gd name="connsiteX2" fmla="*/ 1412274 w 2156050"/>
              <a:gd name="connsiteY2" fmla="*/ 204 h 3591847"/>
              <a:gd name="connsiteX3" fmla="*/ 2076862 w 2156050"/>
              <a:gd name="connsiteY3" fmla="*/ 526564 h 3591847"/>
              <a:gd name="connsiteX4" fmla="*/ 2152279 w 2156050"/>
              <a:gd name="connsiteY4" fmla="*/ 1751779 h 3591847"/>
              <a:gd name="connsiteX5" fmla="*/ 1412274 w 2156050"/>
              <a:gd name="connsiteY5" fmla="*/ 3591816 h 3591847"/>
              <a:gd name="connsiteX6" fmla="*/ 12394 w 2156050"/>
              <a:gd name="connsiteY6" fmla="*/ 1796011 h 3591847"/>
              <a:gd name="connsiteX0" fmla="*/ 0 w 2143656"/>
              <a:gd name="connsiteY0" fmla="*/ 1850994 h 3646830"/>
              <a:gd name="connsiteX1" fmla="*/ 1399880 w 2143656"/>
              <a:gd name="connsiteY1" fmla="*/ 55187 h 3646830"/>
              <a:gd name="connsiteX2" fmla="*/ 2064468 w 2143656"/>
              <a:gd name="connsiteY2" fmla="*/ 581547 h 3646830"/>
              <a:gd name="connsiteX3" fmla="*/ 2139885 w 2143656"/>
              <a:gd name="connsiteY3" fmla="*/ 1806762 h 3646830"/>
              <a:gd name="connsiteX4" fmla="*/ 1399880 w 2143656"/>
              <a:gd name="connsiteY4" fmla="*/ 3646799 h 3646830"/>
              <a:gd name="connsiteX5" fmla="*/ 0 w 2143656"/>
              <a:gd name="connsiteY5" fmla="*/ 1850994 h 3646830"/>
              <a:gd name="connsiteX0" fmla="*/ 0 w 2139885"/>
              <a:gd name="connsiteY0" fmla="*/ 1795842 h 3591678"/>
              <a:gd name="connsiteX1" fmla="*/ 1399880 w 2139885"/>
              <a:gd name="connsiteY1" fmla="*/ 35 h 3591678"/>
              <a:gd name="connsiteX2" fmla="*/ 2139885 w 2139885"/>
              <a:gd name="connsiteY2" fmla="*/ 1751610 h 3591678"/>
              <a:gd name="connsiteX3" fmla="*/ 1399880 w 2139885"/>
              <a:gd name="connsiteY3" fmla="*/ 3591647 h 3591678"/>
              <a:gd name="connsiteX4" fmla="*/ 0 w 2139885"/>
              <a:gd name="connsiteY4" fmla="*/ 1795842 h 3591678"/>
              <a:gd name="connsiteX0" fmla="*/ 0 w 2630079"/>
              <a:gd name="connsiteY0" fmla="*/ 1795876 h 3591742"/>
              <a:gd name="connsiteX1" fmla="*/ 1399880 w 2630079"/>
              <a:gd name="connsiteY1" fmla="*/ 69 h 3591742"/>
              <a:gd name="connsiteX2" fmla="*/ 2630079 w 2630079"/>
              <a:gd name="connsiteY2" fmla="*/ 1733951 h 3591742"/>
              <a:gd name="connsiteX3" fmla="*/ 1399880 w 2630079"/>
              <a:gd name="connsiteY3" fmla="*/ 3591681 h 3591742"/>
              <a:gd name="connsiteX4" fmla="*/ 0 w 2630079"/>
              <a:gd name="connsiteY4" fmla="*/ 1795876 h 3591742"/>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40337"/>
              <a:gd name="connsiteY0" fmla="*/ 1795874 h 3674325"/>
              <a:gd name="connsiteX1" fmla="*/ 1399880 w 2640337"/>
              <a:gd name="connsiteY1" fmla="*/ 67 h 3674325"/>
              <a:gd name="connsiteX2" fmla="*/ 2630079 w 2640337"/>
              <a:gd name="connsiteY2" fmla="*/ 1733949 h 3674325"/>
              <a:gd name="connsiteX3" fmla="*/ 2055043 w 2640337"/>
              <a:gd name="connsiteY3" fmla="*/ 3206868 h 3674325"/>
              <a:gd name="connsiteX4" fmla="*/ 1399880 w 2640337"/>
              <a:gd name="connsiteY4" fmla="*/ 3591679 h 3674325"/>
              <a:gd name="connsiteX5" fmla="*/ 0 w 2640337"/>
              <a:gd name="connsiteY5" fmla="*/ 1795874 h 3674325"/>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70818"/>
              <a:gd name="connsiteX1" fmla="*/ 1399880 w 2639825"/>
              <a:gd name="connsiteY1" fmla="*/ 67 h 3670818"/>
              <a:gd name="connsiteX2" fmla="*/ 2630079 w 2639825"/>
              <a:gd name="connsiteY2" fmla="*/ 1733949 h 3670818"/>
              <a:gd name="connsiteX3" fmla="*/ 2055043 w 2639825"/>
              <a:gd name="connsiteY3" fmla="*/ 3206868 h 3670818"/>
              <a:gd name="connsiteX4" fmla="*/ 1399880 w 2639825"/>
              <a:gd name="connsiteY4" fmla="*/ 3591679 h 3670818"/>
              <a:gd name="connsiteX5" fmla="*/ 0 w 2639825"/>
              <a:gd name="connsiteY5" fmla="*/ 1795874 h 3670818"/>
              <a:gd name="connsiteX0" fmla="*/ 0 w 2639825"/>
              <a:gd name="connsiteY0" fmla="*/ 1795874 h 3661625"/>
              <a:gd name="connsiteX1" fmla="*/ 1399880 w 2639825"/>
              <a:gd name="connsiteY1" fmla="*/ 67 h 3661625"/>
              <a:gd name="connsiteX2" fmla="*/ 2630079 w 2639825"/>
              <a:gd name="connsiteY2" fmla="*/ 1733949 h 3661625"/>
              <a:gd name="connsiteX3" fmla="*/ 2055043 w 2639825"/>
              <a:gd name="connsiteY3" fmla="*/ 3206868 h 3661625"/>
              <a:gd name="connsiteX4" fmla="*/ 1399880 w 2639825"/>
              <a:gd name="connsiteY4" fmla="*/ 3591679 h 3661625"/>
              <a:gd name="connsiteX5" fmla="*/ 0 w 2639825"/>
              <a:gd name="connsiteY5" fmla="*/ 1795874 h 3661625"/>
              <a:gd name="connsiteX0" fmla="*/ 0 w 2639825"/>
              <a:gd name="connsiteY0" fmla="*/ 1795874 h 3644926"/>
              <a:gd name="connsiteX1" fmla="*/ 1399880 w 2639825"/>
              <a:gd name="connsiteY1" fmla="*/ 67 h 3644926"/>
              <a:gd name="connsiteX2" fmla="*/ 2630079 w 2639825"/>
              <a:gd name="connsiteY2" fmla="*/ 1733949 h 3644926"/>
              <a:gd name="connsiteX3" fmla="*/ 2055043 w 2639825"/>
              <a:gd name="connsiteY3" fmla="*/ 3206868 h 3644926"/>
              <a:gd name="connsiteX4" fmla="*/ 1399880 w 2639825"/>
              <a:gd name="connsiteY4" fmla="*/ 3591679 h 3644926"/>
              <a:gd name="connsiteX5" fmla="*/ 0 w 2639825"/>
              <a:gd name="connsiteY5" fmla="*/ 1795874 h 364492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639825"/>
              <a:gd name="connsiteY0" fmla="*/ 1795874 h 3591686"/>
              <a:gd name="connsiteX1" fmla="*/ 1399880 w 2639825"/>
              <a:gd name="connsiteY1" fmla="*/ 67 h 3591686"/>
              <a:gd name="connsiteX2" fmla="*/ 2630079 w 2639825"/>
              <a:gd name="connsiteY2" fmla="*/ 1733949 h 3591686"/>
              <a:gd name="connsiteX3" fmla="*/ 2055043 w 2639825"/>
              <a:gd name="connsiteY3" fmla="*/ 3206868 h 3591686"/>
              <a:gd name="connsiteX4" fmla="*/ 1399880 w 2639825"/>
              <a:gd name="connsiteY4" fmla="*/ 3591679 h 3591686"/>
              <a:gd name="connsiteX5" fmla="*/ 0 w 2639825"/>
              <a:gd name="connsiteY5" fmla="*/ 1795874 h 3591686"/>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29285"/>
              <a:gd name="connsiteY0" fmla="*/ 1795973 h 3591785"/>
              <a:gd name="connsiteX1" fmla="*/ 1399880 w 2429285"/>
              <a:gd name="connsiteY1" fmla="*/ 166 h 3591785"/>
              <a:gd name="connsiteX2" fmla="*/ 2413263 w 2429285"/>
              <a:gd name="connsiteY2" fmla="*/ 1698662 h 3591785"/>
              <a:gd name="connsiteX3" fmla="*/ 2055043 w 2429285"/>
              <a:gd name="connsiteY3" fmla="*/ 3206967 h 3591785"/>
              <a:gd name="connsiteX4" fmla="*/ 1399880 w 2429285"/>
              <a:gd name="connsiteY4" fmla="*/ 3591778 h 3591785"/>
              <a:gd name="connsiteX5" fmla="*/ 0 w 2429285"/>
              <a:gd name="connsiteY5" fmla="*/ 1795973 h 3591785"/>
              <a:gd name="connsiteX0" fmla="*/ 0 w 2413547"/>
              <a:gd name="connsiteY0" fmla="*/ 1795974 h 3591786"/>
              <a:gd name="connsiteX1" fmla="*/ 1399880 w 2413547"/>
              <a:gd name="connsiteY1" fmla="*/ 167 h 3591786"/>
              <a:gd name="connsiteX2" fmla="*/ 2413263 w 2413547"/>
              <a:gd name="connsiteY2" fmla="*/ 1698663 h 3591786"/>
              <a:gd name="connsiteX3" fmla="*/ 2055043 w 2413547"/>
              <a:gd name="connsiteY3" fmla="*/ 3206968 h 3591786"/>
              <a:gd name="connsiteX4" fmla="*/ 1399880 w 2413547"/>
              <a:gd name="connsiteY4" fmla="*/ 3591779 h 3591786"/>
              <a:gd name="connsiteX5" fmla="*/ 0 w 2413547"/>
              <a:gd name="connsiteY5" fmla="*/ 1795974 h 3591786"/>
              <a:gd name="connsiteX0" fmla="*/ 0 w 2413273"/>
              <a:gd name="connsiteY0" fmla="*/ 1832932 h 3628744"/>
              <a:gd name="connsiteX1" fmla="*/ 1399880 w 2413273"/>
              <a:gd name="connsiteY1" fmla="*/ 37125 h 3628744"/>
              <a:gd name="connsiteX2" fmla="*/ 2064470 w 2413273"/>
              <a:gd name="connsiteY2" fmla="*/ 705029 h 3628744"/>
              <a:gd name="connsiteX3" fmla="*/ 2413263 w 2413273"/>
              <a:gd name="connsiteY3" fmla="*/ 1735621 h 3628744"/>
              <a:gd name="connsiteX4" fmla="*/ 2055043 w 2413273"/>
              <a:gd name="connsiteY4" fmla="*/ 3243926 h 3628744"/>
              <a:gd name="connsiteX5" fmla="*/ 1399880 w 2413273"/>
              <a:gd name="connsiteY5" fmla="*/ 3628737 h 3628744"/>
              <a:gd name="connsiteX6" fmla="*/ 0 w 2413273"/>
              <a:gd name="connsiteY6" fmla="*/ 1832932 h 3628744"/>
              <a:gd name="connsiteX0" fmla="*/ 0 w 2516952"/>
              <a:gd name="connsiteY0" fmla="*/ 1854147 h 3649959"/>
              <a:gd name="connsiteX1" fmla="*/ 1399880 w 2516952"/>
              <a:gd name="connsiteY1" fmla="*/ 58340 h 3649959"/>
              <a:gd name="connsiteX2" fmla="*/ 2432115 w 2516952"/>
              <a:gd name="connsiteY2" fmla="*/ 558164 h 3649959"/>
              <a:gd name="connsiteX3" fmla="*/ 2413263 w 2516952"/>
              <a:gd name="connsiteY3" fmla="*/ 1756836 h 3649959"/>
              <a:gd name="connsiteX4" fmla="*/ 2055043 w 2516952"/>
              <a:gd name="connsiteY4" fmla="*/ 3265141 h 3649959"/>
              <a:gd name="connsiteX5" fmla="*/ 1399880 w 2516952"/>
              <a:gd name="connsiteY5" fmla="*/ 3649952 h 3649959"/>
              <a:gd name="connsiteX6" fmla="*/ 0 w 2516952"/>
              <a:gd name="connsiteY6" fmla="*/ 1854147 h 3649959"/>
              <a:gd name="connsiteX0" fmla="*/ 0 w 2516952"/>
              <a:gd name="connsiteY0" fmla="*/ 1795853 h 3591665"/>
              <a:gd name="connsiteX1" fmla="*/ 1399880 w 2516952"/>
              <a:gd name="connsiteY1" fmla="*/ 46 h 3591665"/>
              <a:gd name="connsiteX2" fmla="*/ 2432115 w 2516952"/>
              <a:gd name="connsiteY2" fmla="*/ 499870 h 3591665"/>
              <a:gd name="connsiteX3" fmla="*/ 2413263 w 2516952"/>
              <a:gd name="connsiteY3" fmla="*/ 1698542 h 3591665"/>
              <a:gd name="connsiteX4" fmla="*/ 2055043 w 2516952"/>
              <a:gd name="connsiteY4" fmla="*/ 3206847 h 3591665"/>
              <a:gd name="connsiteX5" fmla="*/ 1399880 w 2516952"/>
              <a:gd name="connsiteY5" fmla="*/ 3591658 h 3591665"/>
              <a:gd name="connsiteX6" fmla="*/ 0 w 2516952"/>
              <a:gd name="connsiteY6" fmla="*/ 1795853 h 3591665"/>
              <a:gd name="connsiteX0" fmla="*/ 0 w 2516952"/>
              <a:gd name="connsiteY0" fmla="*/ 1716261 h 3512074"/>
              <a:gd name="connsiteX1" fmla="*/ 1399880 w 2516952"/>
              <a:gd name="connsiteY1" fmla="*/ 71 h 3512074"/>
              <a:gd name="connsiteX2" fmla="*/ 2432115 w 2516952"/>
              <a:gd name="connsiteY2" fmla="*/ 420278 h 3512074"/>
              <a:gd name="connsiteX3" fmla="*/ 2413263 w 2516952"/>
              <a:gd name="connsiteY3" fmla="*/ 1618950 h 3512074"/>
              <a:gd name="connsiteX4" fmla="*/ 2055043 w 2516952"/>
              <a:gd name="connsiteY4" fmla="*/ 3127255 h 3512074"/>
              <a:gd name="connsiteX5" fmla="*/ 1399880 w 2516952"/>
              <a:gd name="connsiteY5" fmla="*/ 3512066 h 3512074"/>
              <a:gd name="connsiteX6" fmla="*/ 0 w 2516952"/>
              <a:gd name="connsiteY6" fmla="*/ 1716261 h 3512074"/>
              <a:gd name="connsiteX0" fmla="*/ 41367 w 2558319"/>
              <a:gd name="connsiteY0" fmla="*/ 1716424 h 3512236"/>
              <a:gd name="connsiteX1" fmla="*/ 465572 w 2558319"/>
              <a:gd name="connsiteY1" fmla="*/ 385054 h 3512236"/>
              <a:gd name="connsiteX2" fmla="*/ 1441247 w 2558319"/>
              <a:gd name="connsiteY2" fmla="*/ 234 h 3512236"/>
              <a:gd name="connsiteX3" fmla="*/ 2473482 w 2558319"/>
              <a:gd name="connsiteY3" fmla="*/ 420441 h 3512236"/>
              <a:gd name="connsiteX4" fmla="*/ 2454630 w 2558319"/>
              <a:gd name="connsiteY4" fmla="*/ 1619113 h 3512236"/>
              <a:gd name="connsiteX5" fmla="*/ 2096410 w 2558319"/>
              <a:gd name="connsiteY5" fmla="*/ 3127418 h 3512236"/>
              <a:gd name="connsiteX6" fmla="*/ 1441247 w 2558319"/>
              <a:gd name="connsiteY6" fmla="*/ 3512229 h 3512236"/>
              <a:gd name="connsiteX7" fmla="*/ 41367 w 2558319"/>
              <a:gd name="connsiteY7" fmla="*/ 1716424 h 3512236"/>
              <a:gd name="connsiteX0" fmla="*/ 54517 w 2448920"/>
              <a:gd name="connsiteY0" fmla="*/ 1627961 h 3577862"/>
              <a:gd name="connsiteX1" fmla="*/ 356173 w 2448920"/>
              <a:gd name="connsiteY1" fmla="*/ 385054 h 3577862"/>
              <a:gd name="connsiteX2" fmla="*/ 1331848 w 2448920"/>
              <a:gd name="connsiteY2" fmla="*/ 234 h 3577862"/>
              <a:gd name="connsiteX3" fmla="*/ 2364083 w 2448920"/>
              <a:gd name="connsiteY3" fmla="*/ 420441 h 3577862"/>
              <a:gd name="connsiteX4" fmla="*/ 2345231 w 2448920"/>
              <a:gd name="connsiteY4" fmla="*/ 1619113 h 3577862"/>
              <a:gd name="connsiteX5" fmla="*/ 1987011 w 2448920"/>
              <a:gd name="connsiteY5" fmla="*/ 3127418 h 3577862"/>
              <a:gd name="connsiteX6" fmla="*/ 1331848 w 2448920"/>
              <a:gd name="connsiteY6" fmla="*/ 3512229 h 3577862"/>
              <a:gd name="connsiteX7" fmla="*/ 54517 w 2448920"/>
              <a:gd name="connsiteY7" fmla="*/ 1627961 h 3577862"/>
              <a:gd name="connsiteX0" fmla="*/ 3018 w 2397421"/>
              <a:gd name="connsiteY0" fmla="*/ 1627961 h 3577862"/>
              <a:gd name="connsiteX1" fmla="*/ 304674 w 2397421"/>
              <a:gd name="connsiteY1" fmla="*/ 385054 h 3577862"/>
              <a:gd name="connsiteX2" fmla="*/ 1280349 w 2397421"/>
              <a:gd name="connsiteY2" fmla="*/ 234 h 3577862"/>
              <a:gd name="connsiteX3" fmla="*/ 2312584 w 2397421"/>
              <a:gd name="connsiteY3" fmla="*/ 420441 h 3577862"/>
              <a:gd name="connsiteX4" fmla="*/ 2293732 w 2397421"/>
              <a:gd name="connsiteY4" fmla="*/ 1619113 h 3577862"/>
              <a:gd name="connsiteX5" fmla="*/ 1935512 w 2397421"/>
              <a:gd name="connsiteY5" fmla="*/ 3127418 h 3577862"/>
              <a:gd name="connsiteX6" fmla="*/ 1280349 w 2397421"/>
              <a:gd name="connsiteY6" fmla="*/ 3512229 h 3577862"/>
              <a:gd name="connsiteX7" fmla="*/ 3018 w 2397421"/>
              <a:gd name="connsiteY7" fmla="*/ 1627961 h 3577862"/>
              <a:gd name="connsiteX0" fmla="*/ 16232 w 2410635"/>
              <a:gd name="connsiteY0" fmla="*/ 1627961 h 3517269"/>
              <a:gd name="connsiteX1" fmla="*/ 317888 w 2410635"/>
              <a:gd name="connsiteY1" fmla="*/ 385054 h 3517269"/>
              <a:gd name="connsiteX2" fmla="*/ 1293563 w 2410635"/>
              <a:gd name="connsiteY2" fmla="*/ 234 h 3517269"/>
              <a:gd name="connsiteX3" fmla="*/ 2325798 w 2410635"/>
              <a:gd name="connsiteY3" fmla="*/ 420441 h 3517269"/>
              <a:gd name="connsiteX4" fmla="*/ 2306946 w 2410635"/>
              <a:gd name="connsiteY4" fmla="*/ 1619113 h 3517269"/>
              <a:gd name="connsiteX5" fmla="*/ 1948726 w 2410635"/>
              <a:gd name="connsiteY5" fmla="*/ 3127418 h 3517269"/>
              <a:gd name="connsiteX6" fmla="*/ 1293563 w 2410635"/>
              <a:gd name="connsiteY6" fmla="*/ 3512229 h 3517269"/>
              <a:gd name="connsiteX7" fmla="*/ 704387 w 2410635"/>
              <a:gd name="connsiteY7" fmla="*/ 3215884 h 3517269"/>
              <a:gd name="connsiteX8" fmla="*/ 16232 w 2410635"/>
              <a:gd name="connsiteY8" fmla="*/ 1627961 h 3517269"/>
              <a:gd name="connsiteX0" fmla="*/ 16786 w 2411189"/>
              <a:gd name="connsiteY0" fmla="*/ 1627961 h 3513576"/>
              <a:gd name="connsiteX1" fmla="*/ 318442 w 2411189"/>
              <a:gd name="connsiteY1" fmla="*/ 385054 h 3513576"/>
              <a:gd name="connsiteX2" fmla="*/ 1294117 w 2411189"/>
              <a:gd name="connsiteY2" fmla="*/ 234 h 3513576"/>
              <a:gd name="connsiteX3" fmla="*/ 2326352 w 2411189"/>
              <a:gd name="connsiteY3" fmla="*/ 420441 h 3513576"/>
              <a:gd name="connsiteX4" fmla="*/ 2307500 w 2411189"/>
              <a:gd name="connsiteY4" fmla="*/ 1619113 h 3513576"/>
              <a:gd name="connsiteX5" fmla="*/ 1949280 w 2411189"/>
              <a:gd name="connsiteY5" fmla="*/ 3127418 h 3513576"/>
              <a:gd name="connsiteX6" fmla="*/ 1294117 w 2411189"/>
              <a:gd name="connsiteY6" fmla="*/ 3512229 h 3513576"/>
              <a:gd name="connsiteX7" fmla="*/ 714368 w 2411189"/>
              <a:gd name="connsiteY7" fmla="*/ 3180499 h 3513576"/>
              <a:gd name="connsiteX8" fmla="*/ 16786 w 2411189"/>
              <a:gd name="connsiteY8" fmla="*/ 1627961 h 3513576"/>
              <a:gd name="connsiteX0" fmla="*/ 17905 w 2412308"/>
              <a:gd name="connsiteY0" fmla="*/ 1627961 h 3524485"/>
              <a:gd name="connsiteX1" fmla="*/ 319561 w 2412308"/>
              <a:gd name="connsiteY1" fmla="*/ 385054 h 3524485"/>
              <a:gd name="connsiteX2" fmla="*/ 1295236 w 2412308"/>
              <a:gd name="connsiteY2" fmla="*/ 234 h 3524485"/>
              <a:gd name="connsiteX3" fmla="*/ 2327471 w 2412308"/>
              <a:gd name="connsiteY3" fmla="*/ 420441 h 3524485"/>
              <a:gd name="connsiteX4" fmla="*/ 2308619 w 2412308"/>
              <a:gd name="connsiteY4" fmla="*/ 1619113 h 3524485"/>
              <a:gd name="connsiteX5" fmla="*/ 1950399 w 2412308"/>
              <a:gd name="connsiteY5" fmla="*/ 3127418 h 3524485"/>
              <a:gd name="connsiteX6" fmla="*/ 1295236 w 2412308"/>
              <a:gd name="connsiteY6" fmla="*/ 3512229 h 3524485"/>
              <a:gd name="connsiteX7" fmla="*/ 734341 w 2412308"/>
              <a:gd name="connsiteY7" fmla="*/ 3251271 h 3524485"/>
              <a:gd name="connsiteX8" fmla="*/ 17905 w 2412308"/>
              <a:gd name="connsiteY8" fmla="*/ 1627961 h 3524485"/>
              <a:gd name="connsiteX0" fmla="*/ 17905 w 2412308"/>
              <a:gd name="connsiteY0" fmla="*/ 1627961 h 3512750"/>
              <a:gd name="connsiteX1" fmla="*/ 319561 w 2412308"/>
              <a:gd name="connsiteY1" fmla="*/ 385054 h 3512750"/>
              <a:gd name="connsiteX2" fmla="*/ 1295236 w 2412308"/>
              <a:gd name="connsiteY2" fmla="*/ 234 h 3512750"/>
              <a:gd name="connsiteX3" fmla="*/ 2327471 w 2412308"/>
              <a:gd name="connsiteY3" fmla="*/ 420441 h 3512750"/>
              <a:gd name="connsiteX4" fmla="*/ 2308619 w 2412308"/>
              <a:gd name="connsiteY4" fmla="*/ 1619113 h 3512750"/>
              <a:gd name="connsiteX5" fmla="*/ 1950399 w 2412308"/>
              <a:gd name="connsiteY5" fmla="*/ 3127418 h 3512750"/>
              <a:gd name="connsiteX6" fmla="*/ 1295236 w 2412308"/>
              <a:gd name="connsiteY6" fmla="*/ 3512229 h 3512750"/>
              <a:gd name="connsiteX7" fmla="*/ 734341 w 2412308"/>
              <a:gd name="connsiteY7" fmla="*/ 3251271 h 3512750"/>
              <a:gd name="connsiteX8" fmla="*/ 17905 w 2412308"/>
              <a:gd name="connsiteY8" fmla="*/ 1627961 h 3512750"/>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17905 w 2417376"/>
              <a:gd name="connsiteY0" fmla="*/ 1627961 h 3512536"/>
              <a:gd name="connsiteX1" fmla="*/ 319561 w 2417376"/>
              <a:gd name="connsiteY1" fmla="*/ 385054 h 3512536"/>
              <a:gd name="connsiteX2" fmla="*/ 1295236 w 2417376"/>
              <a:gd name="connsiteY2" fmla="*/ 234 h 3512536"/>
              <a:gd name="connsiteX3" fmla="*/ 2327471 w 2417376"/>
              <a:gd name="connsiteY3" fmla="*/ 420441 h 3512536"/>
              <a:gd name="connsiteX4" fmla="*/ 2308619 w 2417376"/>
              <a:gd name="connsiteY4" fmla="*/ 1619113 h 3512536"/>
              <a:gd name="connsiteX5" fmla="*/ 1837278 w 2417376"/>
              <a:gd name="connsiteY5" fmla="*/ 3295498 h 3512536"/>
              <a:gd name="connsiteX6" fmla="*/ 1295236 w 2417376"/>
              <a:gd name="connsiteY6" fmla="*/ 3512229 h 3512536"/>
              <a:gd name="connsiteX7" fmla="*/ 734341 w 2417376"/>
              <a:gd name="connsiteY7" fmla="*/ 3251271 h 3512536"/>
              <a:gd name="connsiteX8" fmla="*/ 17905 w 2417376"/>
              <a:gd name="connsiteY8" fmla="*/ 1627961 h 3512536"/>
              <a:gd name="connsiteX0" fmla="*/ 58 w 2399529"/>
              <a:gd name="connsiteY0" fmla="*/ 1627961 h 3512536"/>
              <a:gd name="connsiteX1" fmla="*/ 301714 w 2399529"/>
              <a:gd name="connsiteY1" fmla="*/ 385054 h 3512536"/>
              <a:gd name="connsiteX2" fmla="*/ 1277389 w 2399529"/>
              <a:gd name="connsiteY2" fmla="*/ 234 h 3512536"/>
              <a:gd name="connsiteX3" fmla="*/ 2309624 w 2399529"/>
              <a:gd name="connsiteY3" fmla="*/ 420441 h 3512536"/>
              <a:gd name="connsiteX4" fmla="*/ 2290772 w 2399529"/>
              <a:gd name="connsiteY4" fmla="*/ 1619113 h 3512536"/>
              <a:gd name="connsiteX5" fmla="*/ 1819431 w 2399529"/>
              <a:gd name="connsiteY5" fmla="*/ 3295498 h 3512536"/>
              <a:gd name="connsiteX6" fmla="*/ 1277389 w 2399529"/>
              <a:gd name="connsiteY6" fmla="*/ 3512229 h 3512536"/>
              <a:gd name="connsiteX7" fmla="*/ 716494 w 2399529"/>
              <a:gd name="connsiteY7" fmla="*/ 3251271 h 3512536"/>
              <a:gd name="connsiteX8" fmla="*/ 58 w 2399529"/>
              <a:gd name="connsiteY8" fmla="*/ 1627961 h 3512536"/>
              <a:gd name="connsiteX0" fmla="*/ 28649 w 2239583"/>
              <a:gd name="connsiteY0" fmla="*/ 1583729 h 3512536"/>
              <a:gd name="connsiteX1" fmla="*/ 141768 w 2239583"/>
              <a:gd name="connsiteY1" fmla="*/ 385054 h 3512536"/>
              <a:gd name="connsiteX2" fmla="*/ 1117443 w 2239583"/>
              <a:gd name="connsiteY2" fmla="*/ 234 h 3512536"/>
              <a:gd name="connsiteX3" fmla="*/ 2149678 w 2239583"/>
              <a:gd name="connsiteY3" fmla="*/ 420441 h 3512536"/>
              <a:gd name="connsiteX4" fmla="*/ 2130826 w 2239583"/>
              <a:gd name="connsiteY4" fmla="*/ 1619113 h 3512536"/>
              <a:gd name="connsiteX5" fmla="*/ 1659485 w 2239583"/>
              <a:gd name="connsiteY5" fmla="*/ 3295498 h 3512536"/>
              <a:gd name="connsiteX6" fmla="*/ 1117443 w 2239583"/>
              <a:gd name="connsiteY6" fmla="*/ 3512229 h 3512536"/>
              <a:gd name="connsiteX7" fmla="*/ 556548 w 2239583"/>
              <a:gd name="connsiteY7" fmla="*/ 3251271 h 3512536"/>
              <a:gd name="connsiteX8" fmla="*/ 28649 w 2239583"/>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42931 w 2253865"/>
              <a:gd name="connsiteY0" fmla="*/ 1583729 h 3512536"/>
              <a:gd name="connsiteX1" fmla="*/ 156050 w 2253865"/>
              <a:gd name="connsiteY1" fmla="*/ 385054 h 3512536"/>
              <a:gd name="connsiteX2" fmla="*/ 1131725 w 2253865"/>
              <a:gd name="connsiteY2" fmla="*/ 234 h 3512536"/>
              <a:gd name="connsiteX3" fmla="*/ 2163960 w 2253865"/>
              <a:gd name="connsiteY3" fmla="*/ 420441 h 3512536"/>
              <a:gd name="connsiteX4" fmla="*/ 2145108 w 2253865"/>
              <a:gd name="connsiteY4" fmla="*/ 1619113 h 3512536"/>
              <a:gd name="connsiteX5" fmla="*/ 1673767 w 2253865"/>
              <a:gd name="connsiteY5" fmla="*/ 3295498 h 3512536"/>
              <a:gd name="connsiteX6" fmla="*/ 1131725 w 2253865"/>
              <a:gd name="connsiteY6" fmla="*/ 3512229 h 3512536"/>
              <a:gd name="connsiteX7" fmla="*/ 570830 w 2253865"/>
              <a:gd name="connsiteY7" fmla="*/ 3251271 h 3512536"/>
              <a:gd name="connsiteX8" fmla="*/ 42931 w 2253865"/>
              <a:gd name="connsiteY8" fmla="*/ 1583729 h 3512536"/>
              <a:gd name="connsiteX0" fmla="*/ 54236 w 2265170"/>
              <a:gd name="connsiteY0" fmla="*/ 1583729 h 3512536"/>
              <a:gd name="connsiteX1" fmla="*/ 167355 w 2265170"/>
              <a:gd name="connsiteY1" fmla="*/ 385054 h 3512536"/>
              <a:gd name="connsiteX2" fmla="*/ 1143030 w 2265170"/>
              <a:gd name="connsiteY2" fmla="*/ 234 h 3512536"/>
              <a:gd name="connsiteX3" fmla="*/ 2175265 w 2265170"/>
              <a:gd name="connsiteY3" fmla="*/ 420441 h 3512536"/>
              <a:gd name="connsiteX4" fmla="*/ 2156413 w 2265170"/>
              <a:gd name="connsiteY4" fmla="*/ 1619113 h 3512536"/>
              <a:gd name="connsiteX5" fmla="*/ 1685072 w 2265170"/>
              <a:gd name="connsiteY5" fmla="*/ 3295498 h 3512536"/>
              <a:gd name="connsiteX6" fmla="*/ 1143030 w 2265170"/>
              <a:gd name="connsiteY6" fmla="*/ 3512229 h 3512536"/>
              <a:gd name="connsiteX7" fmla="*/ 582135 w 2265170"/>
              <a:gd name="connsiteY7" fmla="*/ 3251271 h 3512536"/>
              <a:gd name="connsiteX8" fmla="*/ 54236 w 2265170"/>
              <a:gd name="connsiteY8" fmla="*/ 1583729 h 3512536"/>
              <a:gd name="connsiteX0" fmla="*/ 28337 w 2239271"/>
              <a:gd name="connsiteY0" fmla="*/ 1583729 h 3512536"/>
              <a:gd name="connsiteX1" fmla="*/ 216871 w 2239271"/>
              <a:gd name="connsiteY1" fmla="*/ 385054 h 3512536"/>
              <a:gd name="connsiteX2" fmla="*/ 1117131 w 2239271"/>
              <a:gd name="connsiteY2" fmla="*/ 234 h 3512536"/>
              <a:gd name="connsiteX3" fmla="*/ 2149366 w 2239271"/>
              <a:gd name="connsiteY3" fmla="*/ 420441 h 3512536"/>
              <a:gd name="connsiteX4" fmla="*/ 2130514 w 2239271"/>
              <a:gd name="connsiteY4" fmla="*/ 1619113 h 3512536"/>
              <a:gd name="connsiteX5" fmla="*/ 1659173 w 2239271"/>
              <a:gd name="connsiteY5" fmla="*/ 3295498 h 3512536"/>
              <a:gd name="connsiteX6" fmla="*/ 1117131 w 2239271"/>
              <a:gd name="connsiteY6" fmla="*/ 3512229 h 3512536"/>
              <a:gd name="connsiteX7" fmla="*/ 556236 w 2239271"/>
              <a:gd name="connsiteY7" fmla="*/ 3251271 h 3512536"/>
              <a:gd name="connsiteX8" fmla="*/ 28337 w 2239271"/>
              <a:gd name="connsiteY8" fmla="*/ 1583729 h 3512536"/>
              <a:gd name="connsiteX0" fmla="*/ 28337 w 2181826"/>
              <a:gd name="connsiteY0" fmla="*/ 1583851 h 3512658"/>
              <a:gd name="connsiteX1" fmla="*/ 216871 w 2181826"/>
              <a:gd name="connsiteY1" fmla="*/ 385176 h 3512658"/>
              <a:gd name="connsiteX2" fmla="*/ 1117131 w 2181826"/>
              <a:gd name="connsiteY2" fmla="*/ 356 h 3512658"/>
              <a:gd name="connsiteX3" fmla="*/ 2055098 w 2181826"/>
              <a:gd name="connsiteY3" fmla="*/ 429410 h 3512658"/>
              <a:gd name="connsiteX4" fmla="*/ 2130514 w 2181826"/>
              <a:gd name="connsiteY4" fmla="*/ 1619235 h 3512658"/>
              <a:gd name="connsiteX5" fmla="*/ 1659173 w 2181826"/>
              <a:gd name="connsiteY5" fmla="*/ 3295620 h 3512658"/>
              <a:gd name="connsiteX6" fmla="*/ 1117131 w 2181826"/>
              <a:gd name="connsiteY6" fmla="*/ 3512351 h 3512658"/>
              <a:gd name="connsiteX7" fmla="*/ 556236 w 2181826"/>
              <a:gd name="connsiteY7" fmla="*/ 3251393 h 3512658"/>
              <a:gd name="connsiteX8" fmla="*/ 28337 w 2181826"/>
              <a:gd name="connsiteY8" fmla="*/ 1583851 h 3512658"/>
              <a:gd name="connsiteX0" fmla="*/ 28337 w 2169194"/>
              <a:gd name="connsiteY0" fmla="*/ 1583558 h 3512365"/>
              <a:gd name="connsiteX1" fmla="*/ 216871 w 2169194"/>
              <a:gd name="connsiteY1" fmla="*/ 384883 h 3512365"/>
              <a:gd name="connsiteX2" fmla="*/ 1117131 w 2169194"/>
              <a:gd name="connsiteY2" fmla="*/ 63 h 3512365"/>
              <a:gd name="connsiteX3" fmla="*/ 2026818 w 2169194"/>
              <a:gd name="connsiteY3" fmla="*/ 402577 h 3512365"/>
              <a:gd name="connsiteX4" fmla="*/ 2130514 w 2169194"/>
              <a:gd name="connsiteY4" fmla="*/ 1618942 h 3512365"/>
              <a:gd name="connsiteX5" fmla="*/ 1659173 w 2169194"/>
              <a:gd name="connsiteY5" fmla="*/ 3295327 h 3512365"/>
              <a:gd name="connsiteX6" fmla="*/ 1117131 w 2169194"/>
              <a:gd name="connsiteY6" fmla="*/ 3512058 h 3512365"/>
              <a:gd name="connsiteX7" fmla="*/ 556236 w 2169194"/>
              <a:gd name="connsiteY7" fmla="*/ 3251100 h 3512365"/>
              <a:gd name="connsiteX8" fmla="*/ 28337 w 2169194"/>
              <a:gd name="connsiteY8" fmla="*/ 1583558 h 3512365"/>
              <a:gd name="connsiteX0" fmla="*/ 28337 w 2170568"/>
              <a:gd name="connsiteY0" fmla="*/ 1583558 h 3512068"/>
              <a:gd name="connsiteX1" fmla="*/ 216871 w 2170568"/>
              <a:gd name="connsiteY1" fmla="*/ 384883 h 3512068"/>
              <a:gd name="connsiteX2" fmla="*/ 1117131 w 2170568"/>
              <a:gd name="connsiteY2" fmla="*/ 63 h 3512068"/>
              <a:gd name="connsiteX3" fmla="*/ 2026818 w 2170568"/>
              <a:gd name="connsiteY3" fmla="*/ 402577 h 3512068"/>
              <a:gd name="connsiteX4" fmla="*/ 2130514 w 2170568"/>
              <a:gd name="connsiteY4" fmla="*/ 1618942 h 3512068"/>
              <a:gd name="connsiteX5" fmla="*/ 1640319 w 2170568"/>
              <a:gd name="connsiteY5" fmla="*/ 3259942 h 3512068"/>
              <a:gd name="connsiteX6" fmla="*/ 1117131 w 2170568"/>
              <a:gd name="connsiteY6" fmla="*/ 3512058 h 3512068"/>
              <a:gd name="connsiteX7" fmla="*/ 556236 w 2170568"/>
              <a:gd name="connsiteY7" fmla="*/ 3251100 h 3512068"/>
              <a:gd name="connsiteX8" fmla="*/ 28337 w 2170568"/>
              <a:gd name="connsiteY8" fmla="*/ 1583558 h 3512068"/>
              <a:gd name="connsiteX0" fmla="*/ 29726 w 2171957"/>
              <a:gd name="connsiteY0" fmla="*/ 1583558 h 3512068"/>
              <a:gd name="connsiteX1" fmla="*/ 218260 w 2171957"/>
              <a:gd name="connsiteY1" fmla="*/ 384883 h 3512068"/>
              <a:gd name="connsiteX2" fmla="*/ 1118520 w 2171957"/>
              <a:gd name="connsiteY2" fmla="*/ 63 h 3512068"/>
              <a:gd name="connsiteX3" fmla="*/ 2028207 w 2171957"/>
              <a:gd name="connsiteY3" fmla="*/ 402577 h 3512068"/>
              <a:gd name="connsiteX4" fmla="*/ 2131903 w 2171957"/>
              <a:gd name="connsiteY4" fmla="*/ 1618942 h 3512068"/>
              <a:gd name="connsiteX5" fmla="*/ 1641708 w 2171957"/>
              <a:gd name="connsiteY5" fmla="*/ 3259942 h 3512068"/>
              <a:gd name="connsiteX6" fmla="*/ 1118520 w 2171957"/>
              <a:gd name="connsiteY6" fmla="*/ 3512058 h 3512068"/>
              <a:gd name="connsiteX7" fmla="*/ 576478 w 2171957"/>
              <a:gd name="connsiteY7" fmla="*/ 3251100 h 3512068"/>
              <a:gd name="connsiteX8" fmla="*/ 29726 w 2171957"/>
              <a:gd name="connsiteY8" fmla="*/ 1583558 h 3512068"/>
              <a:gd name="connsiteX0" fmla="*/ 29726 w 2169897"/>
              <a:gd name="connsiteY0" fmla="*/ 1583558 h 3512068"/>
              <a:gd name="connsiteX1" fmla="*/ 218260 w 2169897"/>
              <a:gd name="connsiteY1" fmla="*/ 384883 h 3512068"/>
              <a:gd name="connsiteX2" fmla="*/ 1118520 w 2169897"/>
              <a:gd name="connsiteY2" fmla="*/ 63 h 3512068"/>
              <a:gd name="connsiteX3" fmla="*/ 2028207 w 2169897"/>
              <a:gd name="connsiteY3" fmla="*/ 402577 h 3512068"/>
              <a:gd name="connsiteX4" fmla="*/ 2131903 w 2169897"/>
              <a:gd name="connsiteY4" fmla="*/ 1618942 h 3512068"/>
              <a:gd name="connsiteX5" fmla="*/ 1669988 w 2169897"/>
              <a:gd name="connsiteY5" fmla="*/ 3259942 h 3512068"/>
              <a:gd name="connsiteX6" fmla="*/ 1118520 w 2169897"/>
              <a:gd name="connsiteY6" fmla="*/ 3512058 h 3512068"/>
              <a:gd name="connsiteX7" fmla="*/ 576478 w 2169897"/>
              <a:gd name="connsiteY7" fmla="*/ 3251100 h 3512068"/>
              <a:gd name="connsiteX8" fmla="*/ 29726 w 2169897"/>
              <a:gd name="connsiteY8" fmla="*/ 1583558 h 3512068"/>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 name="connsiteX0" fmla="*/ 29726 w 2169897"/>
              <a:gd name="connsiteY0" fmla="*/ 1583558 h 3512519"/>
              <a:gd name="connsiteX1" fmla="*/ 218260 w 2169897"/>
              <a:gd name="connsiteY1" fmla="*/ 384883 h 3512519"/>
              <a:gd name="connsiteX2" fmla="*/ 1118520 w 2169897"/>
              <a:gd name="connsiteY2" fmla="*/ 63 h 3512519"/>
              <a:gd name="connsiteX3" fmla="*/ 2028207 w 2169897"/>
              <a:gd name="connsiteY3" fmla="*/ 402577 h 3512519"/>
              <a:gd name="connsiteX4" fmla="*/ 2131903 w 2169897"/>
              <a:gd name="connsiteY4" fmla="*/ 1618942 h 3512519"/>
              <a:gd name="connsiteX5" fmla="*/ 1669988 w 2169897"/>
              <a:gd name="connsiteY5" fmla="*/ 3259942 h 3512519"/>
              <a:gd name="connsiteX6" fmla="*/ 1118520 w 2169897"/>
              <a:gd name="connsiteY6" fmla="*/ 3512058 h 3512519"/>
              <a:gd name="connsiteX7" fmla="*/ 576478 w 2169897"/>
              <a:gd name="connsiteY7" fmla="*/ 3251100 h 3512519"/>
              <a:gd name="connsiteX8" fmla="*/ 29726 w 2169897"/>
              <a:gd name="connsiteY8" fmla="*/ 1583558 h 3512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9897" h="3512519">
                <a:moveTo>
                  <a:pt x="29726" y="1583558"/>
                </a:moveTo>
                <a:cubicBezTo>
                  <a:pt x="-29977" y="1105855"/>
                  <a:pt x="-15053" y="670915"/>
                  <a:pt x="218260" y="384883"/>
                </a:cubicBezTo>
                <a:cubicBezTo>
                  <a:pt x="451573" y="98851"/>
                  <a:pt x="816862" y="-2886"/>
                  <a:pt x="1118520" y="63"/>
                </a:cubicBezTo>
                <a:cubicBezTo>
                  <a:pt x="1420178" y="3012"/>
                  <a:pt x="1859310" y="119494"/>
                  <a:pt x="2028207" y="402577"/>
                </a:cubicBezTo>
                <a:cubicBezTo>
                  <a:pt x="2197104" y="685660"/>
                  <a:pt x="2191606" y="1142715"/>
                  <a:pt x="2131903" y="1618942"/>
                </a:cubicBezTo>
                <a:cubicBezTo>
                  <a:pt x="2072200" y="2095170"/>
                  <a:pt x="1846740" y="2976858"/>
                  <a:pt x="1669988" y="3259942"/>
                </a:cubicBezTo>
                <a:cubicBezTo>
                  <a:pt x="1596931" y="3357254"/>
                  <a:pt x="1300772" y="3522378"/>
                  <a:pt x="1118520" y="3512058"/>
                </a:cubicBezTo>
                <a:cubicBezTo>
                  <a:pt x="936268" y="3501738"/>
                  <a:pt x="874208" y="3520913"/>
                  <a:pt x="576478" y="3251100"/>
                </a:cubicBezTo>
                <a:cubicBezTo>
                  <a:pt x="344736" y="2937055"/>
                  <a:pt x="89429" y="2061261"/>
                  <a:pt x="29726" y="1583558"/>
                </a:cubicBezTo>
                <a:close/>
              </a:path>
            </a:pathLst>
          </a:custGeom>
          <a:noFill/>
          <a:ln w="19050">
            <a:solidFill>
              <a:srgbClr val="5B9BD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5B9BD7"/>
              </a:solidFill>
            </a:endParaRPr>
          </a:p>
        </p:txBody>
      </p:sp>
      <p:sp>
        <p:nvSpPr>
          <p:cNvPr id="10" name="Oval 9"/>
          <p:cNvSpPr/>
          <p:nvPr/>
        </p:nvSpPr>
        <p:spPr>
          <a:xfrm>
            <a:off x="3934673" y="3279121"/>
            <a:ext cx="1361250" cy="1361248"/>
          </a:xfrm>
          <a:prstGeom prst="ellipse">
            <a:avLst/>
          </a:prstGeom>
          <a:solidFill>
            <a:schemeClr val="accent1">
              <a:lumMod val="75000"/>
            </a:schemeClr>
          </a:solidFill>
          <a:ln w="76200" cap="flat" cmpd="sng">
            <a:solidFill>
              <a:schemeClr val="accent1">
                <a:lumMod val="50000"/>
              </a:schemeClr>
            </a:solidFill>
            <a:prstDash val="solid"/>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181463" y="5702022"/>
            <a:ext cx="2122697" cy="584775"/>
          </a:xfrm>
          <a:prstGeom prst="rect">
            <a:avLst/>
          </a:prstGeom>
          <a:noFill/>
          <a:effectLst/>
        </p:spPr>
        <p:txBody>
          <a:bodyPr wrap="none" rtlCol="0">
            <a:spAutoFit/>
          </a:bodyPr>
          <a:lstStyle/>
          <a:p>
            <a:pPr algn="ctr">
              <a:lnSpc>
                <a:spcPct val="80000"/>
              </a:lnSpc>
            </a:pPr>
            <a:r>
              <a:rPr lang="en-US" sz="2000" dirty="0" smtClean="0">
                <a:latin typeface="Titillium WebBold"/>
                <a:cs typeface="Titillium WebBold"/>
              </a:rPr>
              <a:t>Construction and</a:t>
            </a:r>
          </a:p>
          <a:p>
            <a:pPr algn="ctr">
              <a:lnSpc>
                <a:spcPct val="80000"/>
              </a:lnSpc>
            </a:pPr>
            <a:r>
              <a:rPr lang="en-US" sz="2000" dirty="0" smtClean="0">
                <a:latin typeface="Titillium WebBold"/>
                <a:cs typeface="Titillium WebBold"/>
              </a:rPr>
              <a:t>Land Surveying</a:t>
            </a:r>
          </a:p>
        </p:txBody>
      </p:sp>
      <p:sp>
        <p:nvSpPr>
          <p:cNvPr id="12" name="TextBox 11"/>
          <p:cNvSpPr txBox="1"/>
          <p:nvPr/>
        </p:nvSpPr>
        <p:spPr>
          <a:xfrm>
            <a:off x="6987307" y="5706634"/>
            <a:ext cx="1980350" cy="584775"/>
          </a:xfrm>
          <a:prstGeom prst="rect">
            <a:avLst/>
          </a:prstGeom>
          <a:noFill/>
          <a:effectLst/>
        </p:spPr>
        <p:txBody>
          <a:bodyPr wrap="none" rtlCol="0">
            <a:spAutoFit/>
          </a:bodyPr>
          <a:lstStyle/>
          <a:p>
            <a:pPr algn="ctr">
              <a:lnSpc>
                <a:spcPct val="80000"/>
              </a:lnSpc>
            </a:pPr>
            <a:r>
              <a:rPr lang="en-US" sz="2000" dirty="0" smtClean="0">
                <a:latin typeface="Titillium WebBold"/>
                <a:cs typeface="Titillium WebBold"/>
              </a:rPr>
              <a:t>Sports Training </a:t>
            </a:r>
          </a:p>
          <a:p>
            <a:pPr algn="ctr">
              <a:lnSpc>
                <a:spcPct val="80000"/>
              </a:lnSpc>
            </a:pPr>
            <a:r>
              <a:rPr lang="en-US" sz="2000" dirty="0" smtClean="0">
                <a:latin typeface="Titillium WebBold"/>
                <a:cs typeface="Titillium WebBold"/>
              </a:rPr>
              <a:t>and Analysis</a:t>
            </a:r>
            <a:endParaRPr lang="en-US" sz="2000" dirty="0">
              <a:latin typeface="Titillium WebBold"/>
              <a:cs typeface="Titillium WebBold"/>
            </a:endParaRPr>
          </a:p>
        </p:txBody>
      </p:sp>
      <p:sp>
        <p:nvSpPr>
          <p:cNvPr id="13" name="TextBox 12"/>
          <p:cNvSpPr txBox="1"/>
          <p:nvPr/>
        </p:nvSpPr>
        <p:spPr>
          <a:xfrm>
            <a:off x="6756990" y="1779763"/>
            <a:ext cx="2408481" cy="584775"/>
          </a:xfrm>
          <a:prstGeom prst="rect">
            <a:avLst/>
          </a:prstGeom>
          <a:noFill/>
          <a:effectLst/>
        </p:spPr>
        <p:txBody>
          <a:bodyPr wrap="none" rtlCol="0">
            <a:spAutoFit/>
          </a:bodyPr>
          <a:lstStyle/>
          <a:p>
            <a:pPr algn="ctr">
              <a:lnSpc>
                <a:spcPct val="80000"/>
              </a:lnSpc>
            </a:pPr>
            <a:r>
              <a:rPr lang="en-US" sz="2000" dirty="0" smtClean="0">
                <a:latin typeface="Titillium WebBold"/>
                <a:cs typeface="Titillium WebBold"/>
              </a:rPr>
              <a:t>Automation and</a:t>
            </a:r>
          </a:p>
          <a:p>
            <a:pPr algn="ctr">
              <a:lnSpc>
                <a:spcPct val="80000"/>
              </a:lnSpc>
            </a:pPr>
            <a:r>
              <a:rPr lang="en-US" sz="2000" dirty="0" smtClean="0">
                <a:latin typeface="Titillium WebBold"/>
                <a:cs typeface="Titillium WebBold"/>
              </a:rPr>
              <a:t>Collision Avoidance</a:t>
            </a:r>
            <a:endParaRPr lang="en-US" sz="2000" dirty="0">
              <a:latin typeface="Titillium WebBold"/>
              <a:cs typeface="Titillium WebBold"/>
            </a:endParaRPr>
          </a:p>
        </p:txBody>
      </p:sp>
      <p:sp>
        <p:nvSpPr>
          <p:cNvPr id="14" name="TextBox 13"/>
          <p:cNvSpPr txBox="1"/>
          <p:nvPr/>
        </p:nvSpPr>
        <p:spPr>
          <a:xfrm>
            <a:off x="2678434" y="269837"/>
            <a:ext cx="3794308" cy="338554"/>
          </a:xfrm>
          <a:prstGeom prst="rect">
            <a:avLst/>
          </a:prstGeom>
          <a:noFill/>
          <a:effectLst/>
        </p:spPr>
        <p:txBody>
          <a:bodyPr wrap="none" rtlCol="0">
            <a:spAutoFit/>
          </a:bodyPr>
          <a:lstStyle/>
          <a:p>
            <a:pPr algn="ctr">
              <a:lnSpc>
                <a:spcPct val="80000"/>
              </a:lnSpc>
            </a:pPr>
            <a:r>
              <a:rPr lang="en-US" sz="2000" dirty="0" smtClean="0">
                <a:latin typeface="Titillium WebBold"/>
                <a:cs typeface="Titillium WebBold"/>
              </a:rPr>
              <a:t>Unmanned Aerial Vehicles </a:t>
            </a:r>
            <a:r>
              <a:rPr lang="en-US" sz="1600" dirty="0" smtClean="0">
                <a:latin typeface="Titillium WebThin"/>
                <a:cs typeface="Titillium WebThin"/>
              </a:rPr>
              <a:t>(UAV)</a:t>
            </a:r>
            <a:endParaRPr lang="en-US" sz="1600" dirty="0">
              <a:latin typeface="Titillium WebThin"/>
              <a:cs typeface="Titillium WebThin"/>
            </a:endParaRPr>
          </a:p>
        </p:txBody>
      </p:sp>
      <p:sp>
        <p:nvSpPr>
          <p:cNvPr id="15" name="TextBox 14"/>
          <p:cNvSpPr txBox="1"/>
          <p:nvPr/>
        </p:nvSpPr>
        <p:spPr>
          <a:xfrm>
            <a:off x="7216367" y="6217273"/>
            <a:ext cx="1505541" cy="338554"/>
          </a:xfrm>
          <a:prstGeom prst="rect">
            <a:avLst/>
          </a:prstGeom>
          <a:noFill/>
          <a:effectLst/>
        </p:spPr>
        <p:txBody>
          <a:bodyPr wrap="none" rtlCol="0">
            <a:spAutoFit/>
          </a:bodyPr>
          <a:lstStyle/>
          <a:p>
            <a:pPr algn="ctr">
              <a:lnSpc>
                <a:spcPct val="80000"/>
              </a:lnSpc>
            </a:pPr>
            <a:r>
              <a:rPr lang="en-US" sz="2000" baseline="30000" dirty="0" smtClean="0">
                <a:solidFill>
                  <a:schemeClr val="accent4">
                    <a:lumMod val="75000"/>
                  </a:schemeClr>
                </a:solidFill>
                <a:latin typeface="Titillium WebSemiBold"/>
                <a:cs typeface="Titillium WebSemiBold"/>
              </a:rPr>
              <a:t>$</a:t>
            </a:r>
            <a:r>
              <a:rPr lang="en-US" sz="2000" dirty="0" smtClean="0">
                <a:solidFill>
                  <a:schemeClr val="accent4">
                    <a:lumMod val="75000"/>
                  </a:schemeClr>
                </a:solidFill>
                <a:latin typeface="Titillium WebSemiBold"/>
                <a:cs typeface="Titillium WebSemiBold"/>
              </a:rPr>
              <a:t>2.3B </a:t>
            </a:r>
            <a:r>
              <a:rPr lang="en-US" sz="1600" dirty="0" smtClean="0">
                <a:solidFill>
                  <a:schemeClr val="accent4">
                    <a:lumMod val="75000"/>
                  </a:schemeClr>
                </a:solidFill>
                <a:latin typeface="Titillium WebSemiBold"/>
                <a:cs typeface="Titillium WebSemiBold"/>
              </a:rPr>
              <a:t>Market</a:t>
            </a:r>
            <a:endParaRPr lang="en-US" sz="1600" dirty="0">
              <a:solidFill>
                <a:schemeClr val="accent4">
                  <a:lumMod val="75000"/>
                </a:schemeClr>
              </a:solidFill>
              <a:latin typeface="Titillium WebSemiBold"/>
              <a:cs typeface="Titillium WebSemiBold"/>
            </a:endParaRPr>
          </a:p>
        </p:txBody>
      </p:sp>
      <p:sp>
        <p:nvSpPr>
          <p:cNvPr id="16" name="TextBox 15"/>
          <p:cNvSpPr txBox="1"/>
          <p:nvPr/>
        </p:nvSpPr>
        <p:spPr>
          <a:xfrm>
            <a:off x="585185" y="6215684"/>
            <a:ext cx="1292341" cy="338554"/>
          </a:xfrm>
          <a:prstGeom prst="rect">
            <a:avLst/>
          </a:prstGeom>
          <a:noFill/>
          <a:effectLst/>
        </p:spPr>
        <p:txBody>
          <a:bodyPr wrap="none" rtlCol="0">
            <a:spAutoFit/>
          </a:bodyPr>
          <a:lstStyle/>
          <a:p>
            <a:pPr algn="ctr">
              <a:lnSpc>
                <a:spcPct val="80000"/>
              </a:lnSpc>
            </a:pPr>
            <a:r>
              <a:rPr lang="en-US" sz="2000" baseline="30000" dirty="0" smtClean="0">
                <a:solidFill>
                  <a:schemeClr val="accent4">
                    <a:lumMod val="75000"/>
                  </a:schemeClr>
                </a:solidFill>
                <a:latin typeface="Titillium WebSemiBold"/>
                <a:cs typeface="Titillium WebSemiBold"/>
              </a:rPr>
              <a:t>$</a:t>
            </a:r>
            <a:r>
              <a:rPr lang="en-US" sz="2000" dirty="0" smtClean="0">
                <a:solidFill>
                  <a:schemeClr val="accent4">
                    <a:lumMod val="75000"/>
                  </a:schemeClr>
                </a:solidFill>
                <a:latin typeface="Titillium WebSemiBold"/>
                <a:cs typeface="Titillium WebSemiBold"/>
              </a:rPr>
              <a:t>7B </a:t>
            </a:r>
            <a:r>
              <a:rPr lang="en-US" sz="1600" dirty="0" smtClean="0">
                <a:solidFill>
                  <a:schemeClr val="accent4">
                    <a:lumMod val="75000"/>
                  </a:schemeClr>
                </a:solidFill>
                <a:latin typeface="Titillium WebSemiBold"/>
                <a:cs typeface="Titillium WebSemiBold"/>
              </a:rPr>
              <a:t>Market</a:t>
            </a:r>
            <a:endParaRPr lang="en-US" sz="1600" dirty="0">
              <a:solidFill>
                <a:schemeClr val="accent4">
                  <a:lumMod val="75000"/>
                </a:schemeClr>
              </a:solidFill>
              <a:latin typeface="Titillium WebSemiBold"/>
              <a:cs typeface="Titillium WebSemiBold"/>
            </a:endParaRPr>
          </a:p>
        </p:txBody>
      </p:sp>
      <p:sp>
        <p:nvSpPr>
          <p:cNvPr id="17" name="TextBox 16"/>
          <p:cNvSpPr txBox="1"/>
          <p:nvPr/>
        </p:nvSpPr>
        <p:spPr>
          <a:xfrm>
            <a:off x="628020" y="2305680"/>
            <a:ext cx="1292341" cy="338554"/>
          </a:xfrm>
          <a:prstGeom prst="rect">
            <a:avLst/>
          </a:prstGeom>
          <a:noFill/>
          <a:effectLst/>
        </p:spPr>
        <p:txBody>
          <a:bodyPr wrap="none" rtlCol="0">
            <a:spAutoFit/>
          </a:bodyPr>
          <a:lstStyle/>
          <a:p>
            <a:pPr algn="ctr">
              <a:lnSpc>
                <a:spcPct val="80000"/>
              </a:lnSpc>
            </a:pPr>
            <a:r>
              <a:rPr lang="en-US" sz="2000" baseline="30000" dirty="0" smtClean="0">
                <a:solidFill>
                  <a:schemeClr val="accent4">
                    <a:lumMod val="75000"/>
                  </a:schemeClr>
                </a:solidFill>
                <a:latin typeface="Titillium WebSemiBold"/>
                <a:cs typeface="Titillium WebSemiBold"/>
              </a:rPr>
              <a:t>$</a:t>
            </a:r>
            <a:r>
              <a:rPr lang="en-US" sz="2000" dirty="0" smtClean="0">
                <a:solidFill>
                  <a:schemeClr val="accent4">
                    <a:lumMod val="75000"/>
                  </a:schemeClr>
                </a:solidFill>
                <a:latin typeface="Titillium WebSemiBold"/>
                <a:cs typeface="Titillium WebSemiBold"/>
              </a:rPr>
              <a:t>1B </a:t>
            </a:r>
            <a:r>
              <a:rPr lang="en-US" sz="1600" dirty="0" smtClean="0">
                <a:solidFill>
                  <a:schemeClr val="accent4">
                    <a:lumMod val="75000"/>
                  </a:schemeClr>
                </a:solidFill>
                <a:latin typeface="Titillium WebSemiBold"/>
                <a:cs typeface="Titillium WebSemiBold"/>
              </a:rPr>
              <a:t>Market</a:t>
            </a:r>
            <a:endParaRPr lang="en-US" sz="1600" dirty="0">
              <a:solidFill>
                <a:schemeClr val="accent4">
                  <a:lumMod val="75000"/>
                </a:schemeClr>
              </a:solidFill>
              <a:latin typeface="Titillium WebSemiBold"/>
              <a:cs typeface="Titillium WebSemiBold"/>
            </a:endParaRPr>
          </a:p>
        </p:txBody>
      </p:sp>
      <p:sp>
        <p:nvSpPr>
          <p:cNvPr id="18" name="TextBox 17"/>
          <p:cNvSpPr txBox="1"/>
          <p:nvPr/>
        </p:nvSpPr>
        <p:spPr>
          <a:xfrm>
            <a:off x="7244611" y="2300664"/>
            <a:ext cx="1435008" cy="338554"/>
          </a:xfrm>
          <a:prstGeom prst="rect">
            <a:avLst/>
          </a:prstGeom>
          <a:noFill/>
          <a:effectLst/>
        </p:spPr>
        <p:txBody>
          <a:bodyPr wrap="none" rtlCol="0">
            <a:spAutoFit/>
          </a:bodyPr>
          <a:lstStyle/>
          <a:p>
            <a:pPr algn="ctr">
              <a:lnSpc>
                <a:spcPct val="80000"/>
              </a:lnSpc>
            </a:pPr>
            <a:r>
              <a:rPr lang="en-US" sz="2000" baseline="30000" dirty="0" smtClean="0">
                <a:solidFill>
                  <a:schemeClr val="accent4">
                    <a:lumMod val="75000"/>
                  </a:schemeClr>
                </a:solidFill>
                <a:latin typeface="Titillium WebSemiBold"/>
                <a:cs typeface="Titillium WebSemiBold"/>
              </a:rPr>
              <a:t>$</a:t>
            </a:r>
            <a:r>
              <a:rPr lang="en-US" sz="2000" dirty="0" smtClean="0">
                <a:solidFill>
                  <a:schemeClr val="accent4">
                    <a:lumMod val="75000"/>
                  </a:schemeClr>
                </a:solidFill>
                <a:latin typeface="Titillium WebSemiBold"/>
                <a:cs typeface="Titillium WebSemiBold"/>
              </a:rPr>
              <a:t>24B </a:t>
            </a:r>
            <a:r>
              <a:rPr lang="en-US" sz="1600" dirty="0" smtClean="0">
                <a:solidFill>
                  <a:schemeClr val="accent4">
                    <a:lumMod val="75000"/>
                  </a:schemeClr>
                </a:solidFill>
                <a:latin typeface="Titillium WebSemiBold"/>
                <a:cs typeface="Titillium WebSemiBold"/>
              </a:rPr>
              <a:t>Market</a:t>
            </a:r>
            <a:endParaRPr lang="en-US" sz="1600" dirty="0">
              <a:solidFill>
                <a:schemeClr val="accent4">
                  <a:lumMod val="75000"/>
                </a:schemeClr>
              </a:solidFill>
              <a:latin typeface="Titillium WebSemiBold"/>
              <a:cs typeface="Titillium WebSemiBold"/>
            </a:endParaRPr>
          </a:p>
        </p:txBody>
      </p:sp>
      <p:sp>
        <p:nvSpPr>
          <p:cNvPr id="19" name="TextBox 18"/>
          <p:cNvSpPr txBox="1"/>
          <p:nvPr/>
        </p:nvSpPr>
        <p:spPr>
          <a:xfrm>
            <a:off x="3891806" y="538318"/>
            <a:ext cx="1435008" cy="338554"/>
          </a:xfrm>
          <a:prstGeom prst="rect">
            <a:avLst/>
          </a:prstGeom>
          <a:noFill/>
          <a:effectLst/>
        </p:spPr>
        <p:txBody>
          <a:bodyPr wrap="none" rtlCol="0">
            <a:spAutoFit/>
          </a:bodyPr>
          <a:lstStyle/>
          <a:p>
            <a:pPr algn="ctr">
              <a:lnSpc>
                <a:spcPct val="80000"/>
              </a:lnSpc>
            </a:pPr>
            <a:r>
              <a:rPr lang="en-US" sz="2000" baseline="30000" dirty="0" smtClean="0">
                <a:solidFill>
                  <a:schemeClr val="accent4">
                    <a:lumMod val="75000"/>
                  </a:schemeClr>
                </a:solidFill>
                <a:latin typeface="Titillium WebSemiBold"/>
                <a:cs typeface="Titillium WebSemiBold"/>
              </a:rPr>
              <a:t>$</a:t>
            </a:r>
            <a:r>
              <a:rPr lang="en-US" sz="2000" dirty="0">
                <a:solidFill>
                  <a:schemeClr val="accent4">
                    <a:lumMod val="75000"/>
                  </a:schemeClr>
                </a:solidFill>
                <a:latin typeface="Titillium WebSemiBold"/>
                <a:cs typeface="Titillium WebSemiBold"/>
              </a:rPr>
              <a:t>1</a:t>
            </a:r>
            <a:r>
              <a:rPr lang="en-US" sz="2000" dirty="0" smtClean="0">
                <a:solidFill>
                  <a:schemeClr val="accent4">
                    <a:lumMod val="75000"/>
                  </a:schemeClr>
                </a:solidFill>
                <a:latin typeface="Titillium WebSemiBold"/>
                <a:cs typeface="Titillium WebSemiBold"/>
              </a:rPr>
              <a:t>3B </a:t>
            </a:r>
            <a:r>
              <a:rPr lang="en-US" sz="1600" dirty="0" smtClean="0">
                <a:solidFill>
                  <a:schemeClr val="accent4">
                    <a:lumMod val="75000"/>
                  </a:schemeClr>
                </a:solidFill>
                <a:latin typeface="Titillium WebSemiBold"/>
                <a:cs typeface="Titillium WebSemiBold"/>
              </a:rPr>
              <a:t>Market</a:t>
            </a:r>
            <a:endParaRPr lang="en-US" sz="1600" dirty="0">
              <a:solidFill>
                <a:schemeClr val="accent4">
                  <a:lumMod val="75000"/>
                </a:schemeClr>
              </a:solidFill>
              <a:latin typeface="Titillium WebSemiBold"/>
              <a:cs typeface="Titillium WebSemiBold"/>
            </a:endParaRPr>
          </a:p>
        </p:txBody>
      </p:sp>
      <p:pic>
        <p:nvPicPr>
          <p:cNvPr id="20" name="Picture 19"/>
          <p:cNvPicPr>
            <a:picLocks noChangeAspect="1"/>
          </p:cNvPicPr>
          <p:nvPr/>
        </p:nvPicPr>
        <p:blipFill rotWithShape="1">
          <a:blip r:embed="rId4">
            <a:extLst>
              <a:ext uri="{28A0092B-C50C-407E-A947-70E740481C1C}">
                <a14:useLocalDpi xmlns:a14="http://schemas.microsoft.com/office/drawing/2010/main" val="0"/>
              </a:ext>
            </a:extLst>
          </a:blip>
          <a:srcRect l="-8525" t="-23865" r="-6214" b="-27330"/>
          <a:stretch/>
        </p:blipFill>
        <p:spPr>
          <a:xfrm>
            <a:off x="6025622" y="2504469"/>
            <a:ext cx="820929" cy="328384"/>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6938" y="3718509"/>
            <a:ext cx="430688" cy="430688"/>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2" name="Picture 21"/>
          <p:cNvPicPr>
            <a:picLocks noChangeAspect="1"/>
          </p:cNvPicPr>
          <p:nvPr/>
        </p:nvPicPr>
        <p:blipFill rotWithShape="1">
          <a:blip r:embed="rId6" cstate="print">
            <a:extLst>
              <a:ext uri="{28A0092B-C50C-407E-A947-70E740481C1C}">
                <a14:useLocalDpi xmlns:a14="http://schemas.microsoft.com/office/drawing/2010/main" val="0"/>
              </a:ext>
            </a:extLst>
          </a:blip>
          <a:srcRect l="-7893" t="-9705" r="-5946" b="-10819"/>
          <a:stretch/>
        </p:blipFill>
        <p:spPr>
          <a:xfrm>
            <a:off x="6011591" y="2959387"/>
            <a:ext cx="832522" cy="638292"/>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3" name="Picture 22"/>
          <p:cNvPicPr>
            <a:picLocks noChangeAspect="1"/>
          </p:cNvPicPr>
          <p:nvPr/>
        </p:nvPicPr>
        <p:blipFill rotWithShape="1">
          <a:blip r:embed="rId7" cstate="print">
            <a:extLst>
              <a:ext uri="{28A0092B-C50C-407E-A947-70E740481C1C}">
                <a14:useLocalDpi xmlns:a14="http://schemas.microsoft.com/office/drawing/2010/main" val="0"/>
              </a:ext>
            </a:extLst>
          </a:blip>
          <a:srcRect l="-10088" t="-20532" r="-9208" b="-7885"/>
          <a:stretch/>
        </p:blipFill>
        <p:spPr>
          <a:xfrm>
            <a:off x="4069038" y="1721593"/>
            <a:ext cx="1120698" cy="349216"/>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4" name="Picture 23"/>
          <p:cNvPicPr>
            <a:picLocks noChangeAspect="1"/>
          </p:cNvPicPr>
          <p:nvPr/>
        </p:nvPicPr>
        <p:blipFill rotWithShape="1">
          <a:blip r:embed="rId8" cstate="print">
            <a:extLst>
              <a:ext uri="{28A0092B-C50C-407E-A947-70E740481C1C}">
                <a14:useLocalDpi xmlns:a14="http://schemas.microsoft.com/office/drawing/2010/main" val="0"/>
              </a:ext>
            </a:extLst>
          </a:blip>
          <a:srcRect l="-3350" t="-12878" r="-2893" b="-11478"/>
          <a:stretch/>
        </p:blipFill>
        <p:spPr>
          <a:xfrm>
            <a:off x="4078264" y="2211662"/>
            <a:ext cx="1095229" cy="359295"/>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5" name="Picture 24"/>
          <p:cNvPicPr>
            <a:picLocks noChangeAspect="1"/>
          </p:cNvPicPr>
          <p:nvPr/>
        </p:nvPicPr>
        <p:blipFill rotWithShape="1">
          <a:blip r:embed="rId9">
            <a:extLst>
              <a:ext uri="{28A0092B-C50C-407E-A947-70E740481C1C}">
                <a14:useLocalDpi xmlns:a14="http://schemas.microsoft.com/office/drawing/2010/main" val="0"/>
              </a:ext>
            </a:extLst>
          </a:blip>
          <a:srcRect l="-5795" t="-8539" r="-5437" b="13386"/>
          <a:stretch/>
        </p:blipFill>
        <p:spPr>
          <a:xfrm>
            <a:off x="4071247" y="1127040"/>
            <a:ext cx="1095229" cy="449716"/>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6" name="Picture 2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9162" y="3309532"/>
            <a:ext cx="514406" cy="514406"/>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7" name="Picture 2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2778012" y="3308852"/>
            <a:ext cx="519919" cy="519919"/>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8" name="Picture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712790" y="5361563"/>
            <a:ext cx="499907" cy="788259"/>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29" name="Picture 28"/>
          <p:cNvPicPr>
            <a:picLocks noChangeAspect="1"/>
          </p:cNvPicPr>
          <p:nvPr/>
        </p:nvPicPr>
        <p:blipFill rotWithShape="1">
          <a:blip r:embed="rId13" cstate="print">
            <a:extLst>
              <a:ext uri="{28A0092B-C50C-407E-A947-70E740481C1C}">
                <a14:useLocalDpi xmlns:a14="http://schemas.microsoft.com/office/drawing/2010/main" val="0"/>
              </a:ext>
            </a:extLst>
          </a:blip>
          <a:srcRect l="-7382" t="-17153" r="-5563" b="-19107"/>
          <a:stretch/>
        </p:blipFill>
        <p:spPr>
          <a:xfrm>
            <a:off x="3071690" y="4815790"/>
            <a:ext cx="1045455" cy="413987"/>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30" name="Picture 29"/>
          <p:cNvPicPr>
            <a:picLocks noChangeAspect="1"/>
          </p:cNvPicPr>
          <p:nvPr/>
        </p:nvPicPr>
        <p:blipFill rotWithShape="1">
          <a:blip r:embed="rId14" cstate="print">
            <a:extLst>
              <a:ext uri="{28A0092B-C50C-407E-A947-70E740481C1C}">
                <a14:useLocalDpi xmlns:a14="http://schemas.microsoft.com/office/drawing/2010/main" val="0"/>
              </a:ext>
            </a:extLst>
          </a:blip>
          <a:srcRect l="-11961" t="-14318" r="-6780" b="-21260"/>
          <a:stretch/>
        </p:blipFill>
        <p:spPr>
          <a:xfrm>
            <a:off x="2649761" y="5370115"/>
            <a:ext cx="899050" cy="554323"/>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31" name="Picture 3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5106478" y="5264082"/>
            <a:ext cx="915747" cy="526374"/>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32" name="Picture 31"/>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5242067" y="4738643"/>
            <a:ext cx="1113343" cy="390004"/>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pic>
        <p:nvPicPr>
          <p:cNvPr id="33" name="Picture 32"/>
          <p:cNvPicPr>
            <a:picLocks noChangeAspect="1"/>
          </p:cNvPicPr>
          <p:nvPr/>
        </p:nvPicPr>
        <p:blipFill rotWithShape="1">
          <a:blip r:embed="rId17" cstate="print">
            <a:extLst>
              <a:ext uri="{28A0092B-C50C-407E-A947-70E740481C1C}">
                <a14:useLocalDpi xmlns:a14="http://schemas.microsoft.com/office/drawing/2010/main" val="0"/>
              </a:ext>
            </a:extLst>
          </a:blip>
          <a:srcRect l="-3601" t="-4309" r="-4972" b="-5104"/>
          <a:stretch/>
        </p:blipFill>
        <p:spPr>
          <a:xfrm>
            <a:off x="6179987" y="5257846"/>
            <a:ext cx="638509" cy="537713"/>
          </a:xfrm>
          <a:prstGeom prst="rect">
            <a:avLst/>
          </a:prstGeom>
          <a:solidFill>
            <a:srgbClr val="FFFFFF">
              <a:shade val="85000"/>
            </a:srgbClr>
          </a:solidFill>
          <a:ln w="38100" cap="sq" cmpd="sng">
            <a:solidFill>
              <a:srgbClr val="FFFFFF"/>
            </a:solidFill>
            <a:miter lim="800000"/>
          </a:ln>
          <a:effectLst>
            <a:outerShdw blurRad="63500" dist="38100" dir="5400000" algn="tl" rotWithShape="0">
              <a:srgbClr val="017CCA"/>
            </a:outerShdw>
          </a:effectLst>
          <a:scene3d>
            <a:camera prst="orthographicFront"/>
            <a:lightRig rig="twoPt" dir="t">
              <a:rot lat="0" lon="0" rev="7200000"/>
            </a:lightRig>
          </a:scene3d>
          <a:sp3d>
            <a:contourClr>
              <a:srgbClr val="FFFFFF"/>
            </a:contourClr>
          </a:sp3d>
        </p:spPr>
      </p:pic>
      <p:sp>
        <p:nvSpPr>
          <p:cNvPr id="34" name="TextBox 33"/>
          <p:cNvSpPr txBox="1"/>
          <p:nvPr/>
        </p:nvSpPr>
        <p:spPr>
          <a:xfrm>
            <a:off x="172982" y="1790040"/>
            <a:ext cx="2234907" cy="584775"/>
          </a:xfrm>
          <a:prstGeom prst="rect">
            <a:avLst/>
          </a:prstGeom>
          <a:noFill/>
          <a:effectLst>
            <a:softEdge rad="12700"/>
          </a:effectLst>
        </p:spPr>
        <p:txBody>
          <a:bodyPr wrap="none" rtlCol="0">
            <a:spAutoFit/>
          </a:bodyPr>
          <a:lstStyle/>
          <a:p>
            <a:pPr algn="ctr">
              <a:lnSpc>
                <a:spcPct val="80000"/>
              </a:lnSpc>
            </a:pPr>
            <a:r>
              <a:rPr lang="en-US" sz="2000" dirty="0" smtClean="0">
                <a:latin typeface="Titillium WebBold"/>
                <a:cs typeface="Titillium WebBold"/>
              </a:rPr>
              <a:t>Adventure Sports </a:t>
            </a:r>
            <a:endParaRPr lang="en-US" sz="2000" dirty="0">
              <a:latin typeface="Titillium WebBold"/>
              <a:cs typeface="Titillium WebBold"/>
            </a:endParaRPr>
          </a:p>
          <a:p>
            <a:pPr algn="ctr">
              <a:lnSpc>
                <a:spcPct val="80000"/>
              </a:lnSpc>
            </a:pPr>
            <a:r>
              <a:rPr lang="en-US" sz="2000" dirty="0" smtClean="0">
                <a:latin typeface="Titillium WebBold"/>
                <a:cs typeface="Titillium WebBold"/>
              </a:rPr>
              <a:t>Enthusiasts</a:t>
            </a:r>
            <a:endParaRPr lang="en-US" sz="2000" dirty="0">
              <a:latin typeface="Titillium WebBold"/>
              <a:cs typeface="Titillium WebBold"/>
            </a:endParaRPr>
          </a:p>
        </p:txBody>
      </p:sp>
      <p:pic>
        <p:nvPicPr>
          <p:cNvPr id="35" name="Picture 34" descr="PinPtr-LOGO-081514b.eps"/>
          <p:cNvPicPr>
            <a:picLocks noChangeAspect="1"/>
          </p:cNvPicPr>
          <p:nvPr/>
        </p:nvPicPr>
        <p:blipFill rotWithShape="1">
          <a:blip r:embed="rId18" cstate="print">
            <a:extLst>
              <a:ext uri="{28A0092B-C50C-407E-A947-70E740481C1C}">
                <a14:useLocalDpi xmlns:a14="http://schemas.microsoft.com/office/drawing/2010/main" val="0"/>
              </a:ext>
            </a:extLst>
          </a:blip>
          <a:srcRect l="-1368" t="-2849" r="76393" b="-3182"/>
          <a:stretch/>
        </p:blipFill>
        <p:spPr>
          <a:xfrm>
            <a:off x="4208567" y="3621015"/>
            <a:ext cx="799880" cy="761820"/>
          </a:xfrm>
          <a:prstGeom prst="rect">
            <a:avLst/>
          </a:prstGeom>
          <a:solidFill>
            <a:schemeClr val="accent1">
              <a:lumMod val="75000"/>
            </a:schemeClr>
          </a:solidFill>
          <a:ln>
            <a:noFill/>
          </a:ln>
          <a:effectLst/>
        </p:spPr>
      </p:pic>
    </p:spTree>
    <p:extLst>
      <p:ext uri="{BB962C8B-B14F-4D97-AF65-F5344CB8AC3E}">
        <p14:creationId xmlns:p14="http://schemas.microsoft.com/office/powerpoint/2010/main" val="4063841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8034" y="455762"/>
            <a:ext cx="7147932" cy="2434280"/>
          </a:xfrm>
          <a:prstGeom prst="rect">
            <a:avLst/>
          </a:prstGeom>
        </p:spPr>
      </p:pic>
      <p:cxnSp>
        <p:nvCxnSpPr>
          <p:cNvPr id="6" name="Straight Connector 5"/>
          <p:cNvCxnSpPr/>
          <p:nvPr/>
        </p:nvCxnSpPr>
        <p:spPr>
          <a:xfrm flipV="1">
            <a:off x="323385" y="3362094"/>
            <a:ext cx="8274205"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01887" y="4202517"/>
            <a:ext cx="7740227" cy="1796837"/>
          </a:xfrm>
          <a:prstGeom prst="rect">
            <a:avLst/>
          </a:prstGeom>
        </p:spPr>
      </p:pic>
    </p:spTree>
    <p:extLst>
      <p:ext uri="{BB962C8B-B14F-4D97-AF65-F5344CB8AC3E}">
        <p14:creationId xmlns:p14="http://schemas.microsoft.com/office/powerpoint/2010/main" val="731032156"/>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Straight Connector 3"/>
          <p:cNvCxnSpPr/>
          <p:nvPr/>
        </p:nvCxnSpPr>
        <p:spPr>
          <a:xfrm>
            <a:off x="297234" y="4121896"/>
            <a:ext cx="8961120" cy="0"/>
          </a:xfrm>
          <a:prstGeom prst="line">
            <a:avLst/>
          </a:prstGeom>
          <a:ln w="76200">
            <a:solidFill>
              <a:schemeClr val="accent1">
                <a:lumMod val="50000"/>
              </a:schemeClr>
            </a:solidFill>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1" y="455373"/>
            <a:ext cx="9144001" cy="830997"/>
          </a:xfrm>
          <a:prstGeom prst="rect">
            <a:avLst/>
          </a:prstGeom>
          <a:effectLst>
            <a:outerShdw blurRad="63500" dist="38100" dir="5400000" algn="tl" rotWithShape="0">
              <a:schemeClr val="bg1">
                <a:lumMod val="75000"/>
              </a:schemeClr>
            </a:outerShdw>
          </a:effectLst>
        </p:spPr>
        <p:txBody>
          <a:bodyPr wrap="square">
            <a:spAutoFit/>
          </a:bodyPr>
          <a:lstStyle/>
          <a:p>
            <a:pPr algn="ctr">
              <a:spcBef>
                <a:spcPts val="600"/>
              </a:spcBef>
            </a:pPr>
            <a:r>
              <a:rPr lang="en-US" sz="4800" dirty="0" smtClean="0">
                <a:solidFill>
                  <a:schemeClr val="accent1">
                    <a:lumMod val="50000"/>
                  </a:schemeClr>
                </a:solidFill>
                <a:latin typeface="Titillium WebRegular"/>
                <a:cs typeface="Titillium WebRegular"/>
              </a:rPr>
              <a:t>Momentum</a:t>
            </a:r>
            <a:endParaRPr lang="en-US" sz="4800" dirty="0">
              <a:solidFill>
                <a:schemeClr val="accent1">
                  <a:lumMod val="50000"/>
                </a:schemeClr>
              </a:solidFill>
              <a:latin typeface="Titillium WebThin"/>
              <a:cs typeface="Titillium WebThin"/>
            </a:endParaRPr>
          </a:p>
        </p:txBody>
      </p:sp>
      <p:cxnSp>
        <p:nvCxnSpPr>
          <p:cNvPr id="22" name="Straight Arrow Connector 21"/>
          <p:cNvCxnSpPr/>
          <p:nvPr/>
        </p:nvCxnSpPr>
        <p:spPr>
          <a:xfrm>
            <a:off x="1959049" y="2616223"/>
            <a:ext cx="0" cy="146304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780779" y="2616224"/>
            <a:ext cx="0" cy="146304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flipV="1">
            <a:off x="6978253" y="4150281"/>
            <a:ext cx="0" cy="377113"/>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a:off x="3141939" y="3706465"/>
            <a:ext cx="0" cy="36576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335255" y="3706465"/>
            <a:ext cx="0" cy="36576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055072" y="4149598"/>
            <a:ext cx="0" cy="128016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3128056" y="4149599"/>
            <a:ext cx="0" cy="128016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V="1">
            <a:off x="4642329" y="4149598"/>
            <a:ext cx="0" cy="54864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340467" y="4149599"/>
            <a:ext cx="0" cy="155448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210562" y="2789113"/>
            <a:ext cx="1729961"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February 2014:</a:t>
            </a:r>
          </a:p>
          <a:p>
            <a:r>
              <a:rPr lang="en-US" dirty="0" smtClean="0">
                <a:solidFill>
                  <a:schemeClr val="accent1">
                    <a:lumMod val="50000"/>
                  </a:schemeClr>
                </a:solidFill>
                <a:latin typeface="Titillium WebThin" panose="020B0604020202020204" charset="0"/>
                <a:cs typeface="Arial" panose="020B0604020202020204" pitchFamily="34" charset="0"/>
              </a:rPr>
              <a:t>PCT Patent</a:t>
            </a:r>
          </a:p>
          <a:p>
            <a:r>
              <a:rPr lang="en-US" dirty="0" smtClean="0">
                <a:solidFill>
                  <a:schemeClr val="accent1">
                    <a:lumMod val="50000"/>
                  </a:schemeClr>
                </a:solidFill>
                <a:latin typeface="Titillium WebThin" panose="020B0604020202020204" charset="0"/>
                <a:cs typeface="Arial" panose="020B0604020202020204" pitchFamily="34" charset="0"/>
              </a:rPr>
              <a:t>Application Filed</a:t>
            </a:r>
            <a:endParaRPr lang="en-US" dirty="0">
              <a:solidFill>
                <a:schemeClr val="accent1">
                  <a:lumMod val="50000"/>
                </a:schemeClr>
              </a:solidFill>
              <a:latin typeface="Titillium WebThin" panose="020B0604020202020204" charset="0"/>
            </a:endParaRPr>
          </a:p>
        </p:txBody>
      </p:sp>
      <p:sp>
        <p:nvSpPr>
          <p:cNvPr id="34" name="Rectangle 33"/>
          <p:cNvSpPr/>
          <p:nvPr/>
        </p:nvSpPr>
        <p:spPr>
          <a:xfrm>
            <a:off x="920565" y="5513016"/>
            <a:ext cx="2020105"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March 2014:</a:t>
            </a:r>
          </a:p>
          <a:p>
            <a:r>
              <a:rPr lang="en-US" dirty="0" smtClean="0">
                <a:solidFill>
                  <a:schemeClr val="accent1">
                    <a:lumMod val="50000"/>
                  </a:schemeClr>
                </a:solidFill>
                <a:latin typeface="Titillium WebThin" panose="020B0604020202020204" charset="0"/>
                <a:cs typeface="Arial" panose="020B0604020202020204" pitchFamily="34" charset="0"/>
              </a:rPr>
              <a:t>Successful defense</a:t>
            </a:r>
          </a:p>
          <a:p>
            <a:r>
              <a:rPr lang="en-US" dirty="0" smtClean="0">
                <a:solidFill>
                  <a:schemeClr val="accent1">
                    <a:lumMod val="50000"/>
                  </a:schemeClr>
                </a:solidFill>
                <a:latin typeface="Titillium WebThin" panose="020B0604020202020204" charset="0"/>
                <a:cs typeface="Arial" panose="020B0604020202020204" pitchFamily="34" charset="0"/>
              </a:rPr>
              <a:t>of PhD dissertation</a:t>
            </a:r>
            <a:endParaRPr lang="en-US" dirty="0">
              <a:solidFill>
                <a:schemeClr val="accent1">
                  <a:lumMod val="50000"/>
                </a:schemeClr>
              </a:solidFill>
              <a:latin typeface="Titillium WebThin" panose="020B0604020202020204" charset="0"/>
            </a:endParaRPr>
          </a:p>
        </p:txBody>
      </p:sp>
      <p:sp>
        <p:nvSpPr>
          <p:cNvPr id="35" name="Rectangle 34"/>
          <p:cNvSpPr/>
          <p:nvPr/>
        </p:nvSpPr>
        <p:spPr>
          <a:xfrm>
            <a:off x="3007355" y="5509764"/>
            <a:ext cx="2225289"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May 2014:</a:t>
            </a:r>
          </a:p>
          <a:p>
            <a:r>
              <a:rPr lang="en-US" dirty="0" smtClean="0">
                <a:solidFill>
                  <a:schemeClr val="accent1">
                    <a:lumMod val="50000"/>
                  </a:schemeClr>
                </a:solidFill>
                <a:latin typeface="Titillium WebThin" panose="020B0604020202020204" charset="0"/>
                <a:cs typeface="Arial" panose="020B0604020202020204" pitchFamily="34" charset="0"/>
              </a:rPr>
              <a:t>Invitation to apply for</a:t>
            </a:r>
          </a:p>
          <a:p>
            <a:r>
              <a:rPr lang="en-US" dirty="0">
                <a:solidFill>
                  <a:schemeClr val="accent1">
                    <a:lumMod val="50000"/>
                  </a:schemeClr>
                </a:solidFill>
                <a:latin typeface="Titillium WebThin" panose="020B0604020202020204" charset="0"/>
                <a:cs typeface="Arial" panose="020B0604020202020204" pitchFamily="34" charset="0"/>
              </a:rPr>
              <a:t>N</a:t>
            </a:r>
            <a:r>
              <a:rPr lang="en-US" dirty="0" smtClean="0">
                <a:solidFill>
                  <a:schemeClr val="accent1">
                    <a:lumMod val="50000"/>
                  </a:schemeClr>
                </a:solidFill>
                <a:latin typeface="Titillium WebThin" panose="020B0604020202020204" charset="0"/>
                <a:cs typeface="Arial" panose="020B0604020202020204" pitchFamily="34" charset="0"/>
              </a:rPr>
              <a:t>SF I-Corps Program</a:t>
            </a:r>
            <a:endParaRPr lang="en-US" dirty="0">
              <a:solidFill>
                <a:schemeClr val="accent1">
                  <a:lumMod val="50000"/>
                </a:schemeClr>
              </a:solidFill>
              <a:latin typeface="Titillium WebThin" panose="020B0604020202020204" charset="0"/>
            </a:endParaRPr>
          </a:p>
        </p:txBody>
      </p:sp>
      <p:sp>
        <p:nvSpPr>
          <p:cNvPr id="36" name="Rectangle 35"/>
          <p:cNvSpPr/>
          <p:nvPr/>
        </p:nvSpPr>
        <p:spPr>
          <a:xfrm>
            <a:off x="1834342" y="1674962"/>
            <a:ext cx="2395207"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April 2014:</a:t>
            </a:r>
          </a:p>
          <a:p>
            <a:r>
              <a:rPr lang="en-US" dirty="0" smtClean="0">
                <a:solidFill>
                  <a:schemeClr val="accent1">
                    <a:lumMod val="50000"/>
                  </a:schemeClr>
                </a:solidFill>
                <a:latin typeface="Titillium WebThin" panose="020B0604020202020204" charset="0"/>
                <a:cs typeface="Arial" panose="020B0604020202020204" pitchFamily="34" charset="0"/>
              </a:rPr>
              <a:t>Won Vanderbilt CTTC</a:t>
            </a:r>
          </a:p>
          <a:p>
            <a:r>
              <a:rPr lang="en-US" dirty="0" smtClean="0">
                <a:solidFill>
                  <a:schemeClr val="accent1">
                    <a:lumMod val="50000"/>
                  </a:schemeClr>
                </a:solidFill>
                <a:latin typeface="Titillium WebThin" panose="020B0604020202020204" charset="0"/>
                <a:cs typeface="Arial" panose="020B0604020202020204" pitchFamily="34" charset="0"/>
              </a:rPr>
              <a:t>FlashPitch Competition</a:t>
            </a:r>
            <a:endParaRPr lang="en-US" dirty="0">
              <a:solidFill>
                <a:schemeClr val="accent1">
                  <a:lumMod val="50000"/>
                </a:schemeClr>
              </a:solidFill>
              <a:latin typeface="Titillium WebThin" panose="020B0604020202020204" charset="0"/>
            </a:endParaRPr>
          </a:p>
        </p:txBody>
      </p:sp>
      <p:sp>
        <p:nvSpPr>
          <p:cNvPr id="37" name="Rectangle 36"/>
          <p:cNvSpPr/>
          <p:nvPr/>
        </p:nvSpPr>
        <p:spPr>
          <a:xfrm>
            <a:off x="5626296" y="1668727"/>
            <a:ext cx="2225289"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August 2014:</a:t>
            </a:r>
          </a:p>
          <a:p>
            <a:r>
              <a:rPr lang="en-US" dirty="0" smtClean="0">
                <a:solidFill>
                  <a:schemeClr val="accent1">
                    <a:lumMod val="50000"/>
                  </a:schemeClr>
                </a:solidFill>
                <a:latin typeface="Titillium WebThin" panose="020B0604020202020204" charset="0"/>
                <a:cs typeface="Arial" panose="020B0604020202020204" pitchFamily="34" charset="0"/>
              </a:rPr>
              <a:t>NSF I-Corps Program</a:t>
            </a:r>
          </a:p>
          <a:p>
            <a:r>
              <a:rPr lang="en-US" dirty="0" smtClean="0">
                <a:solidFill>
                  <a:schemeClr val="accent1">
                    <a:lumMod val="50000"/>
                  </a:schemeClr>
                </a:solidFill>
                <a:latin typeface="Titillium WebThin" panose="020B0604020202020204" charset="0"/>
                <a:cs typeface="Arial" panose="020B0604020202020204" pitchFamily="34" charset="0"/>
              </a:rPr>
              <a:t>Grant Awarded</a:t>
            </a:r>
            <a:endParaRPr lang="en-US" dirty="0">
              <a:solidFill>
                <a:schemeClr val="accent1">
                  <a:lumMod val="50000"/>
                </a:schemeClr>
              </a:solidFill>
              <a:latin typeface="Titillium WebThin" panose="020B0604020202020204" charset="0"/>
            </a:endParaRPr>
          </a:p>
        </p:txBody>
      </p:sp>
      <p:sp>
        <p:nvSpPr>
          <p:cNvPr id="38" name="Rectangle 37"/>
          <p:cNvSpPr/>
          <p:nvPr/>
        </p:nvSpPr>
        <p:spPr>
          <a:xfrm>
            <a:off x="3007355" y="2774137"/>
            <a:ext cx="2699778"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May 2014:</a:t>
            </a:r>
          </a:p>
          <a:p>
            <a:r>
              <a:rPr lang="en-US" dirty="0" smtClean="0">
                <a:solidFill>
                  <a:schemeClr val="accent1">
                    <a:lumMod val="50000"/>
                  </a:schemeClr>
                </a:solidFill>
                <a:latin typeface="Titillium WebThin" panose="020B0604020202020204" charset="0"/>
                <a:cs typeface="Arial" panose="020B0604020202020204" pitchFamily="34" charset="0"/>
              </a:rPr>
              <a:t>Acceptance into Jumpstart</a:t>
            </a:r>
          </a:p>
          <a:p>
            <a:r>
              <a:rPr lang="en-US" dirty="0" smtClean="0">
                <a:solidFill>
                  <a:schemeClr val="accent1">
                    <a:lumMod val="50000"/>
                  </a:schemeClr>
                </a:solidFill>
                <a:latin typeface="Titillium WebThin" panose="020B0604020202020204" charset="0"/>
                <a:cs typeface="Arial" panose="020B0604020202020204" pitchFamily="34" charset="0"/>
              </a:rPr>
              <a:t>Foundry 2014 Cohort</a:t>
            </a:r>
            <a:endParaRPr lang="en-US" dirty="0">
              <a:solidFill>
                <a:schemeClr val="accent1">
                  <a:lumMod val="50000"/>
                </a:schemeClr>
              </a:solidFill>
              <a:latin typeface="Titillium WebThin" panose="020B0604020202020204" charset="0"/>
            </a:endParaRPr>
          </a:p>
        </p:txBody>
      </p:sp>
      <p:sp>
        <p:nvSpPr>
          <p:cNvPr id="39" name="Rectangle 38"/>
          <p:cNvSpPr/>
          <p:nvPr/>
        </p:nvSpPr>
        <p:spPr>
          <a:xfrm>
            <a:off x="6227823" y="5707188"/>
            <a:ext cx="1893467"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September </a:t>
            </a:r>
            <a:r>
              <a:rPr lang="en-US" dirty="0" smtClean="0">
                <a:solidFill>
                  <a:schemeClr val="accent1">
                    <a:lumMod val="50000"/>
                  </a:schemeClr>
                </a:solidFill>
                <a:latin typeface="Titillium WebSemiBold" panose="00000700000000000000" pitchFamily="2" charset="0"/>
                <a:cs typeface="Arial" panose="020B0604020202020204" pitchFamily="34" charset="0"/>
              </a:rPr>
              <a:t>2014:</a:t>
            </a:r>
          </a:p>
          <a:p>
            <a:r>
              <a:rPr lang="en-US" dirty="0" smtClean="0">
                <a:solidFill>
                  <a:schemeClr val="accent1">
                    <a:lumMod val="50000"/>
                  </a:schemeClr>
                </a:solidFill>
                <a:latin typeface="Titillium WebThin" panose="020B0604020202020204" charset="0"/>
                <a:cs typeface="Arial" panose="020B0604020202020204" pitchFamily="34" charset="0"/>
              </a:rPr>
              <a:t>Google Faculty</a:t>
            </a:r>
          </a:p>
          <a:p>
            <a:r>
              <a:rPr lang="en-US" dirty="0" smtClean="0">
                <a:solidFill>
                  <a:schemeClr val="accent1">
                    <a:lumMod val="50000"/>
                  </a:schemeClr>
                </a:solidFill>
                <a:latin typeface="Titillium WebThin" panose="020B0604020202020204" charset="0"/>
                <a:cs typeface="Arial" panose="020B0604020202020204" pitchFamily="34" charset="0"/>
              </a:rPr>
              <a:t>Award </a:t>
            </a:r>
            <a:r>
              <a:rPr lang="en-US" dirty="0" smtClean="0">
                <a:solidFill>
                  <a:schemeClr val="accent1">
                    <a:lumMod val="50000"/>
                  </a:schemeClr>
                </a:solidFill>
                <a:latin typeface="Titillium WebThin" panose="020B0604020202020204" charset="0"/>
                <a:cs typeface="Arial" panose="020B0604020202020204" pitchFamily="34" charset="0"/>
              </a:rPr>
              <a:t>Received</a:t>
            </a:r>
            <a:endParaRPr lang="en-US" dirty="0">
              <a:solidFill>
                <a:schemeClr val="accent1">
                  <a:lumMod val="50000"/>
                </a:schemeClr>
              </a:solidFill>
              <a:latin typeface="Titillium WebThin" panose="020B0604020202020204" charset="0"/>
            </a:endParaRPr>
          </a:p>
        </p:txBody>
      </p:sp>
      <p:sp>
        <p:nvSpPr>
          <p:cNvPr id="40" name="Rectangle 39"/>
          <p:cNvSpPr/>
          <p:nvPr/>
        </p:nvSpPr>
        <p:spPr>
          <a:xfrm>
            <a:off x="6865043" y="4524879"/>
            <a:ext cx="2225289"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October </a:t>
            </a:r>
            <a:r>
              <a:rPr lang="en-US" dirty="0" smtClean="0">
                <a:solidFill>
                  <a:schemeClr val="accent1">
                    <a:lumMod val="50000"/>
                  </a:schemeClr>
                </a:solidFill>
                <a:latin typeface="Titillium WebSemiBold" panose="00000700000000000000" pitchFamily="2" charset="0"/>
                <a:cs typeface="Arial" panose="020B0604020202020204" pitchFamily="34" charset="0"/>
              </a:rPr>
              <a:t>2014:</a:t>
            </a:r>
          </a:p>
          <a:p>
            <a:r>
              <a:rPr lang="en-US" dirty="0" smtClean="0">
                <a:solidFill>
                  <a:schemeClr val="accent1">
                    <a:lumMod val="50000"/>
                  </a:schemeClr>
                </a:solidFill>
                <a:latin typeface="Titillium WebThin" panose="020B0604020202020204" charset="0"/>
                <a:cs typeface="Arial" panose="020B0604020202020204" pitchFamily="34" charset="0"/>
              </a:rPr>
              <a:t>NSF I-Corps Program</a:t>
            </a:r>
          </a:p>
          <a:p>
            <a:r>
              <a:rPr lang="en-US" dirty="0" smtClean="0">
                <a:solidFill>
                  <a:schemeClr val="accent1">
                    <a:lumMod val="50000"/>
                  </a:schemeClr>
                </a:solidFill>
                <a:latin typeface="Titillium WebThin" panose="020B0604020202020204" charset="0"/>
                <a:cs typeface="Arial" panose="020B0604020202020204" pitchFamily="34" charset="0"/>
              </a:rPr>
              <a:t>Began</a:t>
            </a:r>
            <a:endParaRPr lang="en-US" dirty="0">
              <a:solidFill>
                <a:schemeClr val="accent1">
                  <a:lumMod val="50000"/>
                </a:schemeClr>
              </a:solidFill>
              <a:latin typeface="Titillium WebThin" panose="020B0604020202020204" charset="0"/>
            </a:endParaRPr>
          </a:p>
        </p:txBody>
      </p:sp>
      <p:sp>
        <p:nvSpPr>
          <p:cNvPr id="41" name="Rectangle 40"/>
          <p:cNvSpPr/>
          <p:nvPr/>
        </p:nvSpPr>
        <p:spPr>
          <a:xfrm>
            <a:off x="4525183" y="4706374"/>
            <a:ext cx="1454244"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June 2014:</a:t>
            </a:r>
          </a:p>
          <a:p>
            <a:r>
              <a:rPr lang="en-US" dirty="0" smtClean="0">
                <a:solidFill>
                  <a:schemeClr val="accent1">
                    <a:lumMod val="50000"/>
                  </a:schemeClr>
                </a:solidFill>
                <a:latin typeface="Titillium WebThin" panose="020B0604020202020204" charset="0"/>
                <a:cs typeface="Arial" panose="020B0604020202020204" pitchFamily="34" charset="0"/>
              </a:rPr>
              <a:t>Fazecast, </a:t>
            </a:r>
            <a:r>
              <a:rPr lang="en-US" dirty="0" smtClean="0">
                <a:solidFill>
                  <a:schemeClr val="accent1">
                    <a:lumMod val="50000"/>
                  </a:schemeClr>
                </a:solidFill>
                <a:latin typeface="Titillium WebThin" panose="020B0604020202020204" charset="0"/>
                <a:cs typeface="Arial" panose="020B0604020202020204" pitchFamily="34" charset="0"/>
              </a:rPr>
              <a:t>Inc.</a:t>
            </a:r>
          </a:p>
          <a:p>
            <a:r>
              <a:rPr lang="en-US" dirty="0" smtClean="0">
                <a:solidFill>
                  <a:schemeClr val="accent1">
                    <a:lumMod val="50000"/>
                  </a:schemeClr>
                </a:solidFill>
                <a:latin typeface="Titillium WebThin" panose="020B0604020202020204" charset="0"/>
                <a:cs typeface="Arial" panose="020B0604020202020204" pitchFamily="34" charset="0"/>
              </a:rPr>
              <a:t>founded</a:t>
            </a:r>
            <a:endParaRPr lang="en-US" dirty="0">
              <a:solidFill>
                <a:schemeClr val="accent1">
                  <a:lumMod val="50000"/>
                </a:schemeClr>
              </a:solidFill>
              <a:latin typeface="Titillium WebThin" panose="020B0604020202020204" charset="0"/>
            </a:endParaRPr>
          </a:p>
        </p:txBody>
      </p:sp>
      <p:cxnSp>
        <p:nvCxnSpPr>
          <p:cNvPr id="42" name="Straight Arrow Connector 41"/>
          <p:cNvCxnSpPr/>
          <p:nvPr/>
        </p:nvCxnSpPr>
        <p:spPr>
          <a:xfrm>
            <a:off x="6362407" y="3720000"/>
            <a:ext cx="0" cy="365760"/>
          </a:xfrm>
          <a:prstGeom prst="straightConnector1">
            <a:avLst/>
          </a:prstGeom>
          <a:ln w="12700" cmpd="sng">
            <a:solidFill>
              <a:schemeClr val="accent1">
                <a:lumMod val="60000"/>
                <a:lumOff val="40000"/>
              </a:schemeClr>
            </a:solidFill>
            <a:prstDash val="sysDash"/>
            <a:headEnd type="none"/>
            <a:tailEnd type="triangle"/>
          </a:ln>
          <a:effectLst>
            <a:outerShdw blurRad="63500" dist="38100" dir="5400000" algn="tl" rotWithShape="0">
              <a:schemeClr val="bg1">
                <a:lumMod val="75000"/>
              </a:schemeClr>
            </a:outerShdw>
          </a:effec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6227823" y="2787672"/>
            <a:ext cx="2129109" cy="923330"/>
          </a:xfrm>
          <a:prstGeom prst="rect">
            <a:avLst/>
          </a:prstGeom>
          <a:effectLst>
            <a:outerShdw blurRad="63500" dist="38100" dir="5400000" algn="tl" rotWithShape="0">
              <a:schemeClr val="bg1">
                <a:lumMod val="75000"/>
              </a:schemeClr>
            </a:outerShdw>
          </a:effectLst>
        </p:spPr>
        <p:txBody>
          <a:bodyPr wrap="none">
            <a:spAutoFit/>
          </a:bodyPr>
          <a:lstStyle/>
          <a:p>
            <a:r>
              <a:rPr lang="en-US" dirty="0" smtClean="0">
                <a:solidFill>
                  <a:schemeClr val="accent1">
                    <a:lumMod val="50000"/>
                  </a:schemeClr>
                </a:solidFill>
                <a:latin typeface="Titillium WebSemiBold" panose="00000700000000000000" pitchFamily="2" charset="0"/>
                <a:cs typeface="Arial" panose="020B0604020202020204" pitchFamily="34" charset="0"/>
              </a:rPr>
              <a:t>September</a:t>
            </a:r>
            <a:r>
              <a:rPr lang="en-US" dirty="0" smtClean="0">
                <a:solidFill>
                  <a:schemeClr val="accent1">
                    <a:lumMod val="50000"/>
                  </a:schemeClr>
                </a:solidFill>
                <a:latin typeface="Titillium WebSemiBold" panose="00000700000000000000" pitchFamily="2" charset="0"/>
                <a:cs typeface="Arial" panose="020B0604020202020204" pitchFamily="34" charset="0"/>
              </a:rPr>
              <a:t> </a:t>
            </a:r>
            <a:r>
              <a:rPr lang="en-US" dirty="0" smtClean="0">
                <a:solidFill>
                  <a:schemeClr val="accent1">
                    <a:lumMod val="50000"/>
                  </a:schemeClr>
                </a:solidFill>
                <a:latin typeface="Titillium WebSemiBold" panose="00000700000000000000" pitchFamily="2" charset="0"/>
                <a:cs typeface="Arial" panose="020B0604020202020204" pitchFamily="34" charset="0"/>
              </a:rPr>
              <a:t>2014:</a:t>
            </a:r>
          </a:p>
          <a:p>
            <a:r>
              <a:rPr lang="en-US" dirty="0" smtClean="0">
                <a:solidFill>
                  <a:schemeClr val="accent1">
                    <a:lumMod val="50000"/>
                  </a:schemeClr>
                </a:solidFill>
                <a:latin typeface="Titillium WebThin" panose="020B0604020202020204" charset="0"/>
                <a:cs typeface="Arial" panose="020B0604020202020204" pitchFamily="34" charset="0"/>
              </a:rPr>
              <a:t>Won Spark Nashville</a:t>
            </a:r>
          </a:p>
          <a:p>
            <a:r>
              <a:rPr lang="en-US" dirty="0" smtClean="0">
                <a:solidFill>
                  <a:schemeClr val="accent1">
                    <a:lumMod val="50000"/>
                  </a:schemeClr>
                </a:solidFill>
                <a:latin typeface="Titillium WebThin" panose="020B0604020202020204" charset="0"/>
                <a:cs typeface="Arial" panose="020B0604020202020204" pitchFamily="34" charset="0"/>
              </a:rPr>
              <a:t>Pitch Competition</a:t>
            </a:r>
            <a:endParaRPr lang="en-US" dirty="0">
              <a:solidFill>
                <a:schemeClr val="accent1">
                  <a:lumMod val="50000"/>
                </a:schemeClr>
              </a:solidFill>
              <a:latin typeface="Titillium WebThin" panose="020B0604020202020204" charset="0"/>
            </a:endParaRPr>
          </a:p>
        </p:txBody>
      </p:sp>
    </p:spTree>
    <p:extLst>
      <p:ext uri="{BB962C8B-B14F-4D97-AF65-F5344CB8AC3E}">
        <p14:creationId xmlns:p14="http://schemas.microsoft.com/office/powerpoint/2010/main" val="407146494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8021"/>
          <a:stretch/>
        </p:blipFill>
        <p:spPr>
          <a:xfrm>
            <a:off x="1542023" y="83572"/>
            <a:ext cx="1317523" cy="193619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3255" y="83572"/>
            <a:ext cx="1620902" cy="19362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2538" y="83572"/>
            <a:ext cx="1936200" cy="1936200"/>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r="26116"/>
          <a:stretch/>
        </p:blipFill>
        <p:spPr>
          <a:xfrm>
            <a:off x="3038168" y="73739"/>
            <a:ext cx="2156707" cy="1946032"/>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97" y="83572"/>
            <a:ext cx="1281473" cy="1922209"/>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429" y="5466433"/>
            <a:ext cx="2926739" cy="1310871"/>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12818" y="2291398"/>
            <a:ext cx="1549384" cy="2329763"/>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34111" y="4737598"/>
            <a:ext cx="3059558" cy="2039705"/>
          </a:xfrm>
          <a:prstGeom prst="rect">
            <a:avLst/>
          </a:prstGeom>
        </p:spPr>
      </p:pic>
      <p:pic>
        <p:nvPicPr>
          <p:cNvPr id="12" name="Picture 11"/>
          <p:cNvPicPr>
            <a:picLocks noChangeAspect="1"/>
          </p:cNvPicPr>
          <p:nvPr/>
        </p:nvPicPr>
        <p:blipFill rotWithShape="1">
          <a:blip r:embed="rId11" cstate="print">
            <a:extLst>
              <a:ext uri="{28A0092B-C50C-407E-A947-70E740481C1C}">
                <a14:useLocalDpi xmlns:a14="http://schemas.microsoft.com/office/drawing/2010/main" val="0"/>
              </a:ext>
            </a:extLst>
          </a:blip>
          <a:srcRect l="7273" r="28335"/>
          <a:stretch/>
        </p:blipFill>
        <p:spPr>
          <a:xfrm>
            <a:off x="4627892" y="2291398"/>
            <a:ext cx="2231924" cy="2310754"/>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1429" y="2291398"/>
            <a:ext cx="2576052" cy="1717368"/>
          </a:xfrm>
          <a:prstGeom prst="rect">
            <a:avLst/>
          </a:prstGeom>
        </p:spPr>
      </p:pic>
      <p:pic>
        <p:nvPicPr>
          <p:cNvPr id="14" name="Picture 13"/>
          <p:cNvPicPr>
            <a:picLocks noChangeAspect="1"/>
          </p:cNvPicPr>
          <p:nvPr/>
        </p:nvPicPr>
        <p:blipFill rotWithShape="1">
          <a:blip r:embed="rId13" cstate="print">
            <a:extLst>
              <a:ext uri="{28A0092B-C50C-407E-A947-70E740481C1C}">
                <a14:useLocalDpi xmlns:a14="http://schemas.microsoft.com/office/drawing/2010/main" val="0"/>
              </a:ext>
            </a:extLst>
          </a:blip>
          <a:srcRect b="25211"/>
          <a:stretch/>
        </p:blipFill>
        <p:spPr>
          <a:xfrm>
            <a:off x="111429" y="4141350"/>
            <a:ext cx="2682242" cy="1192499"/>
          </a:xfrm>
          <a:prstGeom prst="rect">
            <a:avLst/>
          </a:prstGeom>
        </p:spPr>
      </p:pic>
      <p:pic>
        <p:nvPicPr>
          <p:cNvPr id="15" name="Picture 14"/>
          <p:cNvPicPr>
            <a:picLocks noChangeAspect="1"/>
          </p:cNvPicPr>
          <p:nvPr/>
        </p:nvPicPr>
        <p:blipFill rotWithShape="1">
          <a:blip r:embed="rId14" cstate="print">
            <a:extLst>
              <a:ext uri="{28A0092B-C50C-407E-A947-70E740481C1C}">
                <a14:useLocalDpi xmlns:a14="http://schemas.microsoft.com/office/drawing/2010/main" val="0"/>
              </a:ext>
            </a:extLst>
          </a:blip>
          <a:srcRect l="27541"/>
          <a:stretch/>
        </p:blipFill>
        <p:spPr>
          <a:xfrm>
            <a:off x="7025506" y="2616390"/>
            <a:ext cx="1930619" cy="1992799"/>
          </a:xfrm>
          <a:prstGeom prst="rect">
            <a:avLst/>
          </a:prstGeom>
        </p:spPr>
      </p:pic>
    </p:spTree>
    <p:extLst>
      <p:ext uri="{BB962C8B-B14F-4D97-AF65-F5344CB8AC3E}">
        <p14:creationId xmlns:p14="http://schemas.microsoft.com/office/powerpoint/2010/main" val="2451808638"/>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28021"/>
          <a:stretch/>
        </p:blipFill>
        <p:spPr>
          <a:xfrm>
            <a:off x="1542023" y="83572"/>
            <a:ext cx="1317523" cy="1936199"/>
          </a:xfrm>
          <a:prstGeom prst="rect">
            <a:avLst/>
          </a:prstGeom>
        </p:spPr>
      </p:pic>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53255" y="83572"/>
            <a:ext cx="1620902" cy="19362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32538" y="83572"/>
            <a:ext cx="1936200" cy="1936200"/>
          </a:xfrm>
          <a:prstGeom prst="rect">
            <a:avLst/>
          </a:prstGeom>
        </p:spPr>
      </p:pic>
      <p:pic>
        <p:nvPicPr>
          <p:cNvPr id="7" name="Picture 6"/>
          <p:cNvPicPr>
            <a:picLocks noChangeAspect="1"/>
          </p:cNvPicPr>
          <p:nvPr/>
        </p:nvPicPr>
        <p:blipFill rotWithShape="1">
          <a:blip r:embed="rId6" cstate="print">
            <a:extLst>
              <a:ext uri="{28A0092B-C50C-407E-A947-70E740481C1C}">
                <a14:useLocalDpi xmlns:a14="http://schemas.microsoft.com/office/drawing/2010/main" val="0"/>
              </a:ext>
            </a:extLst>
          </a:blip>
          <a:srcRect r="26116"/>
          <a:stretch/>
        </p:blipFill>
        <p:spPr>
          <a:xfrm>
            <a:off x="3038168" y="73739"/>
            <a:ext cx="2156707" cy="1946032"/>
          </a:xfrm>
          <a:prstGeom prst="rect">
            <a:avLst/>
          </a:prstGeom>
        </p:spPr>
      </p:pic>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1597" y="83572"/>
            <a:ext cx="1281473" cy="1922209"/>
          </a:xfrm>
          <a:prstGeom prst="rect">
            <a:avLst/>
          </a:prstGeom>
        </p:spPr>
      </p:pic>
      <p:pic>
        <p:nvPicPr>
          <p:cNvPr id="9" name="Picture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1429" y="5466433"/>
            <a:ext cx="2926739" cy="1310871"/>
          </a:xfrm>
          <a:prstGeom prst="rect">
            <a:avLst/>
          </a:prstGeom>
        </p:spPr>
      </p:pic>
      <p:pic>
        <p:nvPicPr>
          <p:cNvPr id="10" name="Picture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912818" y="2291398"/>
            <a:ext cx="1549384" cy="2329763"/>
          </a:xfrm>
          <a:prstGeom prst="rect">
            <a:avLst/>
          </a:prstGeom>
        </p:spPr>
      </p:pic>
      <p:pic>
        <p:nvPicPr>
          <p:cNvPr id="11" name="Pictur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34111" y="4737598"/>
            <a:ext cx="3059558" cy="2039705"/>
          </a:xfrm>
          <a:prstGeom prst="rect">
            <a:avLst/>
          </a:prstGeom>
        </p:spPr>
      </p:pic>
      <p:pic>
        <p:nvPicPr>
          <p:cNvPr id="12" name="Picture 11"/>
          <p:cNvPicPr>
            <a:picLocks noChangeAspect="1"/>
          </p:cNvPicPr>
          <p:nvPr/>
        </p:nvPicPr>
        <p:blipFill rotWithShape="1">
          <a:blip r:embed="rId11" cstate="print">
            <a:extLst>
              <a:ext uri="{28A0092B-C50C-407E-A947-70E740481C1C}">
                <a14:useLocalDpi xmlns:a14="http://schemas.microsoft.com/office/drawing/2010/main" val="0"/>
              </a:ext>
            </a:extLst>
          </a:blip>
          <a:srcRect l="7273" r="28335"/>
          <a:stretch/>
        </p:blipFill>
        <p:spPr>
          <a:xfrm>
            <a:off x="4627892" y="2291398"/>
            <a:ext cx="2231924" cy="2310754"/>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1429" y="2291398"/>
            <a:ext cx="2576052" cy="1717368"/>
          </a:xfrm>
          <a:prstGeom prst="rect">
            <a:avLst/>
          </a:prstGeom>
        </p:spPr>
      </p:pic>
      <p:pic>
        <p:nvPicPr>
          <p:cNvPr id="14" name="Picture 13"/>
          <p:cNvPicPr>
            <a:picLocks noChangeAspect="1"/>
          </p:cNvPicPr>
          <p:nvPr/>
        </p:nvPicPr>
        <p:blipFill rotWithShape="1">
          <a:blip r:embed="rId13" cstate="print">
            <a:extLst>
              <a:ext uri="{28A0092B-C50C-407E-A947-70E740481C1C}">
                <a14:useLocalDpi xmlns:a14="http://schemas.microsoft.com/office/drawing/2010/main" val="0"/>
              </a:ext>
            </a:extLst>
          </a:blip>
          <a:srcRect b="25211"/>
          <a:stretch/>
        </p:blipFill>
        <p:spPr>
          <a:xfrm>
            <a:off x="111429" y="4141350"/>
            <a:ext cx="2682242" cy="1192499"/>
          </a:xfrm>
          <a:prstGeom prst="rect">
            <a:avLst/>
          </a:prstGeom>
        </p:spPr>
      </p:pic>
      <p:pic>
        <p:nvPicPr>
          <p:cNvPr id="15" name="Picture 14"/>
          <p:cNvPicPr>
            <a:picLocks noChangeAspect="1"/>
          </p:cNvPicPr>
          <p:nvPr/>
        </p:nvPicPr>
        <p:blipFill rotWithShape="1">
          <a:blip r:embed="rId14" cstate="print">
            <a:extLst>
              <a:ext uri="{28A0092B-C50C-407E-A947-70E740481C1C}">
                <a14:useLocalDpi xmlns:a14="http://schemas.microsoft.com/office/drawing/2010/main" val="0"/>
              </a:ext>
            </a:extLst>
          </a:blip>
          <a:srcRect l="27541"/>
          <a:stretch/>
        </p:blipFill>
        <p:spPr>
          <a:xfrm>
            <a:off x="7025506" y="2616390"/>
            <a:ext cx="1930619" cy="1992799"/>
          </a:xfrm>
          <a:prstGeom prst="rect">
            <a:avLst/>
          </a:prstGeom>
        </p:spPr>
      </p:pic>
      <p:sp>
        <p:nvSpPr>
          <p:cNvPr id="16" name="TextBox 15"/>
          <p:cNvSpPr txBox="1"/>
          <p:nvPr/>
        </p:nvSpPr>
        <p:spPr>
          <a:xfrm>
            <a:off x="6289612" y="5109754"/>
            <a:ext cx="2622706" cy="954107"/>
          </a:xfrm>
          <a:prstGeom prst="rect">
            <a:avLst/>
          </a:prstGeom>
          <a:noFill/>
        </p:spPr>
        <p:txBody>
          <a:bodyPr wrap="none" rtlCol="0">
            <a:spAutoFit/>
          </a:bodyPr>
          <a:lstStyle/>
          <a:p>
            <a:r>
              <a:rPr lang="en-US" sz="2800" b="1" dirty="0" smtClean="0"/>
              <a:t>“Accuracy… </a:t>
            </a:r>
          </a:p>
          <a:p>
            <a:r>
              <a:rPr lang="en-US" sz="2800" b="1" dirty="0"/>
              <a:t> </a:t>
            </a:r>
            <a:r>
              <a:rPr lang="en-US" sz="2800" b="1" dirty="0" smtClean="0"/>
              <a:t>     is addictive!”</a:t>
            </a:r>
            <a:endParaRPr lang="en-US" sz="2800" b="1" dirty="0"/>
          </a:p>
        </p:txBody>
      </p:sp>
      <p:sp>
        <p:nvSpPr>
          <p:cNvPr id="17" name="TextBox 16"/>
          <p:cNvSpPr txBox="1"/>
          <p:nvPr/>
        </p:nvSpPr>
        <p:spPr>
          <a:xfrm>
            <a:off x="6923343" y="6029124"/>
            <a:ext cx="2082750" cy="523220"/>
          </a:xfrm>
          <a:prstGeom prst="rect">
            <a:avLst/>
          </a:prstGeom>
          <a:noFill/>
        </p:spPr>
        <p:txBody>
          <a:bodyPr wrap="none" rtlCol="0">
            <a:spAutoFit/>
          </a:bodyPr>
          <a:lstStyle/>
          <a:p>
            <a:r>
              <a:rPr lang="en-US" sz="2800" i="1" dirty="0" smtClean="0"/>
              <a:t>-Charles Toth</a:t>
            </a:r>
            <a:endParaRPr lang="en-US" sz="2800" i="1" dirty="0"/>
          </a:p>
        </p:txBody>
      </p:sp>
    </p:spTree>
    <p:extLst>
      <p:ext uri="{BB962C8B-B14F-4D97-AF65-F5344CB8AC3E}">
        <p14:creationId xmlns:p14="http://schemas.microsoft.com/office/powerpoint/2010/main" val="165675022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95" y="399220"/>
            <a:ext cx="3329673" cy="2120956"/>
          </a:xfrm>
          <a:prstGeom prst="rect">
            <a:avLst/>
          </a:prstGeom>
        </p:spPr>
      </p:pic>
      <p:sp>
        <p:nvSpPr>
          <p:cNvPr id="5" name="TextBox 4"/>
          <p:cNvSpPr txBox="1"/>
          <p:nvPr/>
        </p:nvSpPr>
        <p:spPr>
          <a:xfrm>
            <a:off x="3200400" y="3500244"/>
            <a:ext cx="5472204" cy="707886"/>
          </a:xfrm>
          <a:prstGeom prst="rect">
            <a:avLst/>
          </a:prstGeom>
          <a:noFill/>
        </p:spPr>
        <p:txBody>
          <a:bodyPr wrap="none" rtlCol="0">
            <a:spAutoFit/>
          </a:bodyPr>
          <a:lstStyle/>
          <a:p>
            <a:r>
              <a:rPr lang="en-US" sz="4000" i="1" dirty="0" err="1" smtClean="0">
                <a:solidFill>
                  <a:schemeClr val="accent2">
                    <a:lumMod val="75000"/>
                  </a:schemeClr>
                </a:solidFill>
                <a:latin typeface="Arial Black" panose="020B0A04020102020204" pitchFamily="34" charset="0"/>
              </a:rPr>
              <a:t>esA</a:t>
            </a:r>
            <a:r>
              <a:rPr lang="en-US" sz="4000" i="1" dirty="0" smtClean="0">
                <a:solidFill>
                  <a:schemeClr val="accent2">
                    <a:lumMod val="75000"/>
                  </a:schemeClr>
                </a:solidFill>
                <a:latin typeface="Arial Black" panose="020B0A04020102020204" pitchFamily="34" charset="0"/>
              </a:rPr>
              <a:t> Concepts, LLC</a:t>
            </a:r>
            <a:endParaRPr lang="en-US" sz="4000" i="1" dirty="0">
              <a:solidFill>
                <a:schemeClr val="accent2">
                  <a:lumMod val="75000"/>
                </a:schemeClr>
              </a:solidFill>
              <a:latin typeface="Arial Black" panose="020B0A04020102020204"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4220" y="4541431"/>
            <a:ext cx="7415561" cy="2013577"/>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48975" y="2083332"/>
            <a:ext cx="4010386" cy="890758"/>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20772" y="249260"/>
            <a:ext cx="3966750" cy="1586700"/>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29602" y="2620537"/>
            <a:ext cx="2069544" cy="2021255"/>
          </a:xfrm>
          <a:prstGeom prst="rect">
            <a:avLst/>
          </a:prstGeom>
        </p:spPr>
      </p:pic>
    </p:spTree>
    <p:extLst>
      <p:ext uri="{BB962C8B-B14F-4D97-AF65-F5344CB8AC3E}">
        <p14:creationId xmlns:p14="http://schemas.microsoft.com/office/powerpoint/2010/main" val="88949953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988" y="428534"/>
            <a:ext cx="3869473" cy="230347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6390" y="1479912"/>
            <a:ext cx="2844800" cy="285750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59637" y="4663005"/>
            <a:ext cx="4204822" cy="1090791"/>
          </a:xfrm>
          <a:prstGeom prst="rect">
            <a:avLst/>
          </a:prstGeom>
        </p:spPr>
      </p:pic>
    </p:spTree>
    <p:extLst>
      <p:ext uri="{BB962C8B-B14F-4D97-AF65-F5344CB8AC3E}">
        <p14:creationId xmlns:p14="http://schemas.microsoft.com/office/powerpoint/2010/main" val="3730412623"/>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66084" y="2591913"/>
            <a:ext cx="7211832" cy="1674174"/>
          </a:xfrm>
          <a:prstGeom prst="rect">
            <a:avLst/>
          </a:prstGeom>
        </p:spPr>
      </p:pic>
    </p:spTree>
    <p:extLst>
      <p:ext uri="{BB962C8B-B14F-4D97-AF65-F5344CB8AC3E}">
        <p14:creationId xmlns:p14="http://schemas.microsoft.com/office/powerpoint/2010/main" val="826961505"/>
      </p:ext>
    </p:extLst>
  </p:cSld>
  <p:clrMapOvr>
    <a:masterClrMapping/>
  </p:clrMapOvr>
  <p:transition spd="med">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414999" y="3156155"/>
            <a:ext cx="4314002" cy="646331"/>
          </a:xfrm>
          <a:prstGeom prst="rect">
            <a:avLst/>
          </a:prstGeom>
          <a:noFill/>
        </p:spPr>
        <p:txBody>
          <a:bodyPr wrap="none" rtlCol="0">
            <a:spAutoFit/>
          </a:bodyPr>
          <a:lstStyle/>
          <a:p>
            <a:pPr algn="ctr"/>
            <a:r>
              <a:rPr lang="en-US" sz="3600" b="1" dirty="0" smtClean="0">
                <a:latin typeface="Arial" panose="020B0604020202020204" pitchFamily="34" charset="0"/>
                <a:cs typeface="Arial" panose="020B0604020202020204" pitchFamily="34" charset="0"/>
              </a:rPr>
              <a:t>Additional Material</a:t>
            </a:r>
            <a:endParaRPr lang="en-US"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132835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049" y="286788"/>
            <a:ext cx="6623929"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Partnership Information and Hypotheses</a:t>
            </a:r>
            <a:endParaRPr lang="en-US" sz="2800" dirty="0">
              <a:latin typeface="Arial" panose="020B0604020202020204" pitchFamily="34" charset="0"/>
              <a:cs typeface="Arial" panose="020B0604020202020204" pitchFamily="34" charset="0"/>
            </a:endParaRPr>
          </a:p>
        </p:txBody>
      </p:sp>
      <p:sp>
        <p:nvSpPr>
          <p:cNvPr id="15" name="Rectangle 14"/>
          <p:cNvSpPr/>
          <p:nvPr/>
        </p:nvSpPr>
        <p:spPr>
          <a:xfrm>
            <a:off x="1580716" y="1291589"/>
            <a:ext cx="5982569" cy="4985980"/>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Types of Partners</a:t>
            </a:r>
            <a:endParaRPr lang="en-US" sz="2400"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Market-Specific Consortiums</a:t>
            </a:r>
          </a:p>
          <a:p>
            <a:r>
              <a:rPr lang="en-US" dirty="0" smtClean="0">
                <a:latin typeface="Arial" panose="020B0604020202020204" pitchFamily="34" charset="0"/>
                <a:cs typeface="Arial" panose="020B0604020202020204" pitchFamily="34" charset="0"/>
              </a:rPr>
              <a:t>Market-Leading Businesses</a:t>
            </a:r>
          </a:p>
          <a:p>
            <a:r>
              <a:rPr lang="en-US" dirty="0" smtClean="0">
                <a:latin typeface="Arial" panose="020B0604020202020204" pitchFamily="34" charset="0"/>
                <a:cs typeface="Arial" panose="020B0604020202020204" pitchFamily="34" charset="0"/>
              </a:rPr>
              <a:t>Manufacturers/OEMs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ctr"/>
            <a:r>
              <a:rPr lang="en-US" sz="2400" b="1" dirty="0" smtClean="0">
                <a:latin typeface="Arial" panose="020B0604020202020204" pitchFamily="34" charset="0"/>
                <a:cs typeface="Arial" panose="020B0604020202020204" pitchFamily="34" charset="0"/>
              </a:rPr>
              <a:t>Who Might They Be?</a:t>
            </a:r>
            <a:endParaRPr lang="en-US" sz="2400"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American Mountain Guides Association</a:t>
            </a:r>
          </a:p>
          <a:p>
            <a:r>
              <a:rPr lang="en-US" dirty="0" smtClean="0">
                <a:latin typeface="Arial" panose="020B0604020202020204" pitchFamily="34" charset="0"/>
                <a:cs typeface="Arial" panose="020B0604020202020204" pitchFamily="34" charset="0"/>
              </a:rPr>
              <a:t>Exum Mountain Guides</a:t>
            </a:r>
          </a:p>
          <a:p>
            <a:r>
              <a:rPr lang="en-US" dirty="0" smtClean="0">
                <a:latin typeface="Arial" panose="020B0604020202020204" pitchFamily="34" charset="0"/>
                <a:cs typeface="Arial" panose="020B0604020202020204" pitchFamily="34" charset="0"/>
              </a:rPr>
              <a:t>Unmanned Aerial Vehicle Systems International (UAVSI)</a:t>
            </a:r>
          </a:p>
          <a:p>
            <a:r>
              <a:rPr lang="en-US" dirty="0" smtClean="0">
                <a:solidFill>
                  <a:schemeClr val="accent3">
                    <a:lumMod val="75000"/>
                  </a:schemeClr>
                </a:solidFill>
                <a:latin typeface="Arial" panose="020B0604020202020204" pitchFamily="34" charset="0"/>
                <a:cs typeface="Arial" panose="020B0604020202020204" pitchFamily="34" charset="0"/>
              </a:rPr>
              <a:t>MotorsportsReg</a:t>
            </a:r>
          </a:p>
          <a:p>
            <a:r>
              <a:rPr lang="en-US" dirty="0" smtClean="0">
                <a:latin typeface="Arial" panose="020B0604020202020204" pitchFamily="34" charset="0"/>
                <a:cs typeface="Arial" panose="020B0604020202020204" pitchFamily="34" charset="0"/>
              </a:rPr>
              <a:t>Google</a:t>
            </a:r>
          </a:p>
          <a:p>
            <a:r>
              <a:rPr lang="en-US" dirty="0" smtClean="0">
                <a:solidFill>
                  <a:schemeClr val="accent3">
                    <a:lumMod val="75000"/>
                  </a:schemeClr>
                </a:solidFill>
                <a:latin typeface="Arial" panose="020B0604020202020204" pitchFamily="34" charset="0"/>
                <a:cs typeface="Arial" panose="020B0604020202020204" pitchFamily="34" charset="0"/>
              </a:rPr>
              <a:t>I4o International</a:t>
            </a:r>
          </a:p>
          <a:p>
            <a:r>
              <a:rPr lang="en-US" dirty="0" smtClean="0">
                <a:latin typeface="Arial" panose="020B0604020202020204" pitchFamily="34" charset="0"/>
                <a:cs typeface="Arial" panose="020B0604020202020204" pitchFamily="34" charset="0"/>
              </a:rPr>
              <a:t>Garmin</a:t>
            </a:r>
          </a:p>
          <a:p>
            <a:r>
              <a:rPr lang="en-US" dirty="0" smtClean="0">
                <a:solidFill>
                  <a:schemeClr val="accent3">
                    <a:lumMod val="75000"/>
                  </a:schemeClr>
                </a:solidFill>
                <a:latin typeface="Arial" panose="020B0604020202020204" pitchFamily="34" charset="0"/>
                <a:cs typeface="Arial" panose="020B0604020202020204" pitchFamily="34" charset="0"/>
              </a:rPr>
              <a:t>SplitSecnd</a:t>
            </a:r>
          </a:p>
        </p:txBody>
      </p:sp>
    </p:spTree>
    <p:extLst>
      <p:ext uri="{BB962C8B-B14F-4D97-AF65-F5344CB8AC3E}">
        <p14:creationId xmlns:p14="http://schemas.microsoft.com/office/powerpoint/2010/main" val="9909509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049" y="286788"/>
            <a:ext cx="6623929"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Partnership Information and Hypotheses</a:t>
            </a:r>
            <a:endParaRPr lang="en-US" sz="2800" dirty="0">
              <a:latin typeface="Arial" panose="020B0604020202020204" pitchFamily="34" charset="0"/>
              <a:cs typeface="Arial" panose="020B0604020202020204" pitchFamily="34" charset="0"/>
            </a:endParaRPr>
          </a:p>
        </p:txBody>
      </p:sp>
      <p:sp>
        <p:nvSpPr>
          <p:cNvPr id="15" name="Rectangle 14"/>
          <p:cNvSpPr/>
          <p:nvPr/>
        </p:nvSpPr>
        <p:spPr>
          <a:xfrm>
            <a:off x="437073" y="1062990"/>
            <a:ext cx="8269854" cy="5539978"/>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Why Will They Partner?</a:t>
            </a:r>
            <a:endParaRPr lang="en-US" sz="2400"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Market-Specific Consortiums will partner because we can enhance the safety of its members at little or no cost to </a:t>
            </a:r>
            <a:r>
              <a:rPr lang="en-US" dirty="0" smtClean="0">
                <a:latin typeface="Arial" panose="020B0604020202020204" pitchFamily="34" charset="0"/>
                <a:cs typeface="Arial" panose="020B0604020202020204" pitchFamily="34" charset="0"/>
              </a:rPr>
              <a:t>them</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Market-Leading </a:t>
            </a:r>
            <a:r>
              <a:rPr lang="en-US" dirty="0">
                <a:latin typeface="Arial" panose="020B0604020202020204" pitchFamily="34" charset="0"/>
                <a:cs typeface="Arial" panose="020B0604020202020204" pitchFamily="34" charset="0"/>
              </a:rPr>
              <a:t>Businesses will partner </a:t>
            </a:r>
            <a:r>
              <a:rPr lang="en-US" dirty="0" smtClean="0">
                <a:latin typeface="Arial" panose="020B0604020202020204" pitchFamily="34" charset="0"/>
                <a:cs typeface="Arial" panose="020B0604020202020204" pitchFamily="34" charset="0"/>
              </a:rPr>
              <a:t>because</a:t>
            </a:r>
            <a:r>
              <a:rPr lang="en-US" dirty="0">
                <a:latin typeface="Arial" panose="020B0604020202020204" pitchFamily="34" charset="0"/>
                <a:cs typeface="Arial" panose="020B0604020202020204" pitchFamily="34" charset="0"/>
              </a:rPr>
              <a:t>:</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Our </a:t>
            </a:r>
            <a:r>
              <a:rPr lang="en-US" dirty="0">
                <a:latin typeface="Arial" panose="020B0604020202020204" pitchFamily="34" charset="0"/>
                <a:cs typeface="Arial" panose="020B0604020202020204" pitchFamily="34" charset="0"/>
              </a:rPr>
              <a:t>Value Propositions prove advantageous over existing solutions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Our </a:t>
            </a:r>
            <a:r>
              <a:rPr lang="en-US" dirty="0">
                <a:latin typeface="Arial" panose="020B0604020202020204" pitchFamily="34" charset="0"/>
                <a:cs typeface="Arial" panose="020B0604020202020204" pitchFamily="34" charset="0"/>
              </a:rPr>
              <a:t>solution may give them an unfair advantage over their competition</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We </a:t>
            </a:r>
            <a:r>
              <a:rPr lang="en-US" dirty="0">
                <a:latin typeface="Arial" panose="020B0604020202020204" pitchFamily="34" charset="0"/>
                <a:cs typeface="Arial" panose="020B0604020202020204" pitchFamily="34" charset="0"/>
              </a:rPr>
              <a:t>are a low-cost alternative to existing solutions</a:t>
            </a:r>
          </a:p>
          <a:p>
            <a:pPr marL="742950" lvl="1"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We </a:t>
            </a:r>
            <a:r>
              <a:rPr lang="en-US" dirty="0">
                <a:latin typeface="Arial" panose="020B0604020202020204" pitchFamily="34" charset="0"/>
                <a:cs typeface="Arial" panose="020B0604020202020204" pitchFamily="34" charset="0"/>
              </a:rPr>
              <a:t>can topple existing monopolies</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algn="ctr"/>
            <a:r>
              <a:rPr lang="en-US" sz="2400" b="1" dirty="0" smtClean="0">
                <a:latin typeface="Arial" panose="020B0604020202020204" pitchFamily="34" charset="0"/>
                <a:cs typeface="Arial" panose="020B0604020202020204" pitchFamily="34" charset="0"/>
              </a:rPr>
              <a:t>What are the Risks?</a:t>
            </a:r>
            <a:endParaRPr lang="en-US" sz="2400"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We </a:t>
            </a:r>
            <a:r>
              <a:rPr lang="en-US" dirty="0">
                <a:latin typeface="Arial" panose="020B0604020202020204" pitchFamily="34" charset="0"/>
                <a:cs typeface="Arial" panose="020B0604020202020204" pitchFamily="34" charset="0"/>
              </a:rPr>
              <a:t>will not be able to provide the accuracy </a:t>
            </a:r>
            <a:r>
              <a:rPr lang="en-US" dirty="0" smtClean="0">
                <a:latin typeface="Arial" panose="020B0604020202020204" pitchFamily="34" charset="0"/>
                <a:cs typeface="Arial" panose="020B0604020202020204" pitchFamily="34" charset="0"/>
              </a:rPr>
              <a:t>our partners </a:t>
            </a:r>
            <a:r>
              <a:rPr lang="en-US" dirty="0">
                <a:latin typeface="Arial" panose="020B0604020202020204" pitchFamily="34" charset="0"/>
                <a:cs typeface="Arial" panose="020B0604020202020204" pitchFamily="34" charset="0"/>
              </a:rPr>
              <a:t>require in a </a:t>
            </a:r>
            <a:r>
              <a:rPr lang="en-US" dirty="0" smtClean="0">
                <a:latin typeface="Arial" panose="020B0604020202020204" pitchFamily="34" charset="0"/>
                <a:cs typeface="Arial" panose="020B0604020202020204" pitchFamily="34" charset="0"/>
              </a:rPr>
              <a:t>consistent and reliable </a:t>
            </a:r>
            <a:r>
              <a:rPr lang="en-US" dirty="0">
                <a:latin typeface="Arial" panose="020B0604020202020204" pitchFamily="34" charset="0"/>
                <a:cs typeface="Arial" panose="020B0604020202020204" pitchFamily="34" charset="0"/>
              </a:rPr>
              <a:t>manner</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Our </a:t>
            </a:r>
            <a:r>
              <a:rPr lang="en-US" dirty="0">
                <a:latin typeface="Arial" panose="020B0604020202020204" pitchFamily="34" charset="0"/>
                <a:cs typeface="Arial" panose="020B0604020202020204" pitchFamily="34" charset="0"/>
              </a:rPr>
              <a:t>solution will not work in adverse GPS environments (Safety issues)</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time commitment required by each partner will be a drain on our resources, making us unable to focus on the general solution</a:t>
            </a:r>
          </a:p>
          <a:p>
            <a:pPr marL="285750" indent="-285750">
              <a:buFont typeface="Arial" panose="020B0604020202020204" pitchFamily="34" charset="0"/>
              <a:buChar char="•"/>
            </a:pPr>
            <a:r>
              <a:rPr lang="en-US" dirty="0" smtClean="0">
                <a:latin typeface="Arial" panose="020B0604020202020204" pitchFamily="34" charset="0"/>
                <a:cs typeface="Arial" panose="020B0604020202020204" pitchFamily="34" charset="0"/>
              </a:rPr>
              <a:t>Our </a:t>
            </a:r>
            <a:r>
              <a:rPr lang="en-US" dirty="0">
                <a:latin typeface="Arial" panose="020B0604020202020204" pitchFamily="34" charset="0"/>
                <a:cs typeface="Arial" panose="020B0604020202020204" pitchFamily="34" charset="0"/>
              </a:rPr>
              <a:t>growth will become too rapid for us to sustain it</a:t>
            </a:r>
            <a:endParaRPr 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3154863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60049" y="286788"/>
            <a:ext cx="6623929"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Partnership Information and Hypotheses</a:t>
            </a:r>
            <a:endParaRPr lang="en-US" sz="2800" dirty="0">
              <a:latin typeface="Arial" panose="020B0604020202020204" pitchFamily="34" charset="0"/>
              <a:cs typeface="Arial" panose="020B0604020202020204" pitchFamily="34" charset="0"/>
            </a:endParaRPr>
          </a:p>
        </p:txBody>
      </p:sp>
      <p:sp>
        <p:nvSpPr>
          <p:cNvPr id="15" name="Rectangle 14"/>
          <p:cNvSpPr/>
          <p:nvPr/>
        </p:nvSpPr>
        <p:spPr>
          <a:xfrm>
            <a:off x="437073" y="1707230"/>
            <a:ext cx="8269854" cy="4062651"/>
          </a:xfrm>
          <a:prstGeom prst="rect">
            <a:avLst/>
          </a:prstGeom>
        </p:spPr>
        <p:txBody>
          <a:bodyPr wrap="square">
            <a:spAutoFit/>
          </a:bodyPr>
          <a:lstStyle/>
          <a:p>
            <a:pPr algn="ctr"/>
            <a:r>
              <a:rPr lang="en-US" sz="2400" b="1" dirty="0" smtClean="0">
                <a:latin typeface="Arial" panose="020B0604020202020204" pitchFamily="34" charset="0"/>
                <a:cs typeface="Arial" panose="020B0604020202020204" pitchFamily="34" charset="0"/>
              </a:rPr>
              <a:t>Benefits of an Exclusive Partnership</a:t>
            </a:r>
            <a:endParaRPr lang="en-US" sz="2400" b="1"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i="1" dirty="0">
                <a:latin typeface="Arial" panose="020B0604020202020204" pitchFamily="34" charset="0"/>
                <a:cs typeface="Arial" panose="020B0604020202020204" pitchFamily="34" charset="0"/>
              </a:rPr>
              <a:t>For us</a:t>
            </a:r>
            <a:r>
              <a:rPr lang="en-US" i="1" dirty="0" smtClean="0">
                <a:latin typeface="Arial" panose="020B0604020202020204" pitchFamily="34" charset="0"/>
                <a:cs typeface="Arial" panose="020B0604020202020204" pitchFamily="34" charset="0"/>
              </a:rPr>
              <a:t>:</a:t>
            </a:r>
          </a:p>
          <a:p>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Massively </a:t>
            </a:r>
            <a:r>
              <a:rPr lang="en-US" dirty="0">
                <a:latin typeface="Arial" panose="020B0604020202020204" pitchFamily="34" charset="0"/>
                <a:cs typeface="Arial" panose="020B0604020202020204" pitchFamily="34" charset="0"/>
              </a:rPr>
              <a:t>increased customer </a:t>
            </a:r>
            <a:r>
              <a:rPr lang="en-US" dirty="0" smtClean="0">
                <a:latin typeface="Arial" panose="020B0604020202020204" pitchFamily="34" charset="0"/>
                <a:cs typeface="Arial" panose="020B0604020202020204" pitchFamily="34" charset="0"/>
              </a:rPr>
              <a:t>base</a:t>
            </a: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Less </a:t>
            </a:r>
            <a:r>
              <a:rPr lang="en-US" dirty="0">
                <a:latin typeface="Arial" panose="020B0604020202020204" pitchFamily="34" charset="0"/>
                <a:cs typeface="Arial" panose="020B0604020202020204" pitchFamily="34" charset="0"/>
              </a:rPr>
              <a:t>cost involved in PR and </a:t>
            </a:r>
            <a:r>
              <a:rPr lang="en-US" dirty="0" smtClean="0">
                <a:latin typeface="Arial" panose="020B0604020202020204" pitchFamily="34" charset="0"/>
                <a:cs typeface="Arial" panose="020B0604020202020204" pitchFamily="34" charset="0"/>
              </a:rPr>
              <a:t>marketing</a:t>
            </a: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Increased </a:t>
            </a:r>
            <a:r>
              <a:rPr lang="en-US" dirty="0">
                <a:latin typeface="Arial" panose="020B0604020202020204" pitchFamily="34" charset="0"/>
                <a:cs typeface="Arial" panose="020B0604020202020204" pitchFamily="34" charset="0"/>
              </a:rPr>
              <a:t>reputation by </a:t>
            </a:r>
            <a:r>
              <a:rPr lang="en-US" dirty="0" smtClean="0">
                <a:latin typeface="Arial" panose="020B0604020202020204" pitchFamily="34" charset="0"/>
                <a:cs typeface="Arial" panose="020B0604020202020204" pitchFamily="34" charset="0"/>
              </a:rPr>
              <a:t>proxy</a:t>
            </a: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Domain-specific </a:t>
            </a:r>
            <a:r>
              <a:rPr lang="en-US" dirty="0">
                <a:latin typeface="Arial" panose="020B0604020202020204" pitchFamily="34" charset="0"/>
                <a:cs typeface="Arial" panose="020B0604020202020204" pitchFamily="34" charset="0"/>
              </a:rPr>
              <a:t>expertise without hiring additional personnel</a:t>
            </a:r>
          </a:p>
          <a:p>
            <a:r>
              <a:rPr lang="en-US" dirty="0">
                <a:latin typeface="Arial" panose="020B0604020202020204" pitchFamily="34" charset="0"/>
                <a:cs typeface="Arial" panose="020B0604020202020204" pitchFamily="34" charset="0"/>
              </a:rPr>
              <a:t>	</a:t>
            </a:r>
          </a:p>
          <a:p>
            <a:r>
              <a:rPr lang="en-US" i="1" dirty="0" smtClean="0">
                <a:latin typeface="Arial" panose="020B0604020202020204" pitchFamily="34" charset="0"/>
                <a:cs typeface="Arial" panose="020B0604020202020204" pitchFamily="34" charset="0"/>
              </a:rPr>
              <a:t>For </a:t>
            </a:r>
            <a:r>
              <a:rPr lang="en-US" i="1" dirty="0">
                <a:latin typeface="Arial" panose="020B0604020202020204" pitchFamily="34" charset="0"/>
                <a:cs typeface="Arial" panose="020B0604020202020204" pitchFamily="34" charset="0"/>
              </a:rPr>
              <a:t>them</a:t>
            </a:r>
            <a:r>
              <a:rPr lang="en-US" i="1" dirty="0" smtClean="0">
                <a:latin typeface="Arial" panose="020B0604020202020204" pitchFamily="34" charset="0"/>
                <a:cs typeface="Arial" panose="020B0604020202020204" pitchFamily="34" charset="0"/>
              </a:rPr>
              <a:t>:</a:t>
            </a:r>
          </a:p>
          <a:p>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Leg up on the competition</a:t>
            </a:r>
          </a:p>
          <a:p>
            <a:r>
              <a:rPr lang="en-US" dirty="0">
                <a:latin typeface="Arial" panose="020B0604020202020204" pitchFamily="34" charset="0"/>
                <a:cs typeface="Arial" panose="020B0604020202020204" pitchFamily="34" charset="0"/>
              </a:rPr>
              <a:t>	Built-in IP protection</a:t>
            </a: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Additional/better </a:t>
            </a:r>
            <a:r>
              <a:rPr lang="en-US" dirty="0">
                <a:latin typeface="Arial" panose="020B0604020202020204" pitchFamily="34" charset="0"/>
                <a:cs typeface="Arial" panose="020B0604020202020204" pitchFamily="34" charset="0"/>
              </a:rPr>
              <a:t>product </a:t>
            </a:r>
            <a:r>
              <a:rPr lang="en-US" dirty="0" smtClean="0">
                <a:latin typeface="Arial" panose="020B0604020202020204" pitchFamily="34" charset="0"/>
                <a:cs typeface="Arial" panose="020B0604020202020204" pitchFamily="34" charset="0"/>
              </a:rPr>
              <a:t>offerings</a:t>
            </a:r>
          </a:p>
        </p:txBody>
      </p:sp>
    </p:spTree>
    <p:extLst>
      <p:ext uri="{BB962C8B-B14F-4D97-AF65-F5344CB8AC3E}">
        <p14:creationId xmlns:p14="http://schemas.microsoft.com/office/powerpoint/2010/main" val="346731659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24530" y="286788"/>
            <a:ext cx="4294958" cy="523220"/>
          </a:xfrm>
          <a:prstGeom prst="rect">
            <a:avLst/>
          </a:prstGeom>
          <a:noFill/>
        </p:spPr>
        <p:txBody>
          <a:bodyPr wrap="none" rtlCol="0">
            <a:spAutoFit/>
          </a:bodyPr>
          <a:lstStyle/>
          <a:p>
            <a:pPr algn="ctr"/>
            <a:r>
              <a:rPr lang="en-US" sz="2800" dirty="0" smtClean="0">
                <a:latin typeface="Arial" panose="020B0604020202020204" pitchFamily="34" charset="0"/>
                <a:cs typeface="Arial" panose="020B0604020202020204" pitchFamily="34" charset="0"/>
              </a:rPr>
              <a:t>Pricing Tactic Hypotheses</a:t>
            </a:r>
            <a:endParaRPr lang="en-US" sz="2800" dirty="0">
              <a:latin typeface="Arial" panose="020B0604020202020204" pitchFamily="34" charset="0"/>
              <a:cs typeface="Arial" panose="020B0604020202020204" pitchFamily="34" charset="0"/>
            </a:endParaRPr>
          </a:p>
        </p:txBody>
      </p:sp>
      <p:sp>
        <p:nvSpPr>
          <p:cNvPr id="15" name="Rectangle 14"/>
          <p:cNvSpPr/>
          <p:nvPr/>
        </p:nvSpPr>
        <p:spPr>
          <a:xfrm>
            <a:off x="916995" y="1353936"/>
            <a:ext cx="7310010" cy="4824398"/>
          </a:xfrm>
          <a:prstGeom prst="rect">
            <a:avLst/>
          </a:prstGeom>
        </p:spPr>
        <p:txBody>
          <a:bodyPr wrap="square">
            <a:spAutoFit/>
          </a:bodyPr>
          <a:lstStyle/>
          <a:p>
            <a:pPr algn="ctr"/>
            <a:r>
              <a:rPr lang="en-US" b="1" dirty="0">
                <a:latin typeface="Arial" panose="020B0604020202020204" pitchFamily="34" charset="0"/>
                <a:cs typeface="Arial" panose="020B0604020202020204" pitchFamily="34" charset="0"/>
              </a:rPr>
              <a:t>Razor/Razor-Blade</a:t>
            </a:r>
            <a:r>
              <a:rPr lang="en-US" dirty="0">
                <a:latin typeface="Arial" panose="020B0604020202020204" pitchFamily="34" charset="0"/>
                <a:cs typeface="Arial" panose="020B0604020202020204" pitchFamily="34" charset="0"/>
              </a:rPr>
              <a:t> where the </a:t>
            </a:r>
            <a:r>
              <a:rPr lang="en-US" i="1" dirty="0">
                <a:latin typeface="Arial" panose="020B0604020202020204" pitchFamily="34" charset="0"/>
                <a:cs typeface="Arial" panose="020B0604020202020204" pitchFamily="34" charset="0"/>
              </a:rPr>
              <a:t>Razor</a:t>
            </a:r>
            <a:r>
              <a:rPr lang="en-US" dirty="0">
                <a:latin typeface="Arial" panose="020B0604020202020204" pitchFamily="34" charset="0"/>
                <a:cs typeface="Arial" panose="020B0604020202020204" pitchFamily="34" charset="0"/>
              </a:rPr>
              <a:t> is the hardware and the </a:t>
            </a:r>
            <a:r>
              <a:rPr lang="en-US" i="1" dirty="0" smtClean="0">
                <a:latin typeface="Arial" panose="020B0604020202020204" pitchFamily="34" charset="0"/>
                <a:cs typeface="Arial" panose="020B0604020202020204" pitchFamily="34" charset="0"/>
              </a:rPr>
              <a:t>Razor Blade</a:t>
            </a:r>
            <a:r>
              <a:rPr lang="en-US" dirty="0" smtClean="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is the IP. </a:t>
            </a:r>
            <a:r>
              <a:rPr lang="en-US" dirty="0" smtClean="0">
                <a:latin typeface="Arial" panose="020B0604020202020204" pitchFamily="34" charset="0"/>
                <a:cs typeface="Arial" panose="020B0604020202020204" pitchFamily="34" charset="0"/>
              </a:rPr>
              <a:t>Pricing tactics for each component are as </a:t>
            </a:r>
            <a:r>
              <a:rPr lang="en-US" dirty="0">
                <a:latin typeface="Arial" panose="020B0604020202020204" pitchFamily="34" charset="0"/>
                <a:cs typeface="Arial" panose="020B0604020202020204" pitchFamily="34" charset="0"/>
              </a:rPr>
              <a:t>follows:</a:t>
            </a:r>
          </a:p>
          <a:p>
            <a:pPr algn="ctr"/>
            <a:endParaRPr lang="en-US" sz="1050" dirty="0" smtClean="0">
              <a:latin typeface="Arial" panose="020B0604020202020204" pitchFamily="34" charset="0"/>
              <a:cs typeface="Arial" panose="020B0604020202020204" pitchFamily="34" charset="0"/>
            </a:endParaRPr>
          </a:p>
          <a:p>
            <a:pPr algn="ctr"/>
            <a:endParaRPr lang="en-US" sz="1100" dirty="0" smtClean="0">
              <a:latin typeface="Arial" panose="020B0604020202020204" pitchFamily="34" charset="0"/>
              <a:cs typeface="Arial" panose="020B0604020202020204" pitchFamily="34" charset="0"/>
            </a:endParaRPr>
          </a:p>
          <a:p>
            <a:pPr algn="ctr"/>
            <a:r>
              <a:rPr lang="en-US" sz="2400" b="1" dirty="0" smtClean="0">
                <a:latin typeface="Arial" panose="020B0604020202020204" pitchFamily="34" charset="0"/>
                <a:cs typeface="Arial" panose="020B0604020202020204" pitchFamily="34" charset="0"/>
              </a:rPr>
              <a:t>Hardware</a:t>
            </a:r>
          </a:p>
          <a:p>
            <a:pPr algn="ctr"/>
            <a:endParaRPr lang="en-US" dirty="0" smtClean="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Cost </a:t>
            </a:r>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Markup</a:t>
            </a:r>
          </a:p>
          <a:p>
            <a:pPr algn="ctr"/>
            <a:r>
              <a:rPr lang="en-US" i="1" dirty="0" smtClean="0">
                <a:latin typeface="Arial" panose="020B0604020202020204" pitchFamily="34" charset="0"/>
                <a:cs typeface="Arial" panose="020B0604020202020204" pitchFamily="34" charset="0"/>
              </a:rPr>
              <a:t>(to </a:t>
            </a:r>
            <a:r>
              <a:rPr lang="en-US" i="1" dirty="0">
                <a:latin typeface="Arial" panose="020B0604020202020204" pitchFamily="34" charset="0"/>
                <a:cs typeface="Arial" panose="020B0604020202020204" pitchFamily="34" charset="0"/>
              </a:rPr>
              <a:t>keep low-cost value proposition strong AND </a:t>
            </a:r>
            <a:r>
              <a:rPr lang="en-US" i="1" dirty="0" smtClean="0">
                <a:latin typeface="Arial" panose="020B0604020202020204" pitchFamily="34" charset="0"/>
                <a:cs typeface="Arial" panose="020B0604020202020204" pitchFamily="34" charset="0"/>
              </a:rPr>
              <a:t>since there's </a:t>
            </a:r>
            <a:r>
              <a:rPr lang="en-US" i="1" dirty="0">
                <a:latin typeface="Arial" panose="020B0604020202020204" pitchFamily="34" charset="0"/>
                <a:cs typeface="Arial" panose="020B0604020202020204" pitchFamily="34" charset="0"/>
              </a:rPr>
              <a:t>no </a:t>
            </a:r>
            <a:r>
              <a:rPr lang="en-US" i="1" dirty="0" smtClean="0">
                <a:latin typeface="Arial" panose="020B0604020202020204" pitchFamily="34" charset="0"/>
                <a:cs typeface="Arial" panose="020B0604020202020204" pitchFamily="34" charset="0"/>
              </a:rPr>
              <a:t>IP)</a:t>
            </a:r>
          </a:p>
          <a:p>
            <a:pPr algn="ctr"/>
            <a:r>
              <a:rPr lang="en-US" sz="1600" dirty="0" smtClean="0">
                <a:latin typeface="Arial" panose="020B0604020202020204" pitchFamily="34" charset="0"/>
                <a:cs typeface="Arial" panose="020B0604020202020204" pitchFamily="34" charset="0"/>
              </a:rPr>
              <a:t>(The </a:t>
            </a:r>
            <a:r>
              <a:rPr lang="en-US" sz="1600" dirty="0">
                <a:latin typeface="Arial" panose="020B0604020202020204" pitchFamily="34" charset="0"/>
                <a:cs typeface="Arial" panose="020B0604020202020204" pitchFamily="34" charset="0"/>
              </a:rPr>
              <a:t>cost to us is </a:t>
            </a:r>
            <a:r>
              <a:rPr lang="en-US" sz="1600" dirty="0" smtClean="0">
                <a:latin typeface="Arial" panose="020B0604020202020204" pitchFamily="34" charset="0"/>
                <a:cs typeface="Arial" panose="020B0604020202020204" pitchFamily="34" charset="0"/>
              </a:rPr>
              <a:t>Volume-Based, therefore </a:t>
            </a:r>
            <a:r>
              <a:rPr lang="en-US" sz="1600" dirty="0">
                <a:latin typeface="Arial" panose="020B0604020202020204" pitchFamily="34" charset="0"/>
                <a:cs typeface="Arial" panose="020B0604020202020204" pitchFamily="34" charset="0"/>
              </a:rPr>
              <a:t>will appear </a:t>
            </a:r>
            <a:r>
              <a:rPr lang="en-US" sz="1600" dirty="0" smtClean="0">
                <a:latin typeface="Arial" panose="020B0604020202020204" pitchFamily="34" charset="0"/>
                <a:cs typeface="Arial" panose="020B0604020202020204" pitchFamily="34" charset="0"/>
              </a:rPr>
              <a:t>volume-based </a:t>
            </a:r>
            <a:r>
              <a:rPr lang="en-US" sz="1600" dirty="0">
                <a:latin typeface="Arial" panose="020B0604020202020204" pitchFamily="34" charset="0"/>
                <a:cs typeface="Arial" panose="020B0604020202020204" pitchFamily="34" charset="0"/>
              </a:rPr>
              <a:t>to buyer</a:t>
            </a:r>
            <a:r>
              <a:rPr lang="en-US" sz="1600" dirty="0" smtClean="0">
                <a:latin typeface="Arial" panose="020B0604020202020204" pitchFamily="34" charset="0"/>
                <a:cs typeface="Arial" panose="020B0604020202020204" pitchFamily="34" charset="0"/>
              </a:rPr>
              <a:t>)</a:t>
            </a:r>
          </a:p>
          <a:p>
            <a:pPr algn="ctr"/>
            <a:endParaRPr lang="en-US" dirty="0">
              <a:latin typeface="Arial" panose="020B0604020202020204" pitchFamily="34" charset="0"/>
              <a:cs typeface="Arial" panose="020B0604020202020204" pitchFamily="34" charset="0"/>
            </a:endParaRPr>
          </a:p>
          <a:p>
            <a:pPr algn="ctr"/>
            <a:r>
              <a:rPr lang="en-US" sz="2400" b="1" dirty="0" smtClean="0">
                <a:latin typeface="Arial" panose="020B0604020202020204" pitchFamily="34" charset="0"/>
                <a:cs typeface="Arial" panose="020B0604020202020204" pitchFamily="34" charset="0"/>
              </a:rPr>
              <a:t>IP</a:t>
            </a:r>
            <a:endParaRPr lang="en-US" dirty="0" smtClean="0">
              <a:latin typeface="Arial" panose="020B0604020202020204" pitchFamily="34" charset="0"/>
              <a:cs typeface="Arial" panose="020B0604020202020204" pitchFamily="34" charset="0"/>
            </a:endParaRPr>
          </a:p>
          <a:p>
            <a:pPr algn="ctr"/>
            <a:endParaRPr lang="en-US" dirty="0" smtClean="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Value-Based </a:t>
            </a:r>
            <a:r>
              <a:rPr lang="en-US" dirty="0">
                <a:latin typeface="Arial" panose="020B0604020202020204" pitchFamily="34" charset="0"/>
                <a:cs typeface="Arial" panose="020B0604020202020204" pitchFamily="34" charset="0"/>
              </a:rPr>
              <a:t>with a Competition-Based Upper </a:t>
            </a:r>
            <a:r>
              <a:rPr lang="en-US" dirty="0" smtClean="0">
                <a:latin typeface="Arial" panose="020B0604020202020204" pitchFamily="34" charset="0"/>
                <a:cs typeface="Arial" panose="020B0604020202020204" pitchFamily="34" charset="0"/>
              </a:rPr>
              <a:t>Limit</a:t>
            </a:r>
          </a:p>
          <a:p>
            <a:pPr algn="ctr"/>
            <a:endParaRPr lang="en-US" dirty="0" smtClean="0">
              <a:latin typeface="Arial" panose="020B0604020202020204" pitchFamily="34" charset="0"/>
              <a:cs typeface="Arial" panose="020B0604020202020204" pitchFamily="34" charset="0"/>
            </a:endParaRPr>
          </a:p>
          <a:p>
            <a:pPr algn="ctr"/>
            <a:r>
              <a:rPr lang="en-US" sz="2400" b="1" dirty="0" smtClean="0">
                <a:latin typeface="Arial" panose="020B0604020202020204" pitchFamily="34" charset="0"/>
                <a:cs typeface="Arial" panose="020B0604020202020204" pitchFamily="34" charset="0"/>
              </a:rPr>
              <a:t>Data Access</a:t>
            </a:r>
          </a:p>
          <a:p>
            <a:pPr algn="ctr"/>
            <a:endParaRPr lang="en-US" dirty="0" smtClean="0">
              <a:latin typeface="Arial" panose="020B0604020202020204" pitchFamily="34" charset="0"/>
              <a:cs typeface="Arial" panose="020B0604020202020204" pitchFamily="34" charset="0"/>
            </a:endParaRPr>
          </a:p>
          <a:p>
            <a:pPr algn="ctr"/>
            <a:r>
              <a:rPr lang="en-US" dirty="0" smtClean="0">
                <a:latin typeface="Arial" panose="020B0604020202020204" pitchFamily="34" charset="0"/>
                <a:cs typeface="Arial" panose="020B0604020202020204" pitchFamily="34" charset="0"/>
              </a:rPr>
              <a:t>Value-Based</a:t>
            </a:r>
            <a:endParaRPr lang="en-US"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482803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647073"/>
            <a:ext cx="9181042" cy="646331"/>
          </a:xfrm>
          <a:prstGeom prst="rect">
            <a:avLst/>
          </a:prstGeom>
          <a:effectLst>
            <a:outerShdw blurRad="63500" dist="38100" dir="5400000" algn="tl" rotWithShape="0">
              <a:schemeClr val="bg1">
                <a:lumMod val="85000"/>
              </a:schemeClr>
            </a:outerShdw>
          </a:effectLst>
        </p:spPr>
        <p:txBody>
          <a:bodyPr wrap="square">
            <a:spAutoFit/>
          </a:bodyPr>
          <a:lstStyle/>
          <a:p>
            <a:pPr algn="ctr">
              <a:spcBef>
                <a:spcPts val="450"/>
              </a:spcBef>
            </a:pPr>
            <a:r>
              <a:rPr lang="en-US" sz="3600" dirty="0">
                <a:latin typeface="Titillium WebRegular"/>
                <a:cs typeface="Titillium WebRegular"/>
              </a:rPr>
              <a:t>Hardware</a:t>
            </a:r>
            <a:r>
              <a:rPr lang="en-US" sz="3600" dirty="0">
                <a:latin typeface="Titillium WebThin"/>
                <a:cs typeface="Titillium WebThin"/>
              </a:rPr>
              <a:t> sold </a:t>
            </a:r>
            <a:r>
              <a:rPr lang="en-US" sz="3600" dirty="0">
                <a:latin typeface="Titillium WebThin"/>
                <a:cs typeface="Titillium WebThin"/>
              </a:rPr>
              <a:t>at nominal </a:t>
            </a:r>
            <a:r>
              <a:rPr lang="en-US" sz="3600" dirty="0">
                <a:latin typeface="Titillium WebThin"/>
                <a:cs typeface="Titillium WebThin"/>
              </a:rPr>
              <a:t>markup</a:t>
            </a:r>
            <a:endParaRPr lang="en-US" sz="3600" dirty="0">
              <a:latin typeface="Titillium WebThin"/>
              <a:cs typeface="Titillium WebThin"/>
            </a:endParaRPr>
          </a:p>
        </p:txBody>
      </p:sp>
      <p:cxnSp>
        <p:nvCxnSpPr>
          <p:cNvPr id="11" name="Straight Connector 10"/>
          <p:cNvCxnSpPr/>
          <p:nvPr/>
        </p:nvCxnSpPr>
        <p:spPr>
          <a:xfrm flipV="1">
            <a:off x="506831" y="3089896"/>
            <a:ext cx="8130340" cy="0"/>
          </a:xfrm>
          <a:prstGeom prst="line">
            <a:avLst/>
          </a:prstGeom>
          <a:ln w="12700" cmpd="sng">
            <a:solidFill>
              <a:schemeClr val="bg1">
                <a:lumMod val="75000"/>
              </a:schemeClr>
            </a:solidFill>
            <a:prstDash val="dash"/>
          </a:ln>
          <a:effectLst>
            <a:outerShdw blurRad="63500" dist="38100" dir="5400000" algn="tl" rotWithShape="0">
              <a:schemeClr val="bg1">
                <a:lumMod val="85000"/>
              </a:schemeClr>
            </a:outerShdw>
          </a:effectLst>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V="1">
            <a:off x="506831" y="3675376"/>
            <a:ext cx="8130340" cy="0"/>
          </a:xfrm>
          <a:prstGeom prst="line">
            <a:avLst/>
          </a:prstGeom>
          <a:ln w="12700" cmpd="sng">
            <a:solidFill>
              <a:schemeClr val="bg1">
                <a:lumMod val="75000"/>
              </a:schemeClr>
            </a:solidFill>
            <a:prstDash val="dash"/>
          </a:ln>
          <a:effectLst>
            <a:outerShdw blurRad="63500" dist="38100" dir="5400000" algn="tl" rotWithShape="0">
              <a:schemeClr val="bg1">
                <a:lumMod val="85000"/>
              </a:schemeClr>
            </a:outerShdw>
          </a:effectLst>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762370" y="3195830"/>
            <a:ext cx="1744388" cy="415498"/>
          </a:xfrm>
          <a:prstGeom prst="rect">
            <a:avLst/>
          </a:prstGeom>
          <a:effectLst>
            <a:outerShdw blurRad="63500" dist="38100" dir="5400000" algn="tl" rotWithShape="0">
              <a:schemeClr val="bg1">
                <a:lumMod val="85000"/>
              </a:schemeClr>
            </a:outerShdw>
          </a:effectLst>
        </p:spPr>
        <p:txBody>
          <a:bodyPr wrap="none">
            <a:spAutoFit/>
          </a:bodyPr>
          <a:lstStyle/>
          <a:p>
            <a:pPr algn="ctr"/>
            <a:r>
              <a:rPr lang="en-US" sz="2100" dirty="0">
                <a:latin typeface="Titillium WebSemiBold"/>
                <a:cs typeface="Titillium WebSemiBold"/>
              </a:rPr>
              <a:t>Transactional</a:t>
            </a:r>
            <a:endParaRPr lang="en-US" sz="2100" dirty="0">
              <a:latin typeface="Titillium WebSemiBold"/>
              <a:cs typeface="Titillium WebSemiBold"/>
            </a:endParaRPr>
          </a:p>
        </p:txBody>
      </p:sp>
      <p:sp>
        <p:nvSpPr>
          <p:cNvPr id="21" name="Rectangle 20"/>
          <p:cNvSpPr/>
          <p:nvPr/>
        </p:nvSpPr>
        <p:spPr>
          <a:xfrm>
            <a:off x="3488211" y="3192819"/>
            <a:ext cx="2167581" cy="415498"/>
          </a:xfrm>
          <a:prstGeom prst="rect">
            <a:avLst/>
          </a:prstGeom>
          <a:effectLst>
            <a:outerShdw blurRad="63500" dist="38100" dir="5400000" algn="tl" rotWithShape="0">
              <a:schemeClr val="bg1">
                <a:lumMod val="85000"/>
              </a:schemeClr>
            </a:outerShdw>
          </a:effectLst>
        </p:spPr>
        <p:txBody>
          <a:bodyPr wrap="none">
            <a:spAutoFit/>
          </a:bodyPr>
          <a:lstStyle/>
          <a:p>
            <a:pPr algn="ctr"/>
            <a:r>
              <a:rPr lang="en-US" sz="2100" dirty="0">
                <a:latin typeface="Titillium WebSemiBold"/>
                <a:cs typeface="Titillium WebSemiBold"/>
              </a:rPr>
              <a:t>Activation-Based</a:t>
            </a:r>
            <a:endParaRPr lang="en-US" sz="2100" dirty="0">
              <a:latin typeface="Titillium WebSemiBold"/>
              <a:cs typeface="Titillium WebSemiBold"/>
            </a:endParaRPr>
          </a:p>
        </p:txBody>
      </p:sp>
      <p:sp>
        <p:nvSpPr>
          <p:cNvPr id="22" name="Rectangle 21"/>
          <p:cNvSpPr/>
          <p:nvPr/>
        </p:nvSpPr>
        <p:spPr>
          <a:xfrm>
            <a:off x="6490348" y="3192822"/>
            <a:ext cx="1989648" cy="415498"/>
          </a:xfrm>
          <a:prstGeom prst="rect">
            <a:avLst/>
          </a:prstGeom>
          <a:effectLst>
            <a:outerShdw blurRad="63500" dist="38100" dir="5400000" algn="tl" rotWithShape="0">
              <a:schemeClr val="bg1">
                <a:lumMod val="85000"/>
              </a:schemeClr>
            </a:outerShdw>
          </a:effectLst>
        </p:spPr>
        <p:txBody>
          <a:bodyPr wrap="none">
            <a:spAutoFit/>
          </a:bodyPr>
          <a:lstStyle/>
          <a:p>
            <a:pPr algn="ctr"/>
            <a:r>
              <a:rPr lang="en-US" sz="2100" dirty="0">
                <a:latin typeface="Titillium WebSemiBold"/>
                <a:cs typeface="Titillium WebSemiBold"/>
              </a:rPr>
              <a:t>Contract-Based</a:t>
            </a:r>
            <a:endParaRPr lang="en-US" sz="2100" dirty="0">
              <a:latin typeface="Titillium WebSemiBold"/>
              <a:cs typeface="Titillium WebSemiBold"/>
            </a:endParaRPr>
          </a:p>
        </p:txBody>
      </p:sp>
      <p:sp>
        <p:nvSpPr>
          <p:cNvPr id="23" name="Rectangle 22"/>
          <p:cNvSpPr/>
          <p:nvPr/>
        </p:nvSpPr>
        <p:spPr>
          <a:xfrm>
            <a:off x="590571" y="3743926"/>
            <a:ext cx="2079416" cy="902555"/>
          </a:xfrm>
          <a:prstGeom prst="rect">
            <a:avLst/>
          </a:prstGeom>
          <a:effectLst>
            <a:outerShdw blurRad="63500" dist="38100" dir="5400000" algn="tl" rotWithShape="0">
              <a:schemeClr val="bg1">
                <a:lumMod val="85000"/>
              </a:schemeClr>
            </a:outerShdw>
          </a:effectLst>
        </p:spPr>
        <p:txBody>
          <a:bodyPr wrap="none">
            <a:spAutoFit/>
          </a:bodyPr>
          <a:lstStyle/>
          <a:p>
            <a:pPr algn="ctr">
              <a:lnSpc>
                <a:spcPct val="130000"/>
              </a:lnSpc>
            </a:pPr>
            <a:r>
              <a:rPr lang="en-US" sz="1350" dirty="0">
                <a:latin typeface="Titillium WebRegular"/>
                <a:cs typeface="Titillium WebRegular"/>
              </a:rPr>
              <a:t>10% bulk discount</a:t>
            </a:r>
          </a:p>
          <a:p>
            <a:pPr algn="ctr">
              <a:lnSpc>
                <a:spcPct val="130000"/>
              </a:lnSpc>
            </a:pPr>
            <a:r>
              <a:rPr lang="en-US" sz="1350" dirty="0">
                <a:latin typeface="Titillium WebRegular"/>
                <a:cs typeface="Titillium WebRegular"/>
              </a:rPr>
              <a:t>Pay at time of direct sale</a:t>
            </a:r>
          </a:p>
          <a:p>
            <a:pPr algn="ctr">
              <a:lnSpc>
                <a:spcPct val="130000"/>
              </a:lnSpc>
            </a:pPr>
            <a:r>
              <a:rPr lang="en-US" sz="1350" dirty="0">
                <a:latin typeface="Titillium WebRegular"/>
                <a:cs typeface="Titillium WebRegular"/>
              </a:rPr>
              <a:t>Retail model</a:t>
            </a:r>
            <a:endParaRPr lang="en-US" sz="1350" dirty="0">
              <a:latin typeface="Titillium WebRegular"/>
              <a:cs typeface="Titillium WebRegular"/>
            </a:endParaRPr>
          </a:p>
        </p:txBody>
      </p:sp>
      <p:sp>
        <p:nvSpPr>
          <p:cNvPr id="24" name="Rectangle 23"/>
          <p:cNvSpPr/>
          <p:nvPr/>
        </p:nvSpPr>
        <p:spPr>
          <a:xfrm>
            <a:off x="3461371" y="3740917"/>
            <a:ext cx="2233305" cy="902555"/>
          </a:xfrm>
          <a:prstGeom prst="rect">
            <a:avLst/>
          </a:prstGeom>
          <a:effectLst>
            <a:outerShdw blurRad="63500" dist="38100" dir="5400000" algn="tl" rotWithShape="0">
              <a:schemeClr val="bg1">
                <a:lumMod val="85000"/>
              </a:schemeClr>
            </a:outerShdw>
          </a:effectLst>
        </p:spPr>
        <p:txBody>
          <a:bodyPr wrap="none">
            <a:spAutoFit/>
          </a:bodyPr>
          <a:lstStyle/>
          <a:p>
            <a:pPr algn="ctr">
              <a:lnSpc>
                <a:spcPct val="130000"/>
              </a:lnSpc>
            </a:pPr>
            <a:r>
              <a:rPr lang="en-US" sz="1350" dirty="0">
                <a:latin typeface="Titillium WebRegular"/>
                <a:cs typeface="Titillium WebRegular"/>
              </a:rPr>
              <a:t>Less loss for unsold goods</a:t>
            </a:r>
          </a:p>
          <a:p>
            <a:pPr algn="ctr">
              <a:lnSpc>
                <a:spcPct val="130000"/>
              </a:lnSpc>
            </a:pPr>
            <a:r>
              <a:rPr lang="en-US" sz="1350" dirty="0">
                <a:latin typeface="Titillium WebRegular"/>
                <a:cs typeface="Titillium WebRegular"/>
              </a:rPr>
              <a:t>Pay at time of indirect sale</a:t>
            </a:r>
          </a:p>
          <a:p>
            <a:pPr algn="ctr">
              <a:lnSpc>
                <a:spcPct val="130000"/>
              </a:lnSpc>
            </a:pPr>
            <a:r>
              <a:rPr lang="en-US" sz="1350" dirty="0">
                <a:latin typeface="Titillium WebRegular"/>
                <a:cs typeface="Titillium WebRegular"/>
              </a:rPr>
              <a:t>Service reseller model</a:t>
            </a:r>
            <a:endParaRPr lang="en-US" sz="1350" dirty="0">
              <a:latin typeface="Titillium WebRegular"/>
              <a:cs typeface="Titillium WebRegular"/>
            </a:endParaRPr>
          </a:p>
        </p:txBody>
      </p:sp>
      <p:sp>
        <p:nvSpPr>
          <p:cNvPr id="25" name="Rectangle 24"/>
          <p:cNvSpPr/>
          <p:nvPr/>
        </p:nvSpPr>
        <p:spPr>
          <a:xfrm>
            <a:off x="6314692" y="3740918"/>
            <a:ext cx="2319866" cy="902555"/>
          </a:xfrm>
          <a:prstGeom prst="rect">
            <a:avLst/>
          </a:prstGeom>
          <a:effectLst>
            <a:outerShdw blurRad="63500" dist="38100" dir="5400000" algn="tl" rotWithShape="0">
              <a:schemeClr val="bg1">
                <a:lumMod val="85000"/>
              </a:schemeClr>
            </a:outerShdw>
          </a:effectLst>
        </p:spPr>
        <p:txBody>
          <a:bodyPr wrap="none">
            <a:spAutoFit/>
          </a:bodyPr>
          <a:lstStyle/>
          <a:p>
            <a:pPr algn="ctr">
              <a:lnSpc>
                <a:spcPct val="130000"/>
              </a:lnSpc>
            </a:pPr>
            <a:r>
              <a:rPr lang="en-US" sz="1350" dirty="0">
                <a:latin typeface="Titillium WebRegular"/>
                <a:cs typeface="Titillium WebRegular"/>
              </a:rPr>
              <a:t>Lower cost of sale</a:t>
            </a:r>
          </a:p>
          <a:p>
            <a:pPr algn="ctr">
              <a:lnSpc>
                <a:spcPct val="130000"/>
              </a:lnSpc>
            </a:pPr>
            <a:r>
              <a:rPr lang="en-US" sz="1350" dirty="0">
                <a:latin typeface="Titillium WebRegular"/>
                <a:cs typeface="Titillium WebRegular"/>
              </a:rPr>
              <a:t>End-user pays directly</a:t>
            </a:r>
          </a:p>
          <a:p>
            <a:pPr algn="ctr">
              <a:lnSpc>
                <a:spcPct val="130000"/>
              </a:lnSpc>
            </a:pPr>
            <a:r>
              <a:rPr lang="en-US" sz="1350" dirty="0">
                <a:latin typeface="Titillium WebRegular"/>
                <a:cs typeface="Titillium WebRegular"/>
              </a:rPr>
              <a:t>Cell phone/Sirius XM model</a:t>
            </a:r>
            <a:endParaRPr lang="en-US" sz="1350" dirty="0">
              <a:latin typeface="Titillium WebRegular"/>
              <a:cs typeface="Titillium WebRegular"/>
            </a:endParaRPr>
          </a:p>
        </p:txBody>
      </p:sp>
      <p:sp>
        <p:nvSpPr>
          <p:cNvPr id="6" name="Rectangle 5"/>
          <p:cNvSpPr/>
          <p:nvPr/>
        </p:nvSpPr>
        <p:spPr>
          <a:xfrm>
            <a:off x="1" y="2185434"/>
            <a:ext cx="9191624" cy="646331"/>
          </a:xfrm>
          <a:prstGeom prst="rect">
            <a:avLst/>
          </a:prstGeom>
          <a:effectLst>
            <a:outerShdw blurRad="63500" dist="38100" dir="5400000" algn="tl" rotWithShape="0">
              <a:schemeClr val="bg1">
                <a:lumMod val="85000"/>
              </a:schemeClr>
            </a:outerShdw>
          </a:effectLst>
        </p:spPr>
        <p:txBody>
          <a:bodyPr wrap="square">
            <a:spAutoFit/>
          </a:bodyPr>
          <a:lstStyle/>
          <a:p>
            <a:pPr algn="ctr"/>
            <a:r>
              <a:rPr lang="en-US" sz="3600" dirty="0">
                <a:latin typeface="Titillium WebRegular"/>
                <a:cs typeface="Titillium WebRegular"/>
              </a:rPr>
              <a:t>Software</a:t>
            </a:r>
            <a:r>
              <a:rPr lang="en-US" sz="3600" dirty="0">
                <a:latin typeface="Titillium WebThin"/>
                <a:cs typeface="Titillium WebThin"/>
              </a:rPr>
              <a:t> </a:t>
            </a:r>
            <a:r>
              <a:rPr lang="en-US" sz="3600" dirty="0">
                <a:latin typeface="Titillium WebThin"/>
                <a:cs typeface="Titillium WebThin"/>
              </a:rPr>
              <a:t>valued </a:t>
            </a:r>
            <a:r>
              <a:rPr lang="en-US" sz="3600" dirty="0">
                <a:latin typeface="Titillium WebThin"/>
                <a:cs typeface="Titillium WebThin"/>
              </a:rPr>
              <a:t>at </a:t>
            </a:r>
            <a:r>
              <a:rPr lang="en-US" sz="3600" baseline="30000" dirty="0">
                <a:latin typeface="Titillium WebThin"/>
                <a:cs typeface="Titillium WebThin"/>
              </a:rPr>
              <a:t>$</a:t>
            </a:r>
            <a:r>
              <a:rPr lang="en-US" sz="3600" dirty="0">
                <a:latin typeface="Titillium WebThin"/>
                <a:cs typeface="Titillium WebThin"/>
              </a:rPr>
              <a:t>540</a:t>
            </a:r>
            <a:r>
              <a:rPr lang="en-US" sz="2100" dirty="0">
                <a:latin typeface="Titillium WebThin"/>
                <a:cs typeface="Titillium WebThin"/>
              </a:rPr>
              <a:t>/</a:t>
            </a:r>
            <a:r>
              <a:rPr lang="en-US" sz="2100" dirty="0">
                <a:latin typeface="Titillium WebThin"/>
                <a:cs typeface="Titillium WebThin"/>
              </a:rPr>
              <a:t>hardware </a:t>
            </a:r>
            <a:r>
              <a:rPr lang="en-US" sz="2100" dirty="0">
                <a:latin typeface="Titillium WebThin"/>
                <a:cs typeface="Titillium WebThin"/>
              </a:rPr>
              <a:t>unit</a:t>
            </a:r>
            <a:endParaRPr lang="en-US" sz="2100" dirty="0">
              <a:latin typeface="Titillium WebThin"/>
              <a:cs typeface="Titillium WebThin"/>
            </a:endParaRPr>
          </a:p>
        </p:txBody>
      </p:sp>
      <p:sp>
        <p:nvSpPr>
          <p:cNvPr id="29" name="Rectangle 28"/>
          <p:cNvSpPr/>
          <p:nvPr/>
        </p:nvSpPr>
        <p:spPr>
          <a:xfrm>
            <a:off x="1499056" y="4981048"/>
            <a:ext cx="6145889" cy="415498"/>
          </a:xfrm>
          <a:prstGeom prst="rect">
            <a:avLst/>
          </a:prstGeom>
          <a:effectLst>
            <a:outerShdw blurRad="63500" dist="38100" dir="5400000" algn="tl" rotWithShape="0">
              <a:schemeClr val="bg1">
                <a:lumMod val="85000"/>
              </a:schemeClr>
            </a:outerShdw>
          </a:effectLst>
        </p:spPr>
        <p:txBody>
          <a:bodyPr wrap="square">
            <a:spAutoFit/>
          </a:bodyPr>
          <a:lstStyle/>
          <a:p>
            <a:pPr algn="ctr"/>
            <a:r>
              <a:rPr lang="en-US" sz="2100" dirty="0">
                <a:latin typeface="Titillium WebRegular"/>
                <a:cs typeface="Titillium WebRegular"/>
              </a:rPr>
              <a:t>Secondary Revenue</a:t>
            </a:r>
            <a:r>
              <a:rPr lang="en-US" sz="2100" dirty="0">
                <a:latin typeface="Titillium WebThin"/>
                <a:cs typeface="Titillium WebThin"/>
              </a:rPr>
              <a:t>: Data Tracking and Analytics</a:t>
            </a:r>
            <a:endParaRPr lang="en-US" sz="2100" dirty="0">
              <a:latin typeface="Titillium WebThin"/>
              <a:cs typeface="Titillium WebThin"/>
            </a:endParaRPr>
          </a:p>
        </p:txBody>
      </p:sp>
    </p:spTree>
    <p:extLst>
      <p:ext uri="{BB962C8B-B14F-4D97-AF65-F5344CB8AC3E}">
        <p14:creationId xmlns:p14="http://schemas.microsoft.com/office/powerpoint/2010/main" val="2487712165"/>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tangle 98"/>
          <p:cNvSpPr/>
          <p:nvPr/>
        </p:nvSpPr>
        <p:spPr>
          <a:xfrm>
            <a:off x="527654" y="2439458"/>
            <a:ext cx="2478014" cy="774980"/>
          </a:xfrm>
          <a:prstGeom prst="rect">
            <a:avLst/>
          </a:prstGeom>
          <a:solidFill>
            <a:schemeClr val="bg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48" name="Rectangle 47"/>
          <p:cNvSpPr/>
          <p:nvPr/>
        </p:nvSpPr>
        <p:spPr>
          <a:xfrm>
            <a:off x="527654" y="3220619"/>
            <a:ext cx="2478014" cy="774980"/>
          </a:xfrm>
          <a:prstGeom prst="rect">
            <a:avLst/>
          </a:prstGeom>
          <a:solidFill>
            <a:schemeClr val="bg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49" name="Rectangle 48"/>
          <p:cNvSpPr/>
          <p:nvPr/>
        </p:nvSpPr>
        <p:spPr>
          <a:xfrm>
            <a:off x="527654" y="4005405"/>
            <a:ext cx="2478014" cy="778207"/>
          </a:xfrm>
          <a:prstGeom prst="rect">
            <a:avLst/>
          </a:prstGeom>
          <a:solidFill>
            <a:schemeClr val="bg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50" name="Rectangle 49"/>
          <p:cNvSpPr/>
          <p:nvPr/>
        </p:nvSpPr>
        <p:spPr>
          <a:xfrm>
            <a:off x="527654" y="4796647"/>
            <a:ext cx="2478014" cy="786872"/>
          </a:xfrm>
          <a:prstGeom prst="rect">
            <a:avLst/>
          </a:prstGeom>
          <a:solidFill>
            <a:schemeClr val="bg1">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12" name="Rectangle 11"/>
          <p:cNvSpPr/>
          <p:nvPr/>
        </p:nvSpPr>
        <p:spPr>
          <a:xfrm>
            <a:off x="3075510" y="1436450"/>
            <a:ext cx="1286405" cy="788939"/>
          </a:xfrm>
          <a:prstGeom prst="rect">
            <a:avLst/>
          </a:prstGeom>
          <a:solidFill>
            <a:schemeClr val="bg1">
              <a:alpha val="7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70" name="Rectangle 69"/>
          <p:cNvSpPr/>
          <p:nvPr/>
        </p:nvSpPr>
        <p:spPr>
          <a:xfrm>
            <a:off x="1222375" y="1436450"/>
            <a:ext cx="1709466" cy="788939"/>
          </a:xfrm>
          <a:prstGeom prst="rect">
            <a:avLst/>
          </a:prstGeom>
          <a:solidFill>
            <a:schemeClr val="bg1"/>
          </a:solidFill>
          <a:effectLst>
            <a:outerShdw blurRad="63500" dist="38100" dir="5400000" algn="tl" rotWithShape="0">
              <a:schemeClr val="bg1">
                <a:lumMod val="75000"/>
              </a:scheme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71" name="Rectangle 70"/>
          <p:cNvSpPr/>
          <p:nvPr/>
        </p:nvSpPr>
        <p:spPr>
          <a:xfrm>
            <a:off x="4505583" y="1436450"/>
            <a:ext cx="1286405" cy="788939"/>
          </a:xfrm>
          <a:prstGeom prst="rect">
            <a:avLst/>
          </a:prstGeom>
          <a:solidFill>
            <a:schemeClr val="bg1">
              <a:alpha val="7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81" name="Rectangle 80"/>
          <p:cNvSpPr/>
          <p:nvPr/>
        </p:nvSpPr>
        <p:spPr>
          <a:xfrm>
            <a:off x="7365730" y="1436450"/>
            <a:ext cx="1286405" cy="788939"/>
          </a:xfrm>
          <a:prstGeom prst="rect">
            <a:avLst/>
          </a:prstGeom>
          <a:solidFill>
            <a:schemeClr val="bg1">
              <a:alpha val="7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82" name="Rectangle 81"/>
          <p:cNvSpPr/>
          <p:nvPr/>
        </p:nvSpPr>
        <p:spPr>
          <a:xfrm>
            <a:off x="5935656" y="1436450"/>
            <a:ext cx="1286405" cy="788939"/>
          </a:xfrm>
          <a:prstGeom prst="rect">
            <a:avLst/>
          </a:prstGeom>
          <a:solidFill>
            <a:schemeClr val="bg1">
              <a:alpha val="70000"/>
            </a:schemeClr>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solidFill>
                <a:schemeClr val="tx1"/>
              </a:solidFill>
            </a:endParaRPr>
          </a:p>
        </p:txBody>
      </p:sp>
      <p:sp>
        <p:nvSpPr>
          <p:cNvPr id="53" name="Rectangle 52"/>
          <p:cNvSpPr/>
          <p:nvPr/>
        </p:nvSpPr>
        <p:spPr>
          <a:xfrm>
            <a:off x="699290" y="2586328"/>
            <a:ext cx="896399" cy="507831"/>
          </a:xfrm>
          <a:prstGeom prst="rect">
            <a:avLst/>
          </a:prstGeom>
          <a:effectLst>
            <a:outerShdw blurRad="63500" dist="38100" dir="5400000" algn="tl" rotWithShape="0">
              <a:schemeClr val="bg1">
                <a:lumMod val="75000"/>
              </a:schemeClr>
            </a:outerShdw>
          </a:effectLst>
        </p:spPr>
        <p:txBody>
          <a:bodyPr wrap="none">
            <a:spAutoFit/>
          </a:bodyPr>
          <a:lstStyle/>
          <a:p>
            <a:pPr algn="r"/>
            <a:r>
              <a:rPr lang="en-US" sz="1350" dirty="0">
                <a:latin typeface="Titillium WebRegular"/>
                <a:cs typeface="Titillium WebRegular"/>
              </a:rPr>
              <a:t>High</a:t>
            </a:r>
          </a:p>
          <a:p>
            <a:pPr algn="r"/>
            <a:r>
              <a:rPr lang="en-US" sz="1350" dirty="0">
                <a:latin typeface="Titillium WebRegular"/>
                <a:cs typeface="Titillium WebRegular"/>
              </a:rPr>
              <a:t>Accuracy</a:t>
            </a:r>
            <a:endParaRPr lang="en-US" sz="1350" dirty="0">
              <a:latin typeface="Titillium WebRegular"/>
              <a:cs typeface="Titillium WebRegular"/>
            </a:endParaRPr>
          </a:p>
        </p:txBody>
      </p:sp>
      <p:sp>
        <p:nvSpPr>
          <p:cNvPr id="55" name="Rectangle 54"/>
          <p:cNvSpPr/>
          <p:nvPr/>
        </p:nvSpPr>
        <p:spPr>
          <a:xfrm>
            <a:off x="686666" y="3454601"/>
            <a:ext cx="906017" cy="300082"/>
          </a:xfrm>
          <a:prstGeom prst="rect">
            <a:avLst/>
          </a:prstGeom>
          <a:effectLst>
            <a:outerShdw blurRad="63500" dist="38100" dir="5400000" algn="tl" rotWithShape="0">
              <a:schemeClr val="bg1">
                <a:lumMod val="75000"/>
              </a:schemeClr>
            </a:outerShdw>
          </a:effectLst>
        </p:spPr>
        <p:txBody>
          <a:bodyPr wrap="none">
            <a:spAutoFit/>
          </a:bodyPr>
          <a:lstStyle/>
          <a:p>
            <a:pPr algn="r"/>
            <a:r>
              <a:rPr lang="en-US" sz="1350" dirty="0">
                <a:latin typeface="Titillium WebRegular"/>
                <a:cs typeface="Titillium WebRegular"/>
              </a:rPr>
              <a:t>Low Cost</a:t>
            </a:r>
            <a:endParaRPr lang="en-US" sz="1350" dirty="0">
              <a:latin typeface="Titillium WebRegular"/>
              <a:cs typeface="Titillium WebRegular"/>
            </a:endParaRPr>
          </a:p>
        </p:txBody>
      </p:sp>
      <p:sp>
        <p:nvSpPr>
          <p:cNvPr id="58" name="Rectangle 57"/>
          <p:cNvSpPr/>
          <p:nvPr/>
        </p:nvSpPr>
        <p:spPr>
          <a:xfrm>
            <a:off x="561634" y="4142962"/>
            <a:ext cx="1031052" cy="507831"/>
          </a:xfrm>
          <a:prstGeom prst="rect">
            <a:avLst/>
          </a:prstGeom>
          <a:effectLst>
            <a:outerShdw blurRad="63500" dist="38100" dir="5400000" algn="tl" rotWithShape="0">
              <a:schemeClr val="bg1">
                <a:lumMod val="75000"/>
              </a:schemeClr>
            </a:outerShdw>
          </a:effectLst>
        </p:spPr>
        <p:txBody>
          <a:bodyPr wrap="none">
            <a:spAutoFit/>
          </a:bodyPr>
          <a:lstStyle/>
          <a:p>
            <a:pPr algn="r"/>
            <a:r>
              <a:rPr lang="en-US" sz="1350" dirty="0">
                <a:latin typeface="Titillium WebRegular"/>
                <a:cs typeface="Titillium WebRegular"/>
              </a:rPr>
              <a:t>Application</a:t>
            </a:r>
          </a:p>
          <a:p>
            <a:pPr algn="r"/>
            <a:r>
              <a:rPr lang="en-US" sz="1350" dirty="0">
                <a:latin typeface="Titillium WebRegular"/>
                <a:cs typeface="Titillium WebRegular"/>
              </a:rPr>
              <a:t>Agnostic</a:t>
            </a:r>
            <a:endParaRPr lang="en-US" sz="1350" dirty="0">
              <a:latin typeface="Titillium WebRegular"/>
              <a:cs typeface="Titillium WebRegular"/>
            </a:endParaRPr>
          </a:p>
        </p:txBody>
      </p:sp>
      <p:sp>
        <p:nvSpPr>
          <p:cNvPr id="59" name="Rectangle 58"/>
          <p:cNvSpPr/>
          <p:nvPr/>
        </p:nvSpPr>
        <p:spPr>
          <a:xfrm>
            <a:off x="475069" y="5032401"/>
            <a:ext cx="1117614" cy="300082"/>
          </a:xfrm>
          <a:prstGeom prst="rect">
            <a:avLst/>
          </a:prstGeom>
          <a:effectLst>
            <a:outerShdw blurRad="63500" dist="38100" dir="5400000" algn="tl" rotWithShape="0">
              <a:schemeClr val="bg1">
                <a:lumMod val="75000"/>
              </a:schemeClr>
            </a:outerShdw>
          </a:effectLst>
        </p:spPr>
        <p:txBody>
          <a:bodyPr wrap="none">
            <a:spAutoFit/>
          </a:bodyPr>
          <a:lstStyle/>
          <a:p>
            <a:pPr algn="r"/>
            <a:r>
              <a:rPr lang="en-US" sz="1350" dirty="0">
                <a:latin typeface="Titillium WebRegular"/>
                <a:cs typeface="Titillium WebRegular"/>
              </a:rPr>
              <a:t>Cooperative</a:t>
            </a:r>
            <a:endParaRPr lang="en-US" sz="1350" dirty="0">
              <a:latin typeface="Titillium WebRegular"/>
              <a:cs typeface="Titillium WebRegular"/>
            </a:endParaRPr>
          </a:p>
        </p:txBody>
      </p:sp>
      <p:pic>
        <p:nvPicPr>
          <p:cNvPr id="4" name="Picture 3" descr="3dr_logo_color.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08090" y="1698625"/>
            <a:ext cx="1140816" cy="214475"/>
          </a:xfrm>
          <a:prstGeom prst="rect">
            <a:avLst/>
          </a:prstGeom>
        </p:spPr>
      </p:pic>
      <p:pic>
        <p:nvPicPr>
          <p:cNvPr id="6" name="Picture 5" descr="garmin_logo_trans.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2781" y="1634280"/>
            <a:ext cx="1077056" cy="292356"/>
          </a:xfrm>
          <a:prstGeom prst="rect">
            <a:avLst/>
          </a:prstGeom>
        </p:spPr>
      </p:pic>
      <p:pic>
        <p:nvPicPr>
          <p:cNvPr id="7" name="Picture 6" descr="xensr_logo.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42826" y="1669263"/>
            <a:ext cx="965013" cy="310293"/>
          </a:xfrm>
          <a:prstGeom prst="rect">
            <a:avLst/>
          </a:prstGeom>
        </p:spPr>
      </p:pic>
      <p:pic>
        <p:nvPicPr>
          <p:cNvPr id="8" name="Picture 7" descr="LogoGrande.pn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85124" y="1677357"/>
            <a:ext cx="1134883" cy="318075"/>
          </a:xfrm>
          <a:prstGeom prst="rect">
            <a:avLst/>
          </a:prstGeom>
        </p:spPr>
      </p:pic>
      <p:cxnSp>
        <p:nvCxnSpPr>
          <p:cNvPr id="83" name="Straight Connector 82"/>
          <p:cNvCxnSpPr/>
          <p:nvPr/>
        </p:nvCxnSpPr>
        <p:spPr>
          <a:xfrm flipV="1">
            <a:off x="538583" y="2433729"/>
            <a:ext cx="813034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flipV="1">
            <a:off x="538583" y="3217338"/>
            <a:ext cx="813034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flipV="1">
            <a:off x="538583" y="4000946"/>
            <a:ext cx="813034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flipV="1">
            <a:off x="538583" y="4789841"/>
            <a:ext cx="813034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flipV="1">
            <a:off x="538583" y="5582266"/>
            <a:ext cx="8130340" cy="0"/>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0" name="Picture 19" descr="PinPtr-LOGO-081714.eps"/>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44701" y="1680632"/>
            <a:ext cx="1468533" cy="335493"/>
          </a:xfrm>
          <a:prstGeom prst="rect">
            <a:avLst/>
          </a:prstGeom>
        </p:spPr>
      </p:pic>
      <p:cxnSp>
        <p:nvCxnSpPr>
          <p:cNvPr id="136" name="Straight Connector 135"/>
          <p:cNvCxnSpPr/>
          <p:nvPr/>
        </p:nvCxnSpPr>
        <p:spPr>
          <a:xfrm>
            <a:off x="3000375"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4439709"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5863167"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39" name="Straight Connector 138"/>
          <p:cNvCxnSpPr/>
          <p:nvPr/>
        </p:nvCxnSpPr>
        <p:spPr>
          <a:xfrm>
            <a:off x="7302501"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8667750"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1672167" y="2434168"/>
            <a:ext cx="1" cy="3148541"/>
          </a:xfrm>
          <a:prstGeom prst="line">
            <a:avLst/>
          </a:prstGeom>
          <a:ln>
            <a:solidFill>
              <a:schemeClr val="bg1">
                <a:lumMod val="75000"/>
              </a:schemeClr>
            </a:solidFill>
            <a:prstDash val="dash"/>
          </a:ln>
        </p:spPr>
        <p:style>
          <a:lnRef idx="1">
            <a:schemeClr val="accent1"/>
          </a:lnRef>
          <a:fillRef idx="0">
            <a:schemeClr val="accent1"/>
          </a:fillRef>
          <a:effectRef idx="0">
            <a:schemeClr val="accent1"/>
          </a:effectRef>
          <a:fontRef idx="minor">
            <a:schemeClr val="tx1"/>
          </a:fontRef>
        </p:style>
      </p:cxnSp>
      <p:pic>
        <p:nvPicPr>
          <p:cNvPr id="25" name="Picture 24" descr="dash.eps"/>
          <p:cNvPicPr>
            <a:picLocks noChangeAspect="1"/>
          </p:cNvPicPr>
          <p:nvPr/>
        </p:nvPicPr>
        <p:blipFill>
          <a:blip r:embed="rId8">
            <a:alphaModFix amt="74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984382" y="5160020"/>
            <a:ext cx="328818" cy="62210"/>
          </a:xfrm>
          <a:prstGeom prst="rect">
            <a:avLst/>
          </a:prstGeom>
          <a:solidFill>
            <a:schemeClr val="bg1"/>
          </a:solidFill>
        </p:spPr>
      </p:pic>
      <p:pic>
        <p:nvPicPr>
          <p:cNvPr id="26" name="Picture 25"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4994804" y="2605345"/>
            <a:ext cx="371476" cy="454568"/>
          </a:xfrm>
          <a:prstGeom prst="rect">
            <a:avLst/>
          </a:prstGeom>
          <a:solidFill>
            <a:schemeClr val="bg1"/>
          </a:solidFill>
        </p:spPr>
      </p:pic>
      <p:pic>
        <p:nvPicPr>
          <p:cNvPr id="27" name="Picture 26"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58742" y="4236239"/>
            <a:ext cx="227015" cy="270414"/>
          </a:xfrm>
          <a:prstGeom prst="rect">
            <a:avLst/>
          </a:prstGeom>
          <a:solidFill>
            <a:schemeClr val="bg1"/>
          </a:solidFill>
        </p:spPr>
      </p:pic>
      <p:pic>
        <p:nvPicPr>
          <p:cNvPr id="143" name="Picture 142"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114551" y="4889500"/>
            <a:ext cx="449735" cy="550334"/>
          </a:xfrm>
          <a:prstGeom prst="rect">
            <a:avLst/>
          </a:prstGeom>
          <a:solidFill>
            <a:schemeClr val="bg1"/>
          </a:solidFill>
          <a:effectLst>
            <a:outerShdw blurRad="63500" dist="38100" dir="5400000" algn="tl" rotWithShape="0">
              <a:schemeClr val="bg1">
                <a:lumMod val="75000"/>
              </a:schemeClr>
            </a:outerShdw>
          </a:effectLst>
        </p:spPr>
      </p:pic>
      <p:pic>
        <p:nvPicPr>
          <p:cNvPr id="144" name="Picture 143"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887492" y="5024698"/>
            <a:ext cx="227015" cy="270414"/>
          </a:xfrm>
          <a:prstGeom prst="rect">
            <a:avLst/>
          </a:prstGeom>
          <a:solidFill>
            <a:schemeClr val="bg1"/>
          </a:solidFill>
        </p:spPr>
      </p:pic>
      <p:pic>
        <p:nvPicPr>
          <p:cNvPr id="145" name="Picture 144"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029992" y="4236239"/>
            <a:ext cx="227015" cy="270414"/>
          </a:xfrm>
          <a:prstGeom prst="rect">
            <a:avLst/>
          </a:prstGeom>
          <a:solidFill>
            <a:schemeClr val="bg1"/>
          </a:solidFill>
        </p:spPr>
      </p:pic>
      <p:pic>
        <p:nvPicPr>
          <p:cNvPr id="146" name="Picture 145"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5029992" y="3484823"/>
            <a:ext cx="227015" cy="270414"/>
          </a:xfrm>
          <a:prstGeom prst="rect">
            <a:avLst/>
          </a:prstGeom>
          <a:solidFill>
            <a:schemeClr val="bg1"/>
          </a:solidFill>
        </p:spPr>
      </p:pic>
      <p:pic>
        <p:nvPicPr>
          <p:cNvPr id="147" name="Picture 146"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590659" y="2717531"/>
            <a:ext cx="227015" cy="270414"/>
          </a:xfrm>
          <a:prstGeom prst="rect">
            <a:avLst/>
          </a:prstGeom>
          <a:solidFill>
            <a:schemeClr val="bg1"/>
          </a:solidFill>
        </p:spPr>
      </p:pic>
      <p:pic>
        <p:nvPicPr>
          <p:cNvPr id="148" name="Picture 147" descr="x.eps"/>
          <p:cNvPicPr>
            <a:picLocks noChangeAspect="1"/>
          </p:cNvPicPr>
          <p:nvPr/>
        </p:nvPicPr>
        <p:blipFill>
          <a:blip r:embed="rId10" cstate="print">
            <a:alphaModFix amt="47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580075" y="5040491"/>
            <a:ext cx="227015" cy="270414"/>
          </a:xfrm>
          <a:prstGeom prst="rect">
            <a:avLst/>
          </a:prstGeom>
          <a:solidFill>
            <a:schemeClr val="bg1"/>
          </a:solidFill>
        </p:spPr>
      </p:pic>
      <p:pic>
        <p:nvPicPr>
          <p:cNvPr id="149" name="Picture 148"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550179" y="3372637"/>
            <a:ext cx="371476" cy="454568"/>
          </a:xfrm>
          <a:prstGeom prst="rect">
            <a:avLst/>
          </a:prstGeom>
          <a:solidFill>
            <a:schemeClr val="bg1"/>
          </a:solidFill>
        </p:spPr>
      </p:pic>
      <p:pic>
        <p:nvPicPr>
          <p:cNvPr id="150" name="Picture 149"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3539595" y="4139929"/>
            <a:ext cx="371476" cy="454568"/>
          </a:xfrm>
          <a:prstGeom prst="rect">
            <a:avLst/>
          </a:prstGeom>
          <a:solidFill>
            <a:schemeClr val="bg1"/>
          </a:solidFill>
        </p:spPr>
      </p:pic>
      <p:pic>
        <p:nvPicPr>
          <p:cNvPr id="151" name="Picture 150"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815262" y="4157513"/>
            <a:ext cx="371476" cy="454568"/>
          </a:xfrm>
          <a:prstGeom prst="rect">
            <a:avLst/>
          </a:prstGeom>
          <a:solidFill>
            <a:schemeClr val="bg1"/>
          </a:solidFill>
        </p:spPr>
      </p:pic>
      <p:pic>
        <p:nvPicPr>
          <p:cNvPr id="152" name="Picture 151" descr="dash.eps"/>
          <p:cNvPicPr>
            <a:picLocks noChangeAspect="1"/>
          </p:cNvPicPr>
          <p:nvPr/>
        </p:nvPicPr>
        <p:blipFill>
          <a:blip r:embed="rId8">
            <a:alphaModFix amt="74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29007" y="5154647"/>
            <a:ext cx="328818" cy="62210"/>
          </a:xfrm>
          <a:prstGeom prst="rect">
            <a:avLst/>
          </a:prstGeom>
          <a:solidFill>
            <a:schemeClr val="bg1"/>
          </a:solidFill>
        </p:spPr>
      </p:pic>
      <p:pic>
        <p:nvPicPr>
          <p:cNvPr id="154" name="Picture 153" descr="dash.eps"/>
          <p:cNvPicPr>
            <a:picLocks noChangeAspect="1"/>
          </p:cNvPicPr>
          <p:nvPr/>
        </p:nvPicPr>
        <p:blipFill>
          <a:blip r:embed="rId8">
            <a:alphaModFix amt="74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29007" y="2794645"/>
            <a:ext cx="328818" cy="62210"/>
          </a:xfrm>
          <a:prstGeom prst="rect">
            <a:avLst/>
          </a:prstGeom>
          <a:solidFill>
            <a:schemeClr val="bg1"/>
          </a:solidFill>
        </p:spPr>
      </p:pic>
      <p:pic>
        <p:nvPicPr>
          <p:cNvPr id="156" name="Picture 155" descr="dash.eps"/>
          <p:cNvPicPr>
            <a:picLocks noChangeAspect="1"/>
          </p:cNvPicPr>
          <p:nvPr/>
        </p:nvPicPr>
        <p:blipFill>
          <a:blip r:embed="rId8">
            <a:alphaModFix amt="74000"/>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820715" y="2794645"/>
            <a:ext cx="328818" cy="62210"/>
          </a:xfrm>
          <a:prstGeom prst="rect">
            <a:avLst/>
          </a:prstGeom>
          <a:solidFill>
            <a:schemeClr val="bg1"/>
          </a:solidFill>
        </p:spPr>
      </p:pic>
      <p:pic>
        <p:nvPicPr>
          <p:cNvPr id="157" name="Picture 156"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114551" y="4116917"/>
            <a:ext cx="449735" cy="550334"/>
          </a:xfrm>
          <a:prstGeom prst="rect">
            <a:avLst/>
          </a:prstGeom>
          <a:solidFill>
            <a:schemeClr val="bg1"/>
          </a:solidFill>
          <a:effectLst>
            <a:outerShdw blurRad="63500" dist="38100" dir="5400000" algn="tl" rotWithShape="0">
              <a:schemeClr val="bg1">
                <a:lumMod val="75000"/>
              </a:schemeClr>
            </a:outerShdw>
          </a:effectLst>
        </p:spPr>
      </p:pic>
      <p:pic>
        <p:nvPicPr>
          <p:cNvPr id="158" name="Picture 157"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114551" y="3349625"/>
            <a:ext cx="449735" cy="550334"/>
          </a:xfrm>
          <a:prstGeom prst="rect">
            <a:avLst/>
          </a:prstGeom>
          <a:solidFill>
            <a:schemeClr val="bg1"/>
          </a:solidFill>
          <a:effectLst>
            <a:outerShdw blurRad="63500" dist="38100" dir="5400000" algn="tl" rotWithShape="0">
              <a:schemeClr val="bg1">
                <a:lumMod val="75000"/>
              </a:schemeClr>
            </a:outerShdw>
          </a:effectLst>
        </p:spPr>
      </p:pic>
      <p:pic>
        <p:nvPicPr>
          <p:cNvPr id="159" name="Picture 158"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2114551" y="2561167"/>
            <a:ext cx="449735" cy="550334"/>
          </a:xfrm>
          <a:prstGeom prst="rect">
            <a:avLst/>
          </a:prstGeom>
          <a:solidFill>
            <a:schemeClr val="bg1"/>
          </a:solidFill>
          <a:effectLst>
            <a:outerShdw blurRad="63500" dist="38100" dir="5400000" algn="tl" rotWithShape="0">
              <a:schemeClr val="bg1">
                <a:lumMod val="75000"/>
              </a:schemeClr>
            </a:outerShdw>
          </a:effectLst>
        </p:spPr>
      </p:pic>
      <p:pic>
        <p:nvPicPr>
          <p:cNvPr id="51" name="Picture 50"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09745" y="3380587"/>
            <a:ext cx="371476" cy="454568"/>
          </a:xfrm>
          <a:prstGeom prst="rect">
            <a:avLst/>
          </a:prstGeom>
          <a:solidFill>
            <a:schemeClr val="bg1"/>
          </a:solidFill>
        </p:spPr>
      </p:pic>
      <p:pic>
        <p:nvPicPr>
          <p:cNvPr id="52" name="Picture 51" descr="checks2.eps"/>
          <p:cNvPicPr>
            <a:picLocks noChangeAspect="1"/>
          </p:cNvPicPr>
          <p:nvPr/>
        </p:nvPicPr>
        <p:blipFill>
          <a:blip r:embed="rId9">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7803317" y="3390051"/>
            <a:ext cx="371476" cy="454568"/>
          </a:xfrm>
          <a:prstGeom prst="rect">
            <a:avLst/>
          </a:prstGeom>
          <a:solidFill>
            <a:schemeClr val="bg1"/>
          </a:solidFill>
        </p:spPr>
      </p:pic>
    </p:spTree>
    <p:extLst>
      <p:ext uri="{BB962C8B-B14F-4D97-AF65-F5344CB8AC3E}">
        <p14:creationId xmlns:p14="http://schemas.microsoft.com/office/powerpoint/2010/main" val="246658114"/>
      </p:ext>
    </p:extLst>
  </p:cSld>
  <p:clrMapOvr>
    <a:masterClrMapping/>
  </p:clrMapOvr>
  <mc:AlternateContent xmlns:mc="http://schemas.openxmlformats.org/markup-compatibility/2006">
    <mc:Choice xmlns:p14="http://schemas.microsoft.com/office/powerpoint/2010/main" Requires="p14">
      <p:transition p14:dur="250">
        <p:fade/>
      </p:transition>
    </mc:Choice>
    <mc:Fallback>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493</TotalTime>
  <Words>1980</Words>
  <Application>Microsoft Office PowerPoint</Application>
  <PresentationFormat>On-screen Show (4:3)</PresentationFormat>
  <Paragraphs>202</Paragraphs>
  <Slides>24</Slides>
  <Notes>19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24</vt:i4>
      </vt:variant>
    </vt:vector>
  </HeadingPairs>
  <TitlesOfParts>
    <vt:vector size="33" baseType="lpstr">
      <vt:lpstr>Arial</vt:lpstr>
      <vt:lpstr>Arial Black</vt:lpstr>
      <vt:lpstr>Calibri</vt:lpstr>
      <vt:lpstr>Calibri Light</vt:lpstr>
      <vt:lpstr>Titillium WebBold</vt:lpstr>
      <vt:lpstr>Titillium WebRegular</vt:lpstr>
      <vt:lpstr>Titillium WebSemiBold</vt:lpstr>
      <vt:lpstr>Titillium WebThin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 Hedgecock</dc:creator>
  <cp:lastModifiedBy>Will Hedgecock</cp:lastModifiedBy>
  <cp:revision>33</cp:revision>
  <dcterms:created xsi:type="dcterms:W3CDTF">2015-01-22T17:29:24Z</dcterms:created>
  <dcterms:modified xsi:type="dcterms:W3CDTF">2015-01-23T04:20:29Z</dcterms:modified>
</cp:coreProperties>
</file>