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7" r:id="rId2"/>
    <p:sldId id="259" r:id="rId3"/>
    <p:sldId id="317" r:id="rId4"/>
    <p:sldId id="260" r:id="rId5"/>
    <p:sldId id="263" r:id="rId6"/>
    <p:sldId id="318" r:id="rId7"/>
    <p:sldId id="319" r:id="rId8"/>
    <p:sldId id="320" r:id="rId9"/>
    <p:sldId id="262" r:id="rId10"/>
    <p:sldId id="296" r:id="rId11"/>
    <p:sldId id="297" r:id="rId12"/>
    <p:sldId id="298" r:id="rId13"/>
    <p:sldId id="300" r:id="rId14"/>
    <p:sldId id="301" r:id="rId15"/>
    <p:sldId id="302" r:id="rId16"/>
    <p:sldId id="304" r:id="rId17"/>
    <p:sldId id="331" r:id="rId18"/>
    <p:sldId id="322" r:id="rId19"/>
    <p:sldId id="332" r:id="rId20"/>
    <p:sldId id="306" r:id="rId21"/>
    <p:sldId id="309" r:id="rId22"/>
    <p:sldId id="311" r:id="rId23"/>
    <p:sldId id="312" r:id="rId24"/>
    <p:sldId id="334" r:id="rId25"/>
    <p:sldId id="333" r:id="rId26"/>
    <p:sldId id="310" r:id="rId27"/>
    <p:sldId id="314" r:id="rId28"/>
    <p:sldId id="31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0" autoAdjust="0"/>
    <p:restoredTop sz="95590" autoAdjust="0"/>
  </p:normalViewPr>
  <p:slideViewPr>
    <p:cSldViewPr snapToGrid="0">
      <p:cViewPr varScale="1">
        <p:scale>
          <a:sx n="74" d="100"/>
          <a:sy n="74" d="100"/>
        </p:scale>
        <p:origin x="16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0555D-2F20-4E7B-8521-2C6A10B2E764}" type="datetimeFigureOut">
              <a:rPr lang="en-US" smtClean="0"/>
              <a:t>11/4/2014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AA0B5-6E20-4EA2-8F2A-F2790A7A8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9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AA0B5-6E20-4EA2-8F2A-F2790A7A8C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81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AA0B5-6E20-4EA2-8F2A-F2790A7A8C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55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AA0B5-6E20-4EA2-8F2A-F2790A7A8C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5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52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21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Mean for </a:t>
            </a:r>
            <a:r>
              <a:rPr lang="en-US" dirty="0" err="1" smtClean="0"/>
              <a:t>ublox</a:t>
            </a:r>
            <a:r>
              <a:rPr lang="en-US" dirty="0" smtClean="0"/>
              <a:t> was 89cm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0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47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70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378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7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51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0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747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8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4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9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59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606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030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9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0" y="6643688"/>
            <a:ext cx="9144000" cy="214312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sz="800" b="1" i="1" dirty="0" smtClean="0">
                <a:solidFill>
                  <a:srgbClr val="C0C0C0"/>
                </a:solidFill>
                <a:latin typeface="Arial" pitchFamily="34" charset="0"/>
                <a:cs typeface="Arial" pitchFamily="34" charset="0"/>
              </a:rPr>
              <a:t>Copyright © 2004-2014, Vanderbilt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67512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231886-F523-415A-80F7-64AED9B561AF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41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62" y="181519"/>
            <a:ext cx="945393" cy="9453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182" y="291073"/>
            <a:ext cx="992437" cy="726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85344" y="6342301"/>
            <a:ext cx="4373313" cy="400110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ACM SenSys ‘14, November 4, 2014</a:t>
            </a:r>
            <a:endParaRPr lang="en-US" sz="2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85900" y="204954"/>
            <a:ext cx="61722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Arial" charset="0"/>
              </a:rPr>
              <a:t>Institute for Software Integrated Systems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Arial" charset="0"/>
              </a:rPr>
              <a:t>Vanderbilt University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223438"/>
            <a:ext cx="8229600" cy="225278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Accurate Real-Time </a:t>
            </a:r>
          </a:p>
          <a:p>
            <a:r>
              <a:rPr lang="en-US" altLang="en-US" b="1" dirty="0" smtClean="0">
                <a:solidFill>
                  <a:prstClr val="black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Relative Localization Using Single-Frequency GPS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31807" y="5312303"/>
            <a:ext cx="8399731" cy="935102"/>
            <a:chOff x="431807" y="5395427"/>
            <a:chExt cx="8399731" cy="935102"/>
          </a:xfrm>
        </p:grpSpPr>
        <p:sp>
          <p:nvSpPr>
            <p:cNvPr id="7" name="TextBox 6"/>
            <p:cNvSpPr txBox="1"/>
            <p:nvPr/>
          </p:nvSpPr>
          <p:spPr>
            <a:xfrm>
              <a:off x="431807" y="5395427"/>
              <a:ext cx="2455031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Will </a:t>
              </a:r>
              <a:r>
                <a:rPr lang="en-US" sz="24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Hedgecock</a:t>
              </a:r>
              <a:endPara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679987" y="5395427"/>
              <a:ext cx="2151551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Akos </a:t>
              </a:r>
              <a:r>
                <a:rPr lang="en-US" sz="24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Ledeczi</a:t>
              </a:r>
              <a:endPara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21471" y="5395427"/>
              <a:ext cx="2149949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Miklos Maroti</a:t>
              </a:r>
              <a:endPara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12933" y="5868864"/>
              <a:ext cx="2282613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Peter Volgyesi</a:t>
              </a:r>
              <a:endPara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68956" y="5868864"/>
              <a:ext cx="2938625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Rueben Banalagay</a:t>
              </a:r>
              <a:endPara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3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976920"/>
            <a:ext cx="8229600" cy="5415333"/>
          </a:xfrm>
        </p:spPr>
        <p:txBody>
          <a:bodyPr>
            <a:normAutofit fontScale="925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mobile sensing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applications rely on highly-accurate sensor node locations in which ONLY the relative positions of the nodes are required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GPS provides absolute coordinates anywhere in the world, but sub-meter accuracy is unobtainable without military-grade or prohibitively-expensive differential GPS units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GPS has became cheaper and less power hungry in recent years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Still not accurate enough for many precision applications, including: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Land surveying, precision agriculture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Coordinated movement of UAVs and UGVs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Driverless cars: collision avoidance, platoon formation when there is no LOS 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Promising work in the form of Differential GPS and RTK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Need a method to bridge the gap between cost and accuracy</a:t>
            </a:r>
          </a:p>
        </p:txBody>
      </p:sp>
    </p:spTree>
    <p:extLst>
      <p:ext uri="{BB962C8B-B14F-4D97-AF65-F5344CB8AC3E}">
        <p14:creationId xmlns:p14="http://schemas.microsoft.com/office/powerpoint/2010/main" val="24904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14636" y="5357369"/>
            <a:ext cx="8314728" cy="862252"/>
            <a:chOff x="414636" y="5340277"/>
            <a:chExt cx="8314728" cy="862252"/>
          </a:xfrm>
        </p:grpSpPr>
        <p:grpSp>
          <p:nvGrpSpPr>
            <p:cNvPr id="7" name="Group 6"/>
            <p:cNvGrpSpPr/>
            <p:nvPr/>
          </p:nvGrpSpPr>
          <p:grpSpPr>
            <a:xfrm>
              <a:off x="414637" y="5340277"/>
              <a:ext cx="8314727" cy="610921"/>
              <a:chOff x="571366" y="4710016"/>
              <a:chExt cx="8001269" cy="610921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571366" y="4710016"/>
                <a:ext cx="80012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en-US" b="1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“High-Accuracy Differential Tracking of Low-Cost GPS Receivers”</a:t>
                </a:r>
                <a:endParaRPr lang="en-US" altLang="en-US" b="1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71366" y="4982383"/>
                <a:ext cx="800126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en-US" sz="16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W. Hedgecock, M. </a:t>
                </a:r>
                <a:r>
                  <a:rPr lang="en-US" altLang="en-US" sz="1600" dirty="0" err="1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Maroti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, J. </a:t>
                </a:r>
                <a:r>
                  <a:rPr lang="en-US" altLang="en-US" sz="1600" dirty="0" err="1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Sallai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, P. </a:t>
                </a:r>
                <a:r>
                  <a:rPr lang="en-US" altLang="en-US" sz="1600" dirty="0" err="1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Volgyesi</a:t>
                </a:r>
                <a:r>
                  <a:rPr lang="en-US" altLang="en-US" sz="1600" dirty="0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, and A. </a:t>
                </a:r>
                <a:r>
                  <a:rPr lang="en-US" altLang="en-US" sz="1600" dirty="0" err="1" smtClean="0"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Ledeczi</a:t>
                </a:r>
                <a:endParaRPr lang="en-US" altLang="en-US" sz="1600" dirty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414636" y="5863975"/>
              <a:ext cx="831472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1600" i="1" dirty="0" smtClean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ACM </a:t>
              </a:r>
              <a:r>
                <a:rPr lang="en-US" altLang="en-US" sz="1600" i="1" dirty="0" err="1" smtClean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MobiSys</a:t>
              </a:r>
              <a:r>
                <a:rPr lang="en-US" altLang="en-US" sz="1600" i="1" dirty="0" smtClean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‘13, Taipei, Taiwan</a:t>
              </a:r>
              <a:endParaRPr lang="en-US" altLang="en-US" sz="1600" i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Content Placeholder 2"/>
          <p:cNvSpPr txBox="1">
            <a:spLocks/>
          </p:cNvSpPr>
          <p:nvPr/>
        </p:nvSpPr>
        <p:spPr>
          <a:xfrm>
            <a:off x="445477" y="1055073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1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Previous Work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70936" y="1674875"/>
            <a:ext cx="8333117" cy="2091559"/>
          </a:xfrm>
        </p:spPr>
        <p:txBody>
          <a:bodyPr>
            <a:normAutofit fontScale="85000" lnSpcReduction="10000"/>
          </a:bodyPr>
          <a:lstStyle/>
          <a:p>
            <a:pPr marL="514338" indent="-514338">
              <a:buFont typeface="+mj-lt"/>
              <a:buAutoNum type="arabicParenR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Centimeter-precision tracking accuracy for a scalable network of nodes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stationary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calibration or data collection phase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explicit reference station or hub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175189" y="4039893"/>
            <a:ext cx="8793622" cy="2164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Approach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GPS satellites to provide </a:t>
            </a:r>
            <a:r>
              <a:rPr lang="en-US" sz="28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en-US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tracking information for 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cooperating network of sensor nodes via raw data sharing and pairwise node </a:t>
            </a:r>
            <a:r>
              <a:rPr lang="en-US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localization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69972" y="1006433"/>
            <a:ext cx="2735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390307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2256065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10180A"/>
                </a:solidFill>
              </a:rPr>
              <a:t>phase </a:t>
            </a:r>
            <a:r>
              <a:rPr lang="en-US" sz="2800" i="1" dirty="0"/>
              <a:t>of the signal′s carrier wave, rather than the information content of the signal, and relies on a single reference station to provide real-time corrections, providing up to centimeter-level </a:t>
            </a:r>
            <a:r>
              <a:rPr lang="en-US" sz="2800" i="1" dirty="0" smtClean="0"/>
              <a:t>accuracy”</a:t>
            </a:r>
            <a:endParaRPr lang="en-US" sz="2800" i="1" dirty="0"/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181971" y="5108564"/>
            <a:ext cx="8780059" cy="1232051"/>
          </a:xfrm>
        </p:spPr>
        <p:txBody>
          <a:bodyPr>
            <a:normAutofit fontScale="77500" lnSpcReduction="20000"/>
          </a:bodyPr>
          <a:lstStyle/>
          <a:p>
            <a:pPr marL="514338" indent="-514338">
              <a:buFont typeface="+mj-lt"/>
              <a:buAutoNum type="arabicParenR"/>
            </a:pPr>
            <a:r>
              <a:rPr lang="en-US" dirty="0" smtClean="0"/>
              <a:t>Centimeter-precision accuracy for a scalable network of nodes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stationary calibration or data collection phase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explicit reference station or hub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8094" y="1270680"/>
            <a:ext cx="8867625" cy="5611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10180A"/>
                </a:solidFill>
              </a:rPr>
              <a:t>Real-Time Kinematic (RTK) Navigation</a:t>
            </a:r>
            <a:endParaRPr lang="en-US" dirty="0">
              <a:solidFill>
                <a:srgbClr val="10180A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79882" y="5688968"/>
            <a:ext cx="6897295" cy="446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9881" y="6076211"/>
            <a:ext cx="5146134" cy="541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2256061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00B050"/>
                </a:solidFill>
              </a:rPr>
              <a:t>phase of the signal′s carrier wave</a:t>
            </a:r>
            <a:r>
              <a:rPr lang="en-US" sz="2800" i="1" dirty="0"/>
              <a:t>, rather than the information content of the signal, and relies on a single reference station to provide </a:t>
            </a:r>
            <a:r>
              <a:rPr lang="en-US" sz="2800" i="1" dirty="0">
                <a:solidFill>
                  <a:srgbClr val="00B050"/>
                </a:solidFill>
              </a:rPr>
              <a:t>real-time</a:t>
            </a:r>
            <a:r>
              <a:rPr lang="en-US" sz="2800" i="1" dirty="0"/>
              <a:t> corrections, providing up to </a:t>
            </a:r>
            <a:r>
              <a:rPr lang="en-US" sz="2800" i="1" dirty="0">
                <a:solidFill>
                  <a:srgbClr val="00B050"/>
                </a:solidFill>
              </a:rPr>
              <a:t>centimeter-level accuracy</a:t>
            </a:r>
            <a:r>
              <a:rPr lang="en-US" sz="2800" i="1" dirty="0" smtClean="0"/>
              <a:t>”</a:t>
            </a:r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256071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10180A"/>
                </a:solidFill>
              </a:rPr>
              <a:t>phase </a:t>
            </a:r>
            <a:r>
              <a:rPr lang="en-US" sz="2800" i="1" dirty="0"/>
              <a:t>of the signal′s carrier wave, rather than the information content of the signal, and relies on a </a:t>
            </a:r>
            <a:r>
              <a:rPr lang="en-US" sz="2800" i="1" dirty="0">
                <a:solidFill>
                  <a:srgbClr val="C00000"/>
                </a:solidFill>
              </a:rPr>
              <a:t>single reference station</a:t>
            </a:r>
            <a:r>
              <a:rPr lang="en-US" sz="2800" i="1" dirty="0"/>
              <a:t> to provide real-time </a:t>
            </a:r>
            <a:r>
              <a:rPr lang="en-US" sz="2800" i="1" dirty="0" smtClean="0"/>
              <a:t>corrections</a:t>
            </a:r>
            <a:r>
              <a:rPr lang="en-US" sz="2800" i="1" dirty="0"/>
              <a:t>, providing up to centimeter-level accuracy</a:t>
            </a:r>
            <a:r>
              <a:rPr lang="en-US" sz="2800" i="1" dirty="0" smtClean="0"/>
              <a:t>”</a:t>
            </a:r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30785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Previous Work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02412" y="1398601"/>
            <a:ext cx="86933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Characterize and correct for previously unexplored or ignored sources of error specific to the 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two-receiver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localization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2412" y="2996464"/>
            <a:ext cx="85933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ts val="1800"/>
              </a:spcBef>
              <a:buFont typeface="+mj-lt"/>
              <a:buAutoNum type="arabicParenR" startAt="2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 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well-known observation models to include between-epoch data without requiring a reference 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8178" y="4594327"/>
            <a:ext cx="85933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ts val="1800"/>
              </a:spcBef>
              <a:buFont typeface="+mj-lt"/>
              <a:buAutoNum type="arabicParenR" startAt="3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new observation model in a GPS tracking algorithm to enable robust relative dead reckoning through a significant period of time</a:t>
            </a:r>
          </a:p>
        </p:txBody>
      </p:sp>
    </p:spTree>
    <p:extLst>
      <p:ext uri="{BB962C8B-B14F-4D97-AF65-F5344CB8AC3E}">
        <p14:creationId xmlns:p14="http://schemas.microsoft.com/office/powerpoint/2010/main" val="278115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Previous Work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66362" y="3139042"/>
            <a:ext cx="82112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 only solved half of the problem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02341" y="3670610"/>
            <a:ext cx="75393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Initial baseline determination and re-initialization upon loss of satellite locks</a:t>
            </a:r>
          </a:p>
        </p:txBody>
      </p:sp>
    </p:spTree>
    <p:extLst>
      <p:ext uri="{BB962C8B-B14F-4D97-AF65-F5344CB8AC3E}">
        <p14:creationId xmlns:p14="http://schemas.microsoft.com/office/powerpoint/2010/main" val="24652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45477" y="1055073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17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GPS </a:t>
            </a:r>
            <a:r>
              <a:rPr lang="en-US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Carrier Phase</a:t>
            </a:r>
            <a:endParaRPr lang="en-US" sz="3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32339" y="1476807"/>
            <a:ext cx="8479322" cy="4662098"/>
            <a:chOff x="532715" y="1799539"/>
            <a:chExt cx="8479322" cy="4662098"/>
          </a:xfrm>
        </p:grpSpPr>
        <p:sp>
          <p:nvSpPr>
            <p:cNvPr id="7" name="Right Bracket 6"/>
            <p:cNvSpPr/>
            <p:nvPr/>
          </p:nvSpPr>
          <p:spPr>
            <a:xfrm rot="21480000">
              <a:off x="4775062" y="2204334"/>
              <a:ext cx="120023" cy="3581400"/>
            </a:xfrm>
            <a:prstGeom prst="rightBracket">
              <a:avLst/>
            </a:prstGeom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82"/>
            <p:cNvSpPr/>
            <p:nvPr/>
          </p:nvSpPr>
          <p:spPr>
            <a:xfrm>
              <a:off x="2720509" y="3308424"/>
              <a:ext cx="2077293" cy="2483933"/>
            </a:xfrm>
            <a:custGeom>
              <a:avLst/>
              <a:gdLst>
                <a:gd name="connsiteX0" fmla="*/ 0 w 6486144"/>
                <a:gd name="connsiteY0" fmla="*/ 3805428 h 7610856"/>
                <a:gd name="connsiteX1" fmla="*/ 3243072 w 6486144"/>
                <a:gd name="connsiteY1" fmla="*/ 0 h 7610856"/>
                <a:gd name="connsiteX2" fmla="*/ 6486144 w 6486144"/>
                <a:gd name="connsiteY2" fmla="*/ 3805428 h 7610856"/>
                <a:gd name="connsiteX3" fmla="*/ 3243072 w 6486144"/>
                <a:gd name="connsiteY3" fmla="*/ 7610856 h 7610856"/>
                <a:gd name="connsiteX4" fmla="*/ 0 w 6486144"/>
                <a:gd name="connsiteY4" fmla="*/ 3805428 h 7610856"/>
                <a:gd name="connsiteX0" fmla="*/ 6486144 w 6577584"/>
                <a:gd name="connsiteY0" fmla="*/ 3805428 h 7610856"/>
                <a:gd name="connsiteX1" fmla="*/ 3243072 w 6577584"/>
                <a:gd name="connsiteY1" fmla="*/ 7610856 h 7610856"/>
                <a:gd name="connsiteX2" fmla="*/ 0 w 6577584"/>
                <a:gd name="connsiteY2" fmla="*/ 3805428 h 7610856"/>
                <a:gd name="connsiteX3" fmla="*/ 3243072 w 6577584"/>
                <a:gd name="connsiteY3" fmla="*/ 0 h 7610856"/>
                <a:gd name="connsiteX4" fmla="*/ 6577584 w 6577584"/>
                <a:gd name="connsiteY4" fmla="*/ 3896868 h 7610856"/>
                <a:gd name="connsiteX0" fmla="*/ 6486144 w 6486144"/>
                <a:gd name="connsiteY0" fmla="*/ 3805428 h 7610856"/>
                <a:gd name="connsiteX1" fmla="*/ 3243072 w 6486144"/>
                <a:gd name="connsiteY1" fmla="*/ 7610856 h 7610856"/>
                <a:gd name="connsiteX2" fmla="*/ 0 w 6486144"/>
                <a:gd name="connsiteY2" fmla="*/ 3805428 h 7610856"/>
                <a:gd name="connsiteX3" fmla="*/ 3243072 w 6486144"/>
                <a:gd name="connsiteY3" fmla="*/ 0 h 7610856"/>
                <a:gd name="connsiteX0" fmla="*/ 3243072 w 3243072"/>
                <a:gd name="connsiteY0" fmla="*/ 7610856 h 7610856"/>
                <a:gd name="connsiteX1" fmla="*/ 0 w 3243072"/>
                <a:gd name="connsiteY1" fmla="*/ 3805428 h 7610856"/>
                <a:gd name="connsiteX2" fmla="*/ 3243072 w 3243072"/>
                <a:gd name="connsiteY2" fmla="*/ 0 h 7610856"/>
                <a:gd name="connsiteX0" fmla="*/ 0 w 3243072"/>
                <a:gd name="connsiteY0" fmla="*/ 3805428 h 3805428"/>
                <a:gd name="connsiteX1" fmla="*/ 3243072 w 3243072"/>
                <a:gd name="connsiteY1" fmla="*/ 0 h 3805428"/>
                <a:gd name="connsiteX0" fmla="*/ 0 w 3182112"/>
                <a:gd name="connsiteY0" fmla="*/ 3793236 h 3793236"/>
                <a:gd name="connsiteX1" fmla="*/ 3182112 w 3182112"/>
                <a:gd name="connsiteY1" fmla="*/ 0 h 3793236"/>
                <a:gd name="connsiteX0" fmla="*/ 6146 w 1603298"/>
                <a:gd name="connsiteY0" fmla="*/ 3415284 h 3415284"/>
                <a:gd name="connsiteX1" fmla="*/ 1603298 w 1603298"/>
                <a:gd name="connsiteY1" fmla="*/ 0 h 3415284"/>
                <a:gd name="connsiteX0" fmla="*/ 0 w 1597152"/>
                <a:gd name="connsiteY0" fmla="*/ 3415284 h 3415284"/>
                <a:gd name="connsiteX1" fmla="*/ 1597152 w 1597152"/>
                <a:gd name="connsiteY1" fmla="*/ 0 h 3415284"/>
                <a:gd name="connsiteX0" fmla="*/ 17604 w 1614756"/>
                <a:gd name="connsiteY0" fmla="*/ 3415284 h 3415284"/>
                <a:gd name="connsiteX1" fmla="*/ 1614756 w 1614756"/>
                <a:gd name="connsiteY1" fmla="*/ 0 h 3415284"/>
                <a:gd name="connsiteX0" fmla="*/ 31353 w 1628505"/>
                <a:gd name="connsiteY0" fmla="*/ 3415284 h 3415284"/>
                <a:gd name="connsiteX1" fmla="*/ 1628505 w 1628505"/>
                <a:gd name="connsiteY1" fmla="*/ 0 h 3415284"/>
                <a:gd name="connsiteX0" fmla="*/ 31010 w 1636557"/>
                <a:gd name="connsiteY0" fmla="*/ 2857842 h 2857842"/>
                <a:gd name="connsiteX1" fmla="*/ 1636557 w 1636557"/>
                <a:gd name="connsiteY1" fmla="*/ 0 h 2857842"/>
                <a:gd name="connsiteX0" fmla="*/ 0 w 1605547"/>
                <a:gd name="connsiteY0" fmla="*/ 2857842 h 2857842"/>
                <a:gd name="connsiteX1" fmla="*/ 1605547 w 1605547"/>
                <a:gd name="connsiteY1" fmla="*/ 0 h 2857842"/>
                <a:gd name="connsiteX0" fmla="*/ 1151 w 968708"/>
                <a:gd name="connsiteY0" fmla="*/ 2021679 h 2021679"/>
                <a:gd name="connsiteX1" fmla="*/ 968708 w 968708"/>
                <a:gd name="connsiteY1" fmla="*/ 0 h 2021679"/>
                <a:gd name="connsiteX0" fmla="*/ 0 w 1194211"/>
                <a:gd name="connsiteY0" fmla="*/ 1231969 h 1231969"/>
                <a:gd name="connsiteX1" fmla="*/ 1194211 w 1194211"/>
                <a:gd name="connsiteY1" fmla="*/ 0 h 1231969"/>
                <a:gd name="connsiteX0" fmla="*/ 0 w 1387287"/>
                <a:gd name="connsiteY0" fmla="*/ 1057768 h 1057768"/>
                <a:gd name="connsiteX1" fmla="*/ 1387287 w 1387287"/>
                <a:gd name="connsiteY1" fmla="*/ 0 h 1057768"/>
                <a:gd name="connsiteX0" fmla="*/ 0 w 1387287"/>
                <a:gd name="connsiteY0" fmla="*/ 1076366 h 1076366"/>
                <a:gd name="connsiteX1" fmla="*/ 1387287 w 1387287"/>
                <a:gd name="connsiteY1" fmla="*/ 18598 h 1076366"/>
                <a:gd name="connsiteX0" fmla="*/ 0 w 1387287"/>
                <a:gd name="connsiteY0" fmla="*/ 1057768 h 1057768"/>
                <a:gd name="connsiteX1" fmla="*/ 1387287 w 1387287"/>
                <a:gd name="connsiteY1" fmla="*/ 0 h 1057768"/>
                <a:gd name="connsiteX0" fmla="*/ 0 w 1191223"/>
                <a:gd name="connsiteY0" fmla="*/ 1324875 h 1324875"/>
                <a:gd name="connsiteX1" fmla="*/ 1191223 w 1191223"/>
                <a:gd name="connsiteY1" fmla="*/ 0 h 1324875"/>
                <a:gd name="connsiteX0" fmla="*/ 0 w 1209395"/>
                <a:gd name="connsiteY0" fmla="*/ 1324875 h 1324875"/>
                <a:gd name="connsiteX1" fmla="*/ 1191223 w 1209395"/>
                <a:gd name="connsiteY1" fmla="*/ 0 h 1324875"/>
                <a:gd name="connsiteX0" fmla="*/ 0 w 1402747"/>
                <a:gd name="connsiteY0" fmla="*/ 1069381 h 1069381"/>
                <a:gd name="connsiteX1" fmla="*/ 1387287 w 1402747"/>
                <a:gd name="connsiteY1" fmla="*/ 0 h 1069381"/>
                <a:gd name="connsiteX0" fmla="*/ 0 w 1402868"/>
                <a:gd name="connsiteY0" fmla="*/ 1069381 h 1069381"/>
                <a:gd name="connsiteX1" fmla="*/ 453597 w 1402868"/>
                <a:gd name="connsiteY1" fmla="*/ 535125 h 1069381"/>
                <a:gd name="connsiteX2" fmla="*/ 1387287 w 1402868"/>
                <a:gd name="connsiteY2" fmla="*/ 0 h 1069381"/>
                <a:gd name="connsiteX0" fmla="*/ 0 w 1514125"/>
                <a:gd name="connsiteY0" fmla="*/ 1069381 h 2370037"/>
                <a:gd name="connsiteX1" fmla="*/ 1514125 w 1514125"/>
                <a:gd name="connsiteY1" fmla="*/ 2370037 h 2370037"/>
                <a:gd name="connsiteX2" fmla="*/ 1387287 w 1514125"/>
                <a:gd name="connsiteY2" fmla="*/ 0 h 2370037"/>
                <a:gd name="connsiteX0" fmla="*/ 0 w 1514125"/>
                <a:gd name="connsiteY0" fmla="*/ 1069381 h 2370037"/>
                <a:gd name="connsiteX1" fmla="*/ 1514125 w 1514125"/>
                <a:gd name="connsiteY1" fmla="*/ 2370037 h 2370037"/>
                <a:gd name="connsiteX2" fmla="*/ 1387287 w 1514125"/>
                <a:gd name="connsiteY2" fmla="*/ 0 h 2370037"/>
                <a:gd name="connsiteX0" fmla="*/ 0 w 1514125"/>
                <a:gd name="connsiteY0" fmla="*/ 1069381 h 2370037"/>
                <a:gd name="connsiteX1" fmla="*/ 1514125 w 1514125"/>
                <a:gd name="connsiteY1" fmla="*/ 2370037 h 2370037"/>
                <a:gd name="connsiteX2" fmla="*/ 1422935 w 1514125"/>
                <a:gd name="connsiteY2" fmla="*/ 0 h 2370037"/>
                <a:gd name="connsiteX0" fmla="*/ 0 w 1514125"/>
                <a:gd name="connsiteY0" fmla="*/ 1069381 h 2370037"/>
                <a:gd name="connsiteX1" fmla="*/ 1514125 w 1514125"/>
                <a:gd name="connsiteY1" fmla="*/ 2370037 h 2370037"/>
                <a:gd name="connsiteX2" fmla="*/ 1422935 w 1514125"/>
                <a:gd name="connsiteY2" fmla="*/ 0 h 2370037"/>
                <a:gd name="connsiteX0" fmla="*/ 0 w 1514125"/>
                <a:gd name="connsiteY0" fmla="*/ 1104221 h 2370037"/>
                <a:gd name="connsiteX1" fmla="*/ 1514125 w 1514125"/>
                <a:gd name="connsiteY1" fmla="*/ 2370037 h 2370037"/>
                <a:gd name="connsiteX2" fmla="*/ 1422935 w 1514125"/>
                <a:gd name="connsiteY2" fmla="*/ 0 h 2370037"/>
                <a:gd name="connsiteX0" fmla="*/ 0 w 1540861"/>
                <a:gd name="connsiteY0" fmla="*/ 1092608 h 2370037"/>
                <a:gd name="connsiteX1" fmla="*/ 1540861 w 1540861"/>
                <a:gd name="connsiteY1" fmla="*/ 2370037 h 2370037"/>
                <a:gd name="connsiteX2" fmla="*/ 1449671 w 1540861"/>
                <a:gd name="connsiteY2" fmla="*/ 0 h 2370037"/>
                <a:gd name="connsiteX0" fmla="*/ 0 w 1549773"/>
                <a:gd name="connsiteY0" fmla="*/ 1092608 h 2370037"/>
                <a:gd name="connsiteX1" fmla="*/ 1549773 w 1549773"/>
                <a:gd name="connsiteY1" fmla="*/ 2370037 h 2370037"/>
                <a:gd name="connsiteX2" fmla="*/ 1458583 w 1549773"/>
                <a:gd name="connsiteY2" fmla="*/ 0 h 2370037"/>
                <a:gd name="connsiteX0" fmla="*/ 0 w 1549773"/>
                <a:gd name="connsiteY0" fmla="*/ 1080994 h 2370037"/>
                <a:gd name="connsiteX1" fmla="*/ 1549773 w 1549773"/>
                <a:gd name="connsiteY1" fmla="*/ 2370037 h 2370037"/>
                <a:gd name="connsiteX2" fmla="*/ 1458583 w 1549773"/>
                <a:gd name="connsiteY2" fmla="*/ 0 h 2370037"/>
                <a:gd name="connsiteX0" fmla="*/ 0 w 1549773"/>
                <a:gd name="connsiteY0" fmla="*/ 1104221 h 2393264"/>
                <a:gd name="connsiteX1" fmla="*/ 1549773 w 1549773"/>
                <a:gd name="connsiteY1" fmla="*/ 2393264 h 2393264"/>
                <a:gd name="connsiteX2" fmla="*/ 1449671 w 1549773"/>
                <a:gd name="connsiteY2" fmla="*/ 0 h 2393264"/>
                <a:gd name="connsiteX0" fmla="*/ 0 w 1518441"/>
                <a:gd name="connsiteY0" fmla="*/ 1104221 h 2366045"/>
                <a:gd name="connsiteX1" fmla="*/ 1518441 w 1518441"/>
                <a:gd name="connsiteY1" fmla="*/ 2366045 h 2366045"/>
                <a:gd name="connsiteX2" fmla="*/ 1449671 w 1518441"/>
                <a:gd name="connsiteY2" fmla="*/ 0 h 2366045"/>
                <a:gd name="connsiteX0" fmla="*/ 0 w 1518441"/>
                <a:gd name="connsiteY0" fmla="*/ 1104221 h 2366045"/>
                <a:gd name="connsiteX1" fmla="*/ 1518441 w 1518441"/>
                <a:gd name="connsiteY1" fmla="*/ 2366045 h 2366045"/>
                <a:gd name="connsiteX2" fmla="*/ 1449671 w 1518441"/>
                <a:gd name="connsiteY2" fmla="*/ 0 h 2366045"/>
                <a:gd name="connsiteX0" fmla="*/ 0 w 1518441"/>
                <a:gd name="connsiteY0" fmla="*/ 1104221 h 2366045"/>
                <a:gd name="connsiteX1" fmla="*/ 1518441 w 1518441"/>
                <a:gd name="connsiteY1" fmla="*/ 2366045 h 2366045"/>
                <a:gd name="connsiteX2" fmla="*/ 1449671 w 1518441"/>
                <a:gd name="connsiteY2" fmla="*/ 0 h 2366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8441" h="2366045">
                  <a:moveTo>
                    <a:pt x="0" y="1104221"/>
                  </a:moveTo>
                  <a:lnTo>
                    <a:pt x="1518441" y="2366045"/>
                  </a:lnTo>
                  <a:cubicBezTo>
                    <a:pt x="1496440" y="1954051"/>
                    <a:pt x="1462240" y="355797"/>
                    <a:pt x="1449671" y="0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857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2"/>
            <p:cNvSpPr/>
            <p:nvPr/>
          </p:nvSpPr>
          <p:spPr>
            <a:xfrm>
              <a:off x="2740478" y="1987510"/>
              <a:ext cx="2331835" cy="3000231"/>
            </a:xfrm>
            <a:custGeom>
              <a:avLst/>
              <a:gdLst>
                <a:gd name="connsiteX0" fmla="*/ 0 w 6486144"/>
                <a:gd name="connsiteY0" fmla="*/ 3805428 h 7610856"/>
                <a:gd name="connsiteX1" fmla="*/ 3243072 w 6486144"/>
                <a:gd name="connsiteY1" fmla="*/ 0 h 7610856"/>
                <a:gd name="connsiteX2" fmla="*/ 6486144 w 6486144"/>
                <a:gd name="connsiteY2" fmla="*/ 3805428 h 7610856"/>
                <a:gd name="connsiteX3" fmla="*/ 3243072 w 6486144"/>
                <a:gd name="connsiteY3" fmla="*/ 7610856 h 7610856"/>
                <a:gd name="connsiteX4" fmla="*/ 0 w 6486144"/>
                <a:gd name="connsiteY4" fmla="*/ 3805428 h 7610856"/>
                <a:gd name="connsiteX0" fmla="*/ 6486144 w 6577584"/>
                <a:gd name="connsiteY0" fmla="*/ 3805428 h 7610856"/>
                <a:gd name="connsiteX1" fmla="*/ 3243072 w 6577584"/>
                <a:gd name="connsiteY1" fmla="*/ 7610856 h 7610856"/>
                <a:gd name="connsiteX2" fmla="*/ 0 w 6577584"/>
                <a:gd name="connsiteY2" fmla="*/ 3805428 h 7610856"/>
                <a:gd name="connsiteX3" fmla="*/ 3243072 w 6577584"/>
                <a:gd name="connsiteY3" fmla="*/ 0 h 7610856"/>
                <a:gd name="connsiteX4" fmla="*/ 6577584 w 6577584"/>
                <a:gd name="connsiteY4" fmla="*/ 3896868 h 7610856"/>
                <a:gd name="connsiteX0" fmla="*/ 6486144 w 6486144"/>
                <a:gd name="connsiteY0" fmla="*/ 3805428 h 7610856"/>
                <a:gd name="connsiteX1" fmla="*/ 3243072 w 6486144"/>
                <a:gd name="connsiteY1" fmla="*/ 7610856 h 7610856"/>
                <a:gd name="connsiteX2" fmla="*/ 0 w 6486144"/>
                <a:gd name="connsiteY2" fmla="*/ 3805428 h 7610856"/>
                <a:gd name="connsiteX3" fmla="*/ 3243072 w 6486144"/>
                <a:gd name="connsiteY3" fmla="*/ 0 h 7610856"/>
                <a:gd name="connsiteX0" fmla="*/ 3243072 w 3243072"/>
                <a:gd name="connsiteY0" fmla="*/ 7610856 h 7610856"/>
                <a:gd name="connsiteX1" fmla="*/ 0 w 3243072"/>
                <a:gd name="connsiteY1" fmla="*/ 3805428 h 7610856"/>
                <a:gd name="connsiteX2" fmla="*/ 3243072 w 3243072"/>
                <a:gd name="connsiteY2" fmla="*/ 0 h 7610856"/>
                <a:gd name="connsiteX0" fmla="*/ 0 w 3243072"/>
                <a:gd name="connsiteY0" fmla="*/ 3805428 h 3805428"/>
                <a:gd name="connsiteX1" fmla="*/ 3243072 w 3243072"/>
                <a:gd name="connsiteY1" fmla="*/ 0 h 3805428"/>
                <a:gd name="connsiteX0" fmla="*/ 0 w 3182112"/>
                <a:gd name="connsiteY0" fmla="*/ 3793236 h 3793236"/>
                <a:gd name="connsiteX1" fmla="*/ 3182112 w 3182112"/>
                <a:gd name="connsiteY1" fmla="*/ 0 h 3793236"/>
                <a:gd name="connsiteX0" fmla="*/ 6146 w 1603298"/>
                <a:gd name="connsiteY0" fmla="*/ 3415284 h 3415284"/>
                <a:gd name="connsiteX1" fmla="*/ 1603298 w 1603298"/>
                <a:gd name="connsiteY1" fmla="*/ 0 h 3415284"/>
                <a:gd name="connsiteX0" fmla="*/ 0 w 1597152"/>
                <a:gd name="connsiteY0" fmla="*/ 3415284 h 3415284"/>
                <a:gd name="connsiteX1" fmla="*/ 1597152 w 1597152"/>
                <a:gd name="connsiteY1" fmla="*/ 0 h 3415284"/>
                <a:gd name="connsiteX0" fmla="*/ 17604 w 1614756"/>
                <a:gd name="connsiteY0" fmla="*/ 3415284 h 3415284"/>
                <a:gd name="connsiteX1" fmla="*/ 1614756 w 1614756"/>
                <a:gd name="connsiteY1" fmla="*/ 0 h 3415284"/>
                <a:gd name="connsiteX0" fmla="*/ 31353 w 1628505"/>
                <a:gd name="connsiteY0" fmla="*/ 3415284 h 3415284"/>
                <a:gd name="connsiteX1" fmla="*/ 1628505 w 1628505"/>
                <a:gd name="connsiteY1" fmla="*/ 0 h 3415284"/>
                <a:gd name="connsiteX0" fmla="*/ 31010 w 1636557"/>
                <a:gd name="connsiteY0" fmla="*/ 2857842 h 2857842"/>
                <a:gd name="connsiteX1" fmla="*/ 1636557 w 1636557"/>
                <a:gd name="connsiteY1" fmla="*/ 0 h 2857842"/>
                <a:gd name="connsiteX0" fmla="*/ 0 w 1605547"/>
                <a:gd name="connsiteY0" fmla="*/ 2857842 h 2857842"/>
                <a:gd name="connsiteX1" fmla="*/ 1605547 w 1605547"/>
                <a:gd name="connsiteY1" fmla="*/ 0 h 285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5547" h="2857842">
                  <a:moveTo>
                    <a:pt x="0" y="2857842"/>
                  </a:moveTo>
                  <a:cubicBezTo>
                    <a:pt x="55966" y="1539963"/>
                    <a:pt x="363088" y="597408"/>
                    <a:pt x="1605547" y="0"/>
                  </a:cubicBezTo>
                </a:path>
              </a:pathLst>
            </a:custGeom>
            <a:noFill/>
            <a:ln>
              <a:solidFill>
                <a:schemeClr val="accent3">
                  <a:lumMod val="50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 flipV="1">
              <a:off x="3399631" y="3224037"/>
              <a:ext cx="219455" cy="400516"/>
            </a:xfrm>
            <a:prstGeom prst="line">
              <a:avLst/>
            </a:prstGeom>
            <a:ln w="28575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12" idx="0"/>
            </p:cNvCxnSpPr>
            <p:nvPr/>
          </p:nvCxnSpPr>
          <p:spPr>
            <a:xfrm>
              <a:off x="2803541" y="4528579"/>
              <a:ext cx="1994452" cy="12557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2656"/>
            <a:stretch/>
          </p:blipFill>
          <p:spPr>
            <a:xfrm>
              <a:off x="4523672" y="5784358"/>
              <a:ext cx="548640" cy="67727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3007066" y="2796417"/>
              <a:ext cx="603361" cy="603361"/>
            </a:xfrm>
            <a:prstGeom prst="rect">
              <a:avLst/>
            </a:prstGeom>
          </p:spPr>
        </p:pic>
        <p:sp>
          <p:nvSpPr>
            <p:cNvPr id="14" name="Oval 82"/>
            <p:cNvSpPr/>
            <p:nvPr/>
          </p:nvSpPr>
          <p:spPr>
            <a:xfrm>
              <a:off x="2803541" y="3318755"/>
              <a:ext cx="1897869" cy="1110471"/>
            </a:xfrm>
            <a:custGeom>
              <a:avLst/>
              <a:gdLst>
                <a:gd name="connsiteX0" fmla="*/ 0 w 6486144"/>
                <a:gd name="connsiteY0" fmla="*/ 3805428 h 7610856"/>
                <a:gd name="connsiteX1" fmla="*/ 3243072 w 6486144"/>
                <a:gd name="connsiteY1" fmla="*/ 0 h 7610856"/>
                <a:gd name="connsiteX2" fmla="*/ 6486144 w 6486144"/>
                <a:gd name="connsiteY2" fmla="*/ 3805428 h 7610856"/>
                <a:gd name="connsiteX3" fmla="*/ 3243072 w 6486144"/>
                <a:gd name="connsiteY3" fmla="*/ 7610856 h 7610856"/>
                <a:gd name="connsiteX4" fmla="*/ 0 w 6486144"/>
                <a:gd name="connsiteY4" fmla="*/ 3805428 h 7610856"/>
                <a:gd name="connsiteX0" fmla="*/ 6486144 w 6577584"/>
                <a:gd name="connsiteY0" fmla="*/ 3805428 h 7610856"/>
                <a:gd name="connsiteX1" fmla="*/ 3243072 w 6577584"/>
                <a:gd name="connsiteY1" fmla="*/ 7610856 h 7610856"/>
                <a:gd name="connsiteX2" fmla="*/ 0 w 6577584"/>
                <a:gd name="connsiteY2" fmla="*/ 3805428 h 7610856"/>
                <a:gd name="connsiteX3" fmla="*/ 3243072 w 6577584"/>
                <a:gd name="connsiteY3" fmla="*/ 0 h 7610856"/>
                <a:gd name="connsiteX4" fmla="*/ 6577584 w 6577584"/>
                <a:gd name="connsiteY4" fmla="*/ 3896868 h 7610856"/>
                <a:gd name="connsiteX0" fmla="*/ 6486144 w 6486144"/>
                <a:gd name="connsiteY0" fmla="*/ 3805428 h 7610856"/>
                <a:gd name="connsiteX1" fmla="*/ 3243072 w 6486144"/>
                <a:gd name="connsiteY1" fmla="*/ 7610856 h 7610856"/>
                <a:gd name="connsiteX2" fmla="*/ 0 w 6486144"/>
                <a:gd name="connsiteY2" fmla="*/ 3805428 h 7610856"/>
                <a:gd name="connsiteX3" fmla="*/ 3243072 w 6486144"/>
                <a:gd name="connsiteY3" fmla="*/ 0 h 7610856"/>
                <a:gd name="connsiteX0" fmla="*/ 3243072 w 3243072"/>
                <a:gd name="connsiteY0" fmla="*/ 7610856 h 7610856"/>
                <a:gd name="connsiteX1" fmla="*/ 0 w 3243072"/>
                <a:gd name="connsiteY1" fmla="*/ 3805428 h 7610856"/>
                <a:gd name="connsiteX2" fmla="*/ 3243072 w 3243072"/>
                <a:gd name="connsiteY2" fmla="*/ 0 h 7610856"/>
                <a:gd name="connsiteX0" fmla="*/ 0 w 3243072"/>
                <a:gd name="connsiteY0" fmla="*/ 3805428 h 3805428"/>
                <a:gd name="connsiteX1" fmla="*/ 3243072 w 3243072"/>
                <a:gd name="connsiteY1" fmla="*/ 0 h 3805428"/>
                <a:gd name="connsiteX0" fmla="*/ 0 w 3182112"/>
                <a:gd name="connsiteY0" fmla="*/ 3793236 h 3793236"/>
                <a:gd name="connsiteX1" fmla="*/ 3182112 w 3182112"/>
                <a:gd name="connsiteY1" fmla="*/ 0 h 3793236"/>
                <a:gd name="connsiteX0" fmla="*/ 6146 w 1603298"/>
                <a:gd name="connsiteY0" fmla="*/ 3415284 h 3415284"/>
                <a:gd name="connsiteX1" fmla="*/ 1603298 w 1603298"/>
                <a:gd name="connsiteY1" fmla="*/ 0 h 3415284"/>
                <a:gd name="connsiteX0" fmla="*/ 0 w 1597152"/>
                <a:gd name="connsiteY0" fmla="*/ 3415284 h 3415284"/>
                <a:gd name="connsiteX1" fmla="*/ 1597152 w 1597152"/>
                <a:gd name="connsiteY1" fmla="*/ 0 h 3415284"/>
                <a:gd name="connsiteX0" fmla="*/ 17604 w 1614756"/>
                <a:gd name="connsiteY0" fmla="*/ 3415284 h 3415284"/>
                <a:gd name="connsiteX1" fmla="*/ 1614756 w 1614756"/>
                <a:gd name="connsiteY1" fmla="*/ 0 h 3415284"/>
                <a:gd name="connsiteX0" fmla="*/ 31353 w 1628505"/>
                <a:gd name="connsiteY0" fmla="*/ 3415284 h 3415284"/>
                <a:gd name="connsiteX1" fmla="*/ 1628505 w 1628505"/>
                <a:gd name="connsiteY1" fmla="*/ 0 h 3415284"/>
                <a:gd name="connsiteX0" fmla="*/ 31010 w 1636557"/>
                <a:gd name="connsiteY0" fmla="*/ 2857842 h 2857842"/>
                <a:gd name="connsiteX1" fmla="*/ 1636557 w 1636557"/>
                <a:gd name="connsiteY1" fmla="*/ 0 h 2857842"/>
                <a:gd name="connsiteX0" fmla="*/ 0 w 1605547"/>
                <a:gd name="connsiteY0" fmla="*/ 2857842 h 2857842"/>
                <a:gd name="connsiteX1" fmla="*/ 1605547 w 1605547"/>
                <a:gd name="connsiteY1" fmla="*/ 0 h 2857842"/>
                <a:gd name="connsiteX0" fmla="*/ 1151 w 968708"/>
                <a:gd name="connsiteY0" fmla="*/ 2021679 h 2021679"/>
                <a:gd name="connsiteX1" fmla="*/ 968708 w 968708"/>
                <a:gd name="connsiteY1" fmla="*/ 0 h 2021679"/>
                <a:gd name="connsiteX0" fmla="*/ 0 w 1194211"/>
                <a:gd name="connsiteY0" fmla="*/ 1231969 h 1231969"/>
                <a:gd name="connsiteX1" fmla="*/ 1194211 w 1194211"/>
                <a:gd name="connsiteY1" fmla="*/ 0 h 1231969"/>
                <a:gd name="connsiteX0" fmla="*/ 0 w 1387287"/>
                <a:gd name="connsiteY0" fmla="*/ 1057768 h 1057768"/>
                <a:gd name="connsiteX1" fmla="*/ 1387287 w 1387287"/>
                <a:gd name="connsiteY1" fmla="*/ 0 h 1057768"/>
                <a:gd name="connsiteX0" fmla="*/ 0 w 1387287"/>
                <a:gd name="connsiteY0" fmla="*/ 1076366 h 1076366"/>
                <a:gd name="connsiteX1" fmla="*/ 1387287 w 1387287"/>
                <a:gd name="connsiteY1" fmla="*/ 18598 h 1076366"/>
                <a:gd name="connsiteX0" fmla="*/ 0 w 1387287"/>
                <a:gd name="connsiteY0" fmla="*/ 1057768 h 1057768"/>
                <a:gd name="connsiteX1" fmla="*/ 1387287 w 1387287"/>
                <a:gd name="connsiteY1" fmla="*/ 0 h 105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87287" h="1057768">
                  <a:moveTo>
                    <a:pt x="0" y="1057768"/>
                  </a:moveTo>
                  <a:cubicBezTo>
                    <a:pt x="366566" y="192811"/>
                    <a:pt x="1185759" y="5127"/>
                    <a:pt x="1387287" y="0"/>
                  </a:cubicBezTo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2450991" y="4134972"/>
              <a:ext cx="603361" cy="603361"/>
            </a:xfrm>
            <a:prstGeom prst="rect">
              <a:avLst/>
            </a:prstGeom>
          </p:spPr>
        </p:pic>
        <p:cxnSp>
          <p:nvCxnSpPr>
            <p:cNvPr id="16" name="Straight Connector 15"/>
            <p:cNvCxnSpPr>
              <a:stCxn id="12" idx="0"/>
            </p:cNvCxnSpPr>
            <p:nvPr/>
          </p:nvCxnSpPr>
          <p:spPr>
            <a:xfrm flipH="1" flipV="1">
              <a:off x="3621464" y="3624553"/>
              <a:ext cx="1176528" cy="21598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4" idx="1"/>
            </p:cNvCxnSpPr>
            <p:nvPr/>
          </p:nvCxnSpPr>
          <p:spPr>
            <a:xfrm flipH="1" flipV="1">
              <a:off x="4654770" y="2111040"/>
              <a:ext cx="46641" cy="1207715"/>
            </a:xfrm>
            <a:prstGeom prst="line">
              <a:avLst/>
            </a:prstGeom>
            <a:ln w="28575">
              <a:solidFill>
                <a:srgbClr val="00206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2" idx="0"/>
              <a:endCxn id="14" idx="1"/>
            </p:cNvCxnSpPr>
            <p:nvPr/>
          </p:nvCxnSpPr>
          <p:spPr>
            <a:xfrm flipH="1" flipV="1">
              <a:off x="4701411" y="3318753"/>
              <a:ext cx="96583" cy="246560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4279145" y="1802638"/>
              <a:ext cx="603361" cy="603361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/>
            <p:nvPr/>
          </p:nvCxnSpPr>
          <p:spPr>
            <a:xfrm flipV="1">
              <a:off x="3399631" y="5077219"/>
              <a:ext cx="219455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434520" y="5339194"/>
              <a:ext cx="18630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Satellite distance</a:t>
              </a:r>
            </a:p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at time of lock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16609" y="1799539"/>
              <a:ext cx="14879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Satellite orbit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63831" y="4829306"/>
              <a:ext cx="14414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Satellite lock</a:t>
              </a:r>
            </a:p>
            <a:p>
              <a:pPr algn="ctr"/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acquired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V="1">
              <a:off x="2476948" y="4582230"/>
              <a:ext cx="219455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32715" y="2962010"/>
              <a:ext cx="210025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Constant ambiguity</a:t>
              </a:r>
            </a:p>
            <a:p>
              <a:pPr algn="ctr"/>
              <a:r>
                <a:rPr lang="en-US" sz="16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value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1914585" y="3502533"/>
              <a:ext cx="1316340" cy="383028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873201" y="2409566"/>
              <a:ext cx="22813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Reported carrier</a:t>
              </a:r>
            </a:p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phase measurements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4701411" y="2693660"/>
              <a:ext cx="370903" cy="1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3509357" y="2693659"/>
              <a:ext cx="1562957" cy="730637"/>
            </a:xfrm>
            <a:prstGeom prst="straightConnector1">
              <a:avLst/>
            </a:prstGeom>
            <a:ln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708201" y="2982052"/>
              <a:ext cx="23038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Accumulated Doppler</a:t>
              </a:r>
            </a:p>
            <a:p>
              <a:pPr algn="ctr"/>
              <a:r>
                <a:rPr lang="en-US" sz="16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83659" y="2978393"/>
              <a:ext cx="41389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2060"/>
                  </a:solidFill>
                </a:rPr>
                <a:t>=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868723" y="3995034"/>
              <a:ext cx="12474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Full carrier</a:t>
              </a:r>
            </a:p>
            <a:p>
              <a:pPr algn="ctr"/>
              <a:r>
                <a:rPr lang="en-US" sz="1600" b="1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range</a:t>
              </a:r>
            </a:p>
          </p:txBody>
        </p:sp>
        <p:cxnSp>
          <p:nvCxnSpPr>
            <p:cNvPr id="33" name="Straight Arrow Connector 32"/>
            <p:cNvCxnSpPr>
              <a:stCxn id="32" idx="1"/>
              <a:endCxn id="7" idx="2"/>
            </p:cNvCxnSpPr>
            <p:nvPr/>
          </p:nvCxnSpPr>
          <p:spPr>
            <a:xfrm flipH="1" flipV="1">
              <a:off x="4895048" y="3992940"/>
              <a:ext cx="973675" cy="294482"/>
            </a:xfrm>
            <a:prstGeom prst="straightConnector1">
              <a:avLst/>
            </a:prstGeom>
            <a:ln>
              <a:solidFill>
                <a:schemeClr val="accent4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200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Carrier Phase Double Difference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1440761" y="1257299"/>
            <a:ext cx="6262479" cy="5116583"/>
            <a:chOff x="3359503" y="2668126"/>
            <a:chExt cx="5502248" cy="434897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2656"/>
            <a:stretch/>
          </p:blipFill>
          <p:spPr>
            <a:xfrm>
              <a:off x="5678081" y="6339824"/>
              <a:ext cx="548640" cy="67727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4002093" y="2668126"/>
              <a:ext cx="603361" cy="60336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13967" flipH="1">
              <a:off x="7461747" y="3208960"/>
              <a:ext cx="603361" cy="603361"/>
            </a:xfrm>
            <a:prstGeom prst="rect">
              <a:avLst/>
            </a:prstGeom>
          </p:spPr>
        </p:pic>
        <p:sp>
          <p:nvSpPr>
            <p:cNvPr id="14" name="Freeform 13"/>
            <p:cNvSpPr/>
            <p:nvPr/>
          </p:nvSpPr>
          <p:spPr>
            <a:xfrm>
              <a:off x="5131641" y="4026911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328813" y="3837694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561580" y="3628239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endCxn id="11" idx="0"/>
            </p:cNvCxnSpPr>
            <p:nvPr/>
          </p:nvCxnSpPr>
          <p:spPr>
            <a:xfrm flipH="1">
              <a:off x="5952401" y="3648477"/>
              <a:ext cx="1729956" cy="2691347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5772439" y="3415649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986517" y="3186722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167319" y="2963091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4401997" y="3106203"/>
              <a:ext cx="1578600" cy="3216079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 24"/>
            <p:cNvSpPr/>
            <p:nvPr/>
          </p:nvSpPr>
          <p:spPr>
            <a:xfrm>
              <a:off x="4011168" y="4166897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823001" y="3937829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678381" y="3661669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506137" y="341670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359503" y="314861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199335" y="439596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355478" y="4625033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931159" y="4241878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708155" y="4452266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460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Carrier Phase Double Difference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8" y="1847148"/>
            <a:ext cx="3059952" cy="328925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43" y="1815112"/>
            <a:ext cx="6610129" cy="33920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300" y="2200388"/>
            <a:ext cx="2218431" cy="223256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217396" y="5272570"/>
            <a:ext cx="6709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*Adapted </a:t>
            </a:r>
            <a:r>
              <a:rPr lang="en-US" sz="1400" dirty="0"/>
              <a:t>from Dr. Mark </a:t>
            </a:r>
            <a:r>
              <a:rPr lang="en-US" sz="1400" dirty="0" err="1"/>
              <a:t>Petovello’s</a:t>
            </a:r>
            <a:r>
              <a:rPr lang="en-US" sz="1400" dirty="0"/>
              <a:t> </a:t>
            </a:r>
            <a:r>
              <a:rPr lang="en-US" sz="1400" i="1" dirty="0"/>
              <a:t>ION GNSS 2013</a:t>
            </a:r>
            <a:r>
              <a:rPr lang="en-US" sz="1400" dirty="0"/>
              <a:t> Presentation: “RTK GNSS Positioning”</a:t>
            </a:r>
          </a:p>
        </p:txBody>
      </p:sp>
    </p:spTree>
    <p:extLst>
      <p:ext uri="{BB962C8B-B14F-4D97-AF65-F5344CB8AC3E}">
        <p14:creationId xmlns:p14="http://schemas.microsoft.com/office/powerpoint/2010/main" val="311286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Ambiguity Function Method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97170" y="1258407"/>
                <a:ext cx="5034327" cy="9529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𝑗𝑘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−∆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𝑗𝑘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170" y="1258407"/>
                <a:ext cx="5034327" cy="9529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098298" y="2320074"/>
                <a:ext cx="4845109" cy="777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𝑚𝑛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𝑗𝑘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𝑚𝑛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𝑗𝑘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298" y="2320074"/>
                <a:ext cx="4845109" cy="7773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1888" y="3581538"/>
                <a:ext cx="7030737" cy="1314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𝑠𝑎𝑡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⁡(2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𝛻</m:t>
                                  </m:r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𝐶𝑅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𝑚𝑛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𝑗𝑘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−∆</m:t>
                                  </m:r>
                                  <m:r>
                                    <a:rPr lang="en-US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𝛻</m:t>
                                  </m:r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𝑚𝑛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𝑗𝑘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88" y="3581538"/>
                <a:ext cx="7030737" cy="1314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626464" y="4184987"/>
                <a:ext cx="201308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𝐴𝐹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464" y="4184987"/>
                <a:ext cx="2013080" cy="523220"/>
              </a:xfrm>
              <a:prstGeom prst="rect">
                <a:avLst/>
              </a:prstGeom>
              <a:blipFill rotWithShape="0">
                <a:blip r:embed="rId6"/>
                <a:stretch>
                  <a:fillRect r="-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1488560" y="5560907"/>
            <a:ext cx="6166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Immune to carrier phase cycle slips!</a:t>
            </a:r>
          </a:p>
        </p:txBody>
      </p:sp>
      <p:sp>
        <p:nvSpPr>
          <p:cNvPr id="2" name="Left Arrow 1"/>
          <p:cNvSpPr/>
          <p:nvPr/>
        </p:nvSpPr>
        <p:spPr>
          <a:xfrm>
            <a:off x="9258239" y="1718787"/>
            <a:ext cx="510746" cy="135018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768985" y="1581407"/>
            <a:ext cx="854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Integer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06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38889E-6 3.33333E-6 L -0.25 3.33333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2.59259E-6 L -0.25 2.59259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AFV Peak Tracking Solution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49"/>
            <a:ext cx="8867625" cy="116113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 smtClean="0">
                <a:solidFill>
                  <a:prstClr val="black"/>
                </a:solidFill>
              </a:rPr>
              <a:t>Use Ambiguity Function Method as evaluation criterion in an AFV Peak Tracking (APT) Algorithm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8042" y="2601273"/>
            <a:ext cx="8401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View search grid as a 3D heat map where the AF value</a:t>
            </a:r>
            <a:r>
              <a:rPr lang="en-US" sz="2000" dirty="0"/>
              <a:t> </a:t>
            </a:r>
            <a:r>
              <a:rPr lang="en-US" sz="2000" dirty="0" smtClean="0"/>
              <a:t>at each point represents its fitness as a potential baseline candidate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845328" y="3679011"/>
            <a:ext cx="3993872" cy="2562820"/>
            <a:chOff x="5337907" y="3974124"/>
            <a:chExt cx="3387919" cy="21312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07" y="4243753"/>
              <a:ext cx="3387919" cy="186159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822514" y="397412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3D</a:t>
              </a:r>
              <a:endParaRPr lang="en-US" sz="16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59470" y="3679011"/>
            <a:ext cx="4532923" cy="2689367"/>
            <a:chOff x="695569" y="3509734"/>
            <a:chExt cx="4532923" cy="268936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569" y="3679011"/>
              <a:ext cx="4532923" cy="252009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752678" y="350973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2D</a:t>
              </a:r>
              <a:endParaRPr lang="en-US" sz="1600" b="1" dirty="0"/>
            </a:p>
          </p:txBody>
        </p:sp>
      </p:grpSp>
      <p:cxnSp>
        <p:nvCxnSpPr>
          <p:cNvPr id="19" name="Straight Connector 18"/>
          <p:cNvCxnSpPr/>
          <p:nvPr/>
        </p:nvCxnSpPr>
        <p:spPr>
          <a:xfrm flipV="1">
            <a:off x="5015175" y="5194453"/>
            <a:ext cx="2101721" cy="41536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7116896" y="5194453"/>
            <a:ext cx="1623197" cy="54784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113750" y="4018402"/>
            <a:ext cx="392" cy="117521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50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8042" y="2601273"/>
            <a:ext cx="8401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Filter peaks based on the worst-case AF value possible given the search resolution, carrier wavelength, and maximum noise/error per measurement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AFV Peak Tracking Solution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849" y="3585057"/>
            <a:ext cx="3963301" cy="29724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454" y="3585057"/>
            <a:ext cx="3964679" cy="2973508"/>
          </a:xfrm>
          <a:prstGeom prst="rect">
            <a:avLst/>
          </a:prstGeom>
        </p:spPr>
      </p:pic>
      <p:sp>
        <p:nvSpPr>
          <p:cNvPr id="20" name="Inhaltsplatzhalter 2"/>
          <p:cNvSpPr txBox="1">
            <a:spLocks/>
          </p:cNvSpPr>
          <p:nvPr/>
        </p:nvSpPr>
        <p:spPr>
          <a:xfrm>
            <a:off x="128094" y="968249"/>
            <a:ext cx="8867625" cy="1161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 pitchFamily="34" charset="0"/>
              <a:buNone/>
            </a:pPr>
            <a:r>
              <a:rPr lang="en-US" b="1" smtClean="0">
                <a:solidFill>
                  <a:prstClr val="black"/>
                </a:solidFill>
              </a:rPr>
              <a:t>Use Ambiguity Function Method as evaluation criterion in an AFV Peak Tracking (APT) Algorithm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39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AFV Peak Tracking Solution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50"/>
            <a:ext cx="8867625" cy="64953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 smtClean="0">
                <a:solidFill>
                  <a:prstClr val="black"/>
                </a:solidFill>
              </a:rPr>
              <a:t>Where does peak “tracking” come into play?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0674" y="2072328"/>
            <a:ext cx="836246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Peaks are only identified once (per initialization)</a:t>
            </a:r>
            <a:endParaRPr lang="en-US" sz="2200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At each time step, update every identified baseline peak according to tracking result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 smtClean="0"/>
              <a:t>Ensures that peaks appear to remain ‘stationary’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Re-evaluate Ambiguity Function Value </a:t>
            </a:r>
            <a:r>
              <a:rPr lang="en-US" sz="2200" dirty="0" smtClean="0"/>
              <a:t>at updated peak location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Hill climb by steepest ascent to local peak maximum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 smtClean="0"/>
              <a:t>Overcomes small tracking inaccuracies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Results in complete mapping of updated peak locations and Ambiguity Function Values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Filter </a:t>
            </a:r>
            <a:r>
              <a:rPr lang="en-US" sz="2200" dirty="0"/>
              <a:t>updated peak locations based on worst-case AF value until only one peak </a:t>
            </a:r>
            <a:r>
              <a:rPr lang="en-US" sz="2200" dirty="0" smtClean="0"/>
              <a:t>remains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/>
              <a:t>Can use fixed ambiguities </a:t>
            </a:r>
            <a:r>
              <a:rPr lang="en-US" sz="1900" dirty="0" smtClean="0"/>
              <a:t>from previous epoch as a sanity check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6737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AFV Peak Tracking Solution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49"/>
            <a:ext cx="8867625" cy="161839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Combine multiple </a:t>
            </a:r>
            <a:r>
              <a:rPr lang="en-US" b="1" dirty="0" smtClean="0">
                <a:solidFill>
                  <a:prstClr val="black"/>
                </a:solidFill>
              </a:rPr>
              <a:t>observation epochs in a Peak Tracking and Filtering algorithm </a:t>
            </a:r>
            <a:r>
              <a:rPr lang="en-US" b="1" dirty="0">
                <a:solidFill>
                  <a:prstClr val="black"/>
                </a:solidFill>
              </a:rPr>
              <a:t>to solve for relative baselines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720" y="3311220"/>
            <a:ext cx="78622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Immune to cycle slips</a:t>
            </a:r>
            <a:endParaRPr lang="en-US" sz="2400" dirty="0"/>
          </a:p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Reference satellites do not matter because the actual fixed values of the ambiguities do not matter</a:t>
            </a:r>
            <a:endParaRPr lang="en-US" sz="2400" dirty="0"/>
          </a:p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Changing reference satellites every epoch may actually help mitigate unmodeled errors like multipath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32720" y="3180659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8815" y="3544075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2725" y="4274809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58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45477" y="1055073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7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Prototype Architecture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89" y="938785"/>
            <a:ext cx="6720024" cy="3494729"/>
          </a:xfrm>
          <a:prstGeom prst="rect">
            <a:avLst/>
          </a:prstGeom>
        </p:spPr>
      </p:pic>
      <p:pic>
        <p:nvPicPr>
          <p:cNvPr id="7" name="Picture 3" descr="D:\Dropbox\work\Paper\MobiSys 2013 - Relative GPS\Data\ConferenceVideo\Pictures\IMG_05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26833" r="13229" b="14872"/>
          <a:stretch/>
        </p:blipFill>
        <p:spPr bwMode="auto">
          <a:xfrm>
            <a:off x="4120867" y="4700725"/>
            <a:ext cx="3357649" cy="176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95077" y="5313216"/>
            <a:ext cx="1761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HTC One Phones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28924" y="5749633"/>
            <a:ext cx="166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/>
              <a:t>Nexus 7 Tablets</a:t>
            </a:r>
            <a:endParaRPr lang="en-US" b="1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41708" y="1646952"/>
            <a:ext cx="3592455" cy="217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4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45477" y="1055073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45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81354" y="1322909"/>
            <a:ext cx="86594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Static Baselines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Co-located: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382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5-cm Separation: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367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9-ft Separation: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200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380-ft Separation: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167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b="1" dirty="0"/>
              <a:t>Peak lock never lost after correct determination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1154" y="5530007"/>
            <a:ext cx="3639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Stationary Running Track Experiment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02" y="4062450"/>
            <a:ext cx="4663597" cy="15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9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1545163" y="3849965"/>
            <a:ext cx="56997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0380" y="2231467"/>
            <a:ext cx="11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Reference: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9650" y="5149220"/>
            <a:ext cx="81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Direct: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19007" y="2092967"/>
            <a:ext cx="1645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Mean: 26.2cm</a:t>
            </a:r>
          </a:p>
          <a:p>
            <a:r>
              <a:rPr lang="en-US" dirty="0" smtClean="0"/>
              <a:t>St. Dev: 15.3cm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419007" y="5010720"/>
            <a:ext cx="1645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Mean: 16.9cm</a:t>
            </a:r>
          </a:p>
          <a:p>
            <a:r>
              <a:rPr lang="en-US" dirty="0" smtClean="0"/>
              <a:t>St. Dev: 12.3cm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0769" y="709375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Low-Dynamic Kinematic Short Baselines</a:t>
            </a:r>
            <a:endParaRPr lang="en-US" sz="22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73" y="1145209"/>
            <a:ext cx="5549744" cy="26216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73" y="3933104"/>
            <a:ext cx="5549744" cy="262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6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265" y="1431880"/>
            <a:ext cx="3506775" cy="5058554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rot="20962753">
            <a:off x="4509655" y="4426527"/>
            <a:ext cx="1999438" cy="488373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8040" y="871995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Low-Dynamic Kinematic Longer Baselines</a:t>
            </a:r>
            <a:endParaRPr lang="en-US" sz="22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67196" y="3473777"/>
            <a:ext cx="4896184" cy="89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5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8040" y="1194116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High-Dynamic Kinematic Baselines</a:t>
            </a:r>
            <a:endParaRPr lang="en-US" sz="22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40" y="1890725"/>
            <a:ext cx="7244862" cy="453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3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8040" y="1194116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High-Dynamic Kinematic Baselines</a:t>
            </a:r>
            <a:endParaRPr lang="en-US" sz="2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09" y="2502304"/>
            <a:ext cx="7580923" cy="29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445477" y="1055074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445477" y="1055073"/>
            <a:ext cx="8550242" cy="504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and Previous Work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Theoretical Approach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Implementation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spcBef>
                <a:spcPts val="12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Future Work and Conclusions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57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5" y="2386255"/>
            <a:ext cx="2653749" cy="274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55" y="2386255"/>
            <a:ext cx="2466575" cy="274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00" y="2386255"/>
            <a:ext cx="3411345" cy="27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1396" y="5197231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 1 and 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79549" y="5197231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 1 and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635179" y="5197231"/>
            <a:ext cx="152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 2 and 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38042" y="1176969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200" i="1" dirty="0" smtClean="0"/>
              <a:t>Low-Dynamic Kinematic Baselines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400696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0674" y="1079775"/>
            <a:ext cx="83624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Success of initial peak identification is highly dependent on the search cube size and location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Determine better initial baseline estimates before carrying out search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Develop “smarter” peak searching algorithm for faster execution and larger search space sizes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Increase robustness of technique in difficult GPS environments such as highly-dense tree cover and urban canyons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Research better ways of removing short-term tracking bias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Enable fewer real-time re-initializations and erroneous peak locks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Carry out network-wide localization step to increase overall system accuracy using overdetermined system of relative location vectors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05977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62" y="181519"/>
            <a:ext cx="945393" cy="9453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182" y="291073"/>
            <a:ext cx="992437" cy="726284"/>
          </a:xfrm>
          <a:prstGeom prst="rect">
            <a:avLst/>
          </a:prstGeo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85900" y="204954"/>
            <a:ext cx="617220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Software Integrated Systems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Vanderbilt University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80647" y="2418347"/>
            <a:ext cx="8229600" cy="8225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solidFill>
                  <a:srgbClr val="7E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Questions?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14637" y="4648068"/>
            <a:ext cx="8314727" cy="610921"/>
            <a:chOff x="571366" y="4710016"/>
            <a:chExt cx="8001269" cy="610921"/>
          </a:xfrm>
        </p:grpSpPr>
        <p:sp>
          <p:nvSpPr>
            <p:cNvPr id="2" name="Rectangle 1"/>
            <p:cNvSpPr/>
            <p:nvPr/>
          </p:nvSpPr>
          <p:spPr>
            <a:xfrm>
              <a:off x="571366" y="4710016"/>
              <a:ext cx="80012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b="1" dirty="0" smtClean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“Accurate Real-Time Relative Localization Using Single-Frequency GPS”</a:t>
              </a:r>
              <a:endParaRPr lang="en-US" altLang="en-US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1366" y="4982383"/>
              <a:ext cx="80012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1600" dirty="0" smtClean="0"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Supported by the National Science Foundation, Google, and the European Social Fund</a:t>
              </a:r>
              <a:endParaRPr lang="en-US" altLang="en-US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94536" y="6342301"/>
            <a:ext cx="3954929" cy="369332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ACM SenSys ‘14, November 4, 2014</a:t>
            </a:r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519804" y="5449039"/>
            <a:ext cx="6104392" cy="680395"/>
            <a:chOff x="1703392" y="5395427"/>
            <a:chExt cx="6104392" cy="680395"/>
          </a:xfrm>
        </p:grpSpPr>
        <p:sp>
          <p:nvSpPr>
            <p:cNvPr id="16" name="TextBox 15"/>
            <p:cNvSpPr txBox="1"/>
            <p:nvPr/>
          </p:nvSpPr>
          <p:spPr>
            <a:xfrm>
              <a:off x="1703392" y="5395427"/>
              <a:ext cx="1774845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Will 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Hedgecock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50948" y="5395427"/>
              <a:ext cx="1556836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Akos 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Ledeczi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24439" y="5395427"/>
              <a:ext cx="1544012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Miklos Maroti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55985" y="5706490"/>
              <a:ext cx="1659492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Peter Volgyesi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984598" y="5706490"/>
              <a:ext cx="2146742" cy="36933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Rueben Banalagay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56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3410</TotalTime>
  <Words>1093</Words>
  <Application>Microsoft Office PowerPoint</Application>
  <PresentationFormat>On-screen Show (4:3)</PresentationFormat>
  <Paragraphs>227</Paragraphs>
  <Slides>28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ＭＳ Ｐゴシック</vt:lpstr>
      <vt:lpstr>ＭＳ Ｐゴシック</vt:lpstr>
      <vt:lpstr>Arial</vt:lpstr>
      <vt:lpstr>Calibri</vt:lpstr>
      <vt:lpstr>Cambria Math</vt:lpstr>
      <vt:lpstr>Tahoma</vt:lpstr>
      <vt:lpstr>Wingdings</vt:lpstr>
      <vt:lpstr>1_Office Theme</vt:lpstr>
      <vt:lpstr>PowerPoint Presentation</vt:lpstr>
      <vt:lpstr>Motivation</vt:lpstr>
      <vt:lpstr>Outline</vt:lpstr>
      <vt:lpstr>Previous Work</vt:lpstr>
      <vt:lpstr>Related Work</vt:lpstr>
      <vt:lpstr>Previous Work</vt:lpstr>
      <vt:lpstr>Previous Work</vt:lpstr>
      <vt:lpstr>Outline</vt:lpstr>
      <vt:lpstr>GPS Carrier Phase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Prototype Architecture</vt:lpstr>
      <vt:lpstr>Outline</vt:lpstr>
      <vt:lpstr>Results</vt:lpstr>
      <vt:lpstr>Results</vt:lpstr>
      <vt:lpstr>Results</vt:lpstr>
      <vt:lpstr>Results</vt:lpstr>
      <vt:lpstr>Results</vt:lpstr>
      <vt:lpstr>Outline</vt:lpstr>
      <vt:lpstr>Future Work</vt:lpstr>
      <vt:lpstr>Future Work</vt:lpstr>
      <vt:lpstr>PowerPoint Presentation</vt:lpstr>
    </vt:vector>
  </TitlesOfParts>
  <Company>Vanderbilt University, ISIS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 Hedgecock</dc:creator>
  <cp:lastModifiedBy>Will Hedgecock</cp:lastModifiedBy>
  <cp:revision>43</cp:revision>
  <dcterms:created xsi:type="dcterms:W3CDTF">2014-10-13T20:27:20Z</dcterms:created>
  <dcterms:modified xsi:type="dcterms:W3CDTF">2014-11-04T18:55:40Z</dcterms:modified>
</cp:coreProperties>
</file>