
<file path=[Content_Types].xml><?xml version="1.0" encoding="utf-8"?>
<Types xmlns="http://schemas.openxmlformats.org/package/2006/content-types">
  <Default Extension="png" ContentType="image/png"/>
  <Default Extension="jpeg" ContentType="image/jpeg"/>
  <Default Extension="WMF" ContentType="image/x-wmf"/>
  <Default Extension="rels" ContentType="application/vnd.openxmlformats-package.relationships+xml"/>
  <Default Extension="xml" ContentType="application/xml"/>
  <Default Extension="fntdata" ContentType="application/x-fontdata"/>
  <Default Extension="gif" ContentType="image/gif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charts/chart1.xml" ContentType="application/vnd.openxmlformats-officedocument.drawingml.chart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notesMasterIdLst>
    <p:notesMasterId r:id="rId61"/>
  </p:notesMasterIdLst>
  <p:sldIdLst>
    <p:sldId id="340" r:id="rId2"/>
    <p:sldId id="365" r:id="rId3"/>
    <p:sldId id="343" r:id="rId4"/>
    <p:sldId id="259" r:id="rId5"/>
    <p:sldId id="260" r:id="rId6"/>
    <p:sldId id="262" r:id="rId7"/>
    <p:sldId id="264" r:id="rId8"/>
    <p:sldId id="366" r:id="rId9"/>
    <p:sldId id="334" r:id="rId10"/>
    <p:sldId id="338" r:id="rId11"/>
    <p:sldId id="337" r:id="rId12"/>
    <p:sldId id="369" r:id="rId13"/>
    <p:sldId id="296" r:id="rId14"/>
    <p:sldId id="299" r:id="rId15"/>
    <p:sldId id="303" r:id="rId16"/>
    <p:sldId id="302" r:id="rId17"/>
    <p:sldId id="313" r:id="rId18"/>
    <p:sldId id="314" r:id="rId19"/>
    <p:sldId id="301" r:id="rId20"/>
    <p:sldId id="370" r:id="rId21"/>
    <p:sldId id="367" r:id="rId22"/>
    <p:sldId id="371" r:id="rId23"/>
    <p:sldId id="368" r:id="rId24"/>
    <p:sldId id="357" r:id="rId25"/>
    <p:sldId id="372" r:id="rId26"/>
    <p:sldId id="281" r:id="rId27"/>
    <p:sldId id="374" r:id="rId28"/>
    <p:sldId id="375" r:id="rId29"/>
    <p:sldId id="376" r:id="rId30"/>
    <p:sldId id="377" r:id="rId31"/>
    <p:sldId id="378" r:id="rId32"/>
    <p:sldId id="379" r:id="rId33"/>
    <p:sldId id="282" r:id="rId34"/>
    <p:sldId id="325" r:id="rId35"/>
    <p:sldId id="380" r:id="rId36"/>
    <p:sldId id="386" r:id="rId37"/>
    <p:sldId id="285" r:id="rId38"/>
    <p:sldId id="385" r:id="rId39"/>
    <p:sldId id="381" r:id="rId40"/>
    <p:sldId id="318" r:id="rId41"/>
    <p:sldId id="320" r:id="rId42"/>
    <p:sldId id="321" r:id="rId43"/>
    <p:sldId id="382" r:id="rId44"/>
    <p:sldId id="323" r:id="rId45"/>
    <p:sldId id="327" r:id="rId46"/>
    <p:sldId id="328" r:id="rId47"/>
    <p:sldId id="330" r:id="rId48"/>
    <p:sldId id="383" r:id="rId49"/>
    <p:sldId id="331" r:id="rId50"/>
    <p:sldId id="387" r:id="rId51"/>
    <p:sldId id="388" r:id="rId52"/>
    <p:sldId id="389" r:id="rId53"/>
    <p:sldId id="390" r:id="rId54"/>
    <p:sldId id="391" r:id="rId55"/>
    <p:sldId id="392" r:id="rId56"/>
    <p:sldId id="384" r:id="rId57"/>
    <p:sldId id="361" r:id="rId58"/>
    <p:sldId id="363" r:id="rId59"/>
    <p:sldId id="359" r:id="rId60"/>
  </p:sldIdLst>
  <p:sldSz cx="9144000" cy="6858000" type="screen4x3"/>
  <p:notesSz cx="7010400" cy="9296400"/>
  <p:embeddedFontLst>
    <p:embeddedFont>
      <p:font typeface="Calibri" panose="020F0502020204030204" pitchFamily="34" charset="0"/>
      <p:regular r:id="rId62"/>
      <p:bold r:id="rId63"/>
      <p:italic r:id="rId64"/>
      <p:boldItalic r:id="rId65"/>
    </p:embeddedFont>
    <p:embeddedFont>
      <p:font typeface="Cambria Math" panose="02040503050406030204" pitchFamily="18" charset="0"/>
      <p:regular r:id="rId66"/>
    </p:embeddedFont>
    <p:embeddedFont>
      <p:font typeface="MS PGothic" panose="020B0600070205080204" pitchFamily="34" charset="-128"/>
      <p:regular r:id="rId67"/>
    </p:embeddedFont>
    <p:embeddedFont>
      <p:font typeface="MS PGothic" panose="020B0600070205080204" pitchFamily="34" charset="-128"/>
      <p:regular r:id="rId67"/>
    </p:embeddedFont>
    <p:embeddedFont>
      <p:font typeface="Tahoma" panose="020B0604030504040204" pitchFamily="34" charset="0"/>
      <p:regular r:id="rId68"/>
      <p:bold r:id="rId69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369" userDrawn="1">
          <p15:clr>
            <a:srgbClr val="A4A3A4"/>
          </p15:clr>
        </p15:guide>
        <p15:guide id="2" pos="2304" userDrawn="1">
          <p15:clr>
            <a:srgbClr val="A4A3A4"/>
          </p15:clr>
        </p15:guide>
        <p15:guide id="3" orient="horz" pos="1418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BFBFBF"/>
    <a:srgbClr val="D6A300"/>
    <a:srgbClr val="7E0000"/>
    <a:srgbClr val="F74B4B"/>
    <a:srgbClr val="AD403D"/>
    <a:srgbClr val="004821"/>
    <a:srgbClr val="007434"/>
    <a:srgbClr val="FFDDDD"/>
    <a:srgbClr val="10180A"/>
    <a:srgbClr val="FFFF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4826" autoAdjust="0"/>
    <p:restoredTop sz="96586" autoAdjust="0"/>
  </p:normalViewPr>
  <p:slideViewPr>
    <p:cSldViewPr snapToGrid="0">
      <p:cViewPr varScale="1">
        <p:scale>
          <a:sx n="122" d="100"/>
          <a:sy n="122" d="100"/>
        </p:scale>
        <p:origin x="1332" y="90"/>
      </p:cViewPr>
      <p:guideLst>
        <p:guide orient="horz" pos="2369"/>
        <p:guide pos="2304"/>
        <p:guide orient="horz" pos="1418"/>
      </p:guideLst>
    </p:cSldViewPr>
  </p:slideViewPr>
  <p:notesTextViewPr>
    <p:cViewPr>
      <p:scale>
        <a:sx n="3" d="2"/>
        <a:sy n="3" d="2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26" Type="http://schemas.openxmlformats.org/officeDocument/2006/relationships/slide" Target="slides/slide25.xml"/><Relationship Id="rId21" Type="http://schemas.openxmlformats.org/officeDocument/2006/relationships/slide" Target="slides/slide20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63" Type="http://schemas.openxmlformats.org/officeDocument/2006/relationships/font" Target="fonts/font2.fntdata"/><Relationship Id="rId68" Type="http://schemas.openxmlformats.org/officeDocument/2006/relationships/font" Target="fonts/font7.fntdata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slide" Target="slides/slide52.xml"/><Relationship Id="rId58" Type="http://schemas.openxmlformats.org/officeDocument/2006/relationships/slide" Target="slides/slide57.xml"/><Relationship Id="rId66" Type="http://schemas.openxmlformats.org/officeDocument/2006/relationships/font" Target="fonts/font5.fntdata"/><Relationship Id="rId5" Type="http://schemas.openxmlformats.org/officeDocument/2006/relationships/slide" Target="slides/slide4.xml"/><Relationship Id="rId61" Type="http://schemas.openxmlformats.org/officeDocument/2006/relationships/notesMaster" Target="notesMasters/notesMaster1.xml"/><Relationship Id="rId19" Type="http://schemas.openxmlformats.org/officeDocument/2006/relationships/slide" Target="slides/slide1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56" Type="http://schemas.openxmlformats.org/officeDocument/2006/relationships/slide" Target="slides/slide55.xml"/><Relationship Id="rId64" Type="http://schemas.openxmlformats.org/officeDocument/2006/relationships/font" Target="fonts/font3.fntdata"/><Relationship Id="rId69" Type="http://schemas.openxmlformats.org/officeDocument/2006/relationships/font" Target="fonts/font8.fntdata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72" Type="http://schemas.openxmlformats.org/officeDocument/2006/relationships/theme" Target="theme/theme1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59" Type="http://schemas.openxmlformats.org/officeDocument/2006/relationships/slide" Target="slides/slide58.xml"/><Relationship Id="rId67" Type="http://schemas.openxmlformats.org/officeDocument/2006/relationships/font" Target="fonts/font6.fntdata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54" Type="http://schemas.openxmlformats.org/officeDocument/2006/relationships/slide" Target="slides/slide53.xml"/><Relationship Id="rId62" Type="http://schemas.openxmlformats.org/officeDocument/2006/relationships/font" Target="fonts/font1.fntdata"/><Relationship Id="rId70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57" Type="http://schemas.openxmlformats.org/officeDocument/2006/relationships/slide" Target="slides/slide56.xml"/><Relationship Id="rId10" Type="http://schemas.openxmlformats.org/officeDocument/2006/relationships/slide" Target="slides/slide9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slide" Target="slides/slide51.xml"/><Relationship Id="rId60" Type="http://schemas.openxmlformats.org/officeDocument/2006/relationships/slide" Target="slides/slide59.xml"/><Relationship Id="rId65" Type="http://schemas.openxmlformats.org/officeDocument/2006/relationships/font" Target="fonts/font4.fntdata"/><Relationship Id="rId73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9" Type="http://schemas.openxmlformats.org/officeDocument/2006/relationships/slide" Target="slides/slide38.xml"/><Relationship Id="rId34" Type="http://schemas.openxmlformats.org/officeDocument/2006/relationships/slide" Target="slides/slide33.xml"/><Relationship Id="rId50" Type="http://schemas.openxmlformats.org/officeDocument/2006/relationships/slide" Target="slides/slide49.xml"/><Relationship Id="rId55" Type="http://schemas.openxmlformats.org/officeDocument/2006/relationships/slide" Target="slides/slide54.xml"/><Relationship Id="rId7" Type="http://schemas.openxmlformats.org/officeDocument/2006/relationships/slide" Target="slides/slide6.xml"/><Relationship Id="rId71" Type="http://schemas.openxmlformats.org/officeDocument/2006/relationships/viewProps" Target="viewProps.xml"/></Relationships>
</file>

<file path=ppt/charts/_rels/chart1.xml.rels><?xml version="1.0" encoding="UTF-8" standalone="yes"?>
<Relationships xmlns="http://schemas.openxmlformats.org/package/2006/relationships"><Relationship Id="rId1" Type="http://schemas.openxmlformats.org/officeDocument/2006/relationships/oleObject" Target="https://d.docs.live.net/3ded4020a063e6d5/Papers/2013%20ACM%20MobiSys%20Conference/data/Track/Triangle/Statistics/AnglesFile-Total.xlsx" TargetMode="Externa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/>
          <a:lstStyle/>
          <a:p>
            <a:pPr>
              <a:defRPr/>
            </a:pPr>
            <a:r>
              <a:rPr lang="en-US" sz="2400"/>
              <a:t>Angle Distribution Results</a:t>
            </a:r>
          </a:p>
        </c:rich>
      </c:tx>
      <c:layout>
        <c:manualLayout>
          <c:xMode val="edge"/>
          <c:yMode val="edge"/>
          <c:x val="0.30852729915833427"/>
          <c:y val="2.2514075729235444E-2"/>
        </c:manualLayout>
      </c:layout>
      <c:overlay val="0"/>
    </c:title>
    <c:autoTitleDeleted val="0"/>
    <c:plotArea>
      <c:layout/>
      <c:scatterChart>
        <c:scatterStyle val="smoothMarker"/>
        <c:varyColors val="0"/>
        <c:ser>
          <c:idx val="1"/>
          <c:order val="0"/>
          <c:tx>
            <c:v>uBlox</c:v>
          </c:tx>
          <c:spPr>
            <a:ln>
              <a:solidFill>
                <a:schemeClr val="tx2">
                  <a:lumMod val="50000"/>
                </a:schemeClr>
              </a:solidFill>
              <a:prstDash val="lgDash"/>
            </a:ln>
          </c:spPr>
          <c:marker>
            <c:symbol val="none"/>
          </c:marker>
          <c:xVal>
            <c:numRef>
              <c:f>'[AnglesFile-Total.xlsx]AnglesFile'!$J$3:$J$34</c:f>
              <c:numCache>
                <c:formatCode>General</c:formatCode>
                <c:ptCount val="32"/>
                <c:pt idx="0">
                  <c:v>5</c:v>
                </c:pt>
                <c:pt idx="1">
                  <c:v>10</c:v>
                </c:pt>
                <c:pt idx="2">
                  <c:v>15</c:v>
                </c:pt>
                <c:pt idx="3">
                  <c:v>20</c:v>
                </c:pt>
                <c:pt idx="4">
                  <c:v>25</c:v>
                </c:pt>
                <c:pt idx="5">
                  <c:v>30</c:v>
                </c:pt>
                <c:pt idx="6">
                  <c:v>35</c:v>
                </c:pt>
                <c:pt idx="7">
                  <c:v>40</c:v>
                </c:pt>
                <c:pt idx="8">
                  <c:v>45</c:v>
                </c:pt>
                <c:pt idx="9">
                  <c:v>50</c:v>
                </c:pt>
                <c:pt idx="10">
                  <c:v>55</c:v>
                </c:pt>
                <c:pt idx="11">
                  <c:v>60</c:v>
                </c:pt>
                <c:pt idx="12">
                  <c:v>65</c:v>
                </c:pt>
                <c:pt idx="13">
                  <c:v>70</c:v>
                </c:pt>
                <c:pt idx="14">
                  <c:v>75</c:v>
                </c:pt>
                <c:pt idx="15">
                  <c:v>80</c:v>
                </c:pt>
                <c:pt idx="16">
                  <c:v>85</c:v>
                </c:pt>
                <c:pt idx="17">
                  <c:v>90</c:v>
                </c:pt>
                <c:pt idx="18">
                  <c:v>95</c:v>
                </c:pt>
                <c:pt idx="19">
                  <c:v>100</c:v>
                </c:pt>
                <c:pt idx="20">
                  <c:v>105</c:v>
                </c:pt>
                <c:pt idx="21">
                  <c:v>110</c:v>
                </c:pt>
                <c:pt idx="22">
                  <c:v>115</c:v>
                </c:pt>
                <c:pt idx="23">
                  <c:v>120</c:v>
                </c:pt>
                <c:pt idx="24">
                  <c:v>125</c:v>
                </c:pt>
                <c:pt idx="25">
                  <c:v>130</c:v>
                </c:pt>
                <c:pt idx="26">
                  <c:v>135</c:v>
                </c:pt>
                <c:pt idx="27">
                  <c:v>140</c:v>
                </c:pt>
                <c:pt idx="28">
                  <c:v>145</c:v>
                </c:pt>
                <c:pt idx="29">
                  <c:v>150</c:v>
                </c:pt>
                <c:pt idx="30">
                  <c:v>155</c:v>
                </c:pt>
                <c:pt idx="31">
                  <c:v>160</c:v>
                </c:pt>
              </c:numCache>
            </c:numRef>
          </c:xVal>
          <c:yVal>
            <c:numRef>
              <c:f>'[AnglesFile-Total.xlsx]AnglesFile'!$O$3:$O$34</c:f>
              <c:numCache>
                <c:formatCode>General</c:formatCode>
                <c:ptCount val="32"/>
                <c:pt idx="0">
                  <c:v>2.2222222222222223E-2</c:v>
                </c:pt>
                <c:pt idx="1">
                  <c:v>4.8888888888888891E-2</c:v>
                </c:pt>
                <c:pt idx="2">
                  <c:v>0.10666666666666667</c:v>
                </c:pt>
                <c:pt idx="3">
                  <c:v>0.2</c:v>
                </c:pt>
                <c:pt idx="4">
                  <c:v>0.14000000000000001</c:v>
                </c:pt>
                <c:pt idx="5">
                  <c:v>0.16888888888888889</c:v>
                </c:pt>
                <c:pt idx="6">
                  <c:v>8.666666666666667E-2</c:v>
                </c:pt>
                <c:pt idx="7">
                  <c:v>0.14000000000000001</c:v>
                </c:pt>
                <c:pt idx="8">
                  <c:v>0.1</c:v>
                </c:pt>
                <c:pt idx="9">
                  <c:v>0.15111111111111111</c:v>
                </c:pt>
                <c:pt idx="10">
                  <c:v>0.17333333333333334</c:v>
                </c:pt>
                <c:pt idx="11">
                  <c:v>0.2088888888888889</c:v>
                </c:pt>
                <c:pt idx="12">
                  <c:v>0.21111111111111111</c:v>
                </c:pt>
                <c:pt idx="13">
                  <c:v>0.24666666666666667</c:v>
                </c:pt>
                <c:pt idx="14">
                  <c:v>0.16666666666666666</c:v>
                </c:pt>
                <c:pt idx="15">
                  <c:v>0.12</c:v>
                </c:pt>
                <c:pt idx="16">
                  <c:v>0.12</c:v>
                </c:pt>
                <c:pt idx="17">
                  <c:v>6.222222222222222E-2</c:v>
                </c:pt>
                <c:pt idx="18">
                  <c:v>8.2222222222222224E-2</c:v>
                </c:pt>
                <c:pt idx="19">
                  <c:v>0.11777777777777777</c:v>
                </c:pt>
                <c:pt idx="20">
                  <c:v>6.222222222222222E-2</c:v>
                </c:pt>
                <c:pt idx="21">
                  <c:v>2.8888888888888888E-2</c:v>
                </c:pt>
                <c:pt idx="22">
                  <c:v>1.1111111111111112E-2</c:v>
                </c:pt>
                <c:pt idx="23">
                  <c:v>1.5555555555555555E-2</c:v>
                </c:pt>
                <c:pt idx="24">
                  <c:v>1.7777777777777778E-2</c:v>
                </c:pt>
                <c:pt idx="25">
                  <c:v>3.3333333333333333E-2</c:v>
                </c:pt>
                <c:pt idx="26">
                  <c:v>0.08</c:v>
                </c:pt>
                <c:pt idx="27">
                  <c:v>0.06</c:v>
                </c:pt>
                <c:pt idx="28">
                  <c:v>4.4444444444444444E-3</c:v>
                </c:pt>
                <c:pt idx="29">
                  <c:v>2.2222222222222222E-3</c:v>
                </c:pt>
                <c:pt idx="30">
                  <c:v>0</c:v>
                </c:pt>
                <c:pt idx="31">
                  <c:v>0</c:v>
                </c:pt>
              </c:numCache>
            </c:numRef>
          </c:yVal>
          <c:smooth val="1"/>
        </c:ser>
        <c:ser>
          <c:idx val="0"/>
          <c:order val="1"/>
          <c:tx>
            <c:v>Dissertation</c:v>
          </c:tx>
          <c:spPr>
            <a:ln>
              <a:solidFill>
                <a:schemeClr val="accent3">
                  <a:lumMod val="50000"/>
                </a:schemeClr>
              </a:solidFill>
            </a:ln>
          </c:spPr>
          <c:marker>
            <c:symbol val="none"/>
          </c:marker>
          <c:xVal>
            <c:numRef>
              <c:f>'[AnglesFile-Total.xlsx]AnglesFile'!$J$3:$J$34</c:f>
              <c:numCache>
                <c:formatCode>General</c:formatCode>
                <c:ptCount val="32"/>
                <c:pt idx="0">
                  <c:v>5</c:v>
                </c:pt>
                <c:pt idx="1">
                  <c:v>10</c:v>
                </c:pt>
                <c:pt idx="2">
                  <c:v>15</c:v>
                </c:pt>
                <c:pt idx="3">
                  <c:v>20</c:v>
                </c:pt>
                <c:pt idx="4">
                  <c:v>25</c:v>
                </c:pt>
                <c:pt idx="5">
                  <c:v>30</c:v>
                </c:pt>
                <c:pt idx="6">
                  <c:v>35</c:v>
                </c:pt>
                <c:pt idx="7">
                  <c:v>40</c:v>
                </c:pt>
                <c:pt idx="8">
                  <c:v>45</c:v>
                </c:pt>
                <c:pt idx="9">
                  <c:v>50</c:v>
                </c:pt>
                <c:pt idx="10">
                  <c:v>55</c:v>
                </c:pt>
                <c:pt idx="11">
                  <c:v>60</c:v>
                </c:pt>
                <c:pt idx="12">
                  <c:v>65</c:v>
                </c:pt>
                <c:pt idx="13">
                  <c:v>70</c:v>
                </c:pt>
                <c:pt idx="14">
                  <c:v>75</c:v>
                </c:pt>
                <c:pt idx="15">
                  <c:v>80</c:v>
                </c:pt>
                <c:pt idx="16">
                  <c:v>85</c:v>
                </c:pt>
                <c:pt idx="17">
                  <c:v>90</c:v>
                </c:pt>
                <c:pt idx="18">
                  <c:v>95</c:v>
                </c:pt>
                <c:pt idx="19">
                  <c:v>100</c:v>
                </c:pt>
                <c:pt idx="20">
                  <c:v>105</c:v>
                </c:pt>
                <c:pt idx="21">
                  <c:v>110</c:v>
                </c:pt>
                <c:pt idx="22">
                  <c:v>115</c:v>
                </c:pt>
                <c:pt idx="23">
                  <c:v>120</c:v>
                </c:pt>
                <c:pt idx="24">
                  <c:v>125</c:v>
                </c:pt>
                <c:pt idx="25">
                  <c:v>130</c:v>
                </c:pt>
                <c:pt idx="26">
                  <c:v>135</c:v>
                </c:pt>
                <c:pt idx="27">
                  <c:v>140</c:v>
                </c:pt>
                <c:pt idx="28">
                  <c:v>145</c:v>
                </c:pt>
                <c:pt idx="29">
                  <c:v>150</c:v>
                </c:pt>
                <c:pt idx="30">
                  <c:v>155</c:v>
                </c:pt>
                <c:pt idx="31">
                  <c:v>160</c:v>
                </c:pt>
              </c:numCache>
            </c:numRef>
          </c:xVal>
          <c:yVal>
            <c:numRef>
              <c:f>'[AnglesFile-Total.xlsx]AnglesFile'!$N$3:$N$34</c:f>
              <c:numCache>
                <c:formatCode>General</c:formatCode>
                <c:ptCount val="32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4.4444444444444444E-3</c:v>
                </c:pt>
                <c:pt idx="8">
                  <c:v>9.555555555555556E-2</c:v>
                </c:pt>
                <c:pt idx="9">
                  <c:v>0.14444444444444443</c:v>
                </c:pt>
                <c:pt idx="10">
                  <c:v>0.45111111111111113</c:v>
                </c:pt>
                <c:pt idx="11">
                  <c:v>0.72666666666666668</c:v>
                </c:pt>
                <c:pt idx="12">
                  <c:v>0.94888888888888889</c:v>
                </c:pt>
                <c:pt idx="13">
                  <c:v>0.33333333333333331</c:v>
                </c:pt>
                <c:pt idx="14">
                  <c:v>0.21333333333333335</c:v>
                </c:pt>
                <c:pt idx="15">
                  <c:v>5.1111111111111114E-2</c:v>
                </c:pt>
                <c:pt idx="16">
                  <c:v>1.7777777777777778E-2</c:v>
                </c:pt>
                <c:pt idx="17">
                  <c:v>1.3333333333333334E-2</c:v>
                </c:pt>
                <c:pt idx="18">
                  <c:v>0</c:v>
                </c:pt>
                <c:pt idx="19">
                  <c:v>0</c:v>
                </c:pt>
                <c:pt idx="20">
                  <c:v>0</c:v>
                </c:pt>
                <c:pt idx="21">
                  <c:v>0</c:v>
                </c:pt>
                <c:pt idx="22">
                  <c:v>0</c:v>
                </c:pt>
                <c:pt idx="23">
                  <c:v>0</c:v>
                </c:pt>
                <c:pt idx="24">
                  <c:v>0</c:v>
                </c:pt>
                <c:pt idx="25">
                  <c:v>0</c:v>
                </c:pt>
                <c:pt idx="26">
                  <c:v>0</c:v>
                </c:pt>
                <c:pt idx="27">
                  <c:v>0</c:v>
                </c:pt>
                <c:pt idx="28">
                  <c:v>0</c:v>
                </c:pt>
                <c:pt idx="29">
                  <c:v>0</c:v>
                </c:pt>
                <c:pt idx="30">
                  <c:v>0</c:v>
                </c:pt>
                <c:pt idx="31">
                  <c:v>0</c:v>
                </c:pt>
              </c:numCache>
            </c:numRef>
          </c:yVal>
          <c:smooth val="1"/>
        </c:ser>
        <c:dLbls>
          <c:showLegendKey val="0"/>
          <c:showVal val="0"/>
          <c:showCatName val="0"/>
          <c:showSerName val="0"/>
          <c:showPercent val="0"/>
          <c:showBubbleSize val="0"/>
        </c:dLbls>
        <c:axId val="59398224"/>
        <c:axId val="54035360"/>
      </c:scatterChart>
      <c:valAx>
        <c:axId val="59398224"/>
        <c:scaling>
          <c:orientation val="minMax"/>
          <c:max val="160"/>
          <c:min val="0"/>
        </c:scaling>
        <c:delete val="0"/>
        <c:axPos val="b"/>
        <c:title>
          <c:tx>
            <c:rich>
              <a:bodyPr/>
              <a:lstStyle/>
              <a:p>
                <a:pPr>
                  <a:defRPr sz="2000"/>
                </a:pPr>
                <a:r>
                  <a:rPr lang="en-US" sz="2000"/>
                  <a:t>Angle (degrees)</a:t>
                </a:r>
              </a:p>
            </c:rich>
          </c:tx>
          <c:layout>
            <c:manualLayout>
              <c:xMode val="edge"/>
              <c:yMode val="edge"/>
              <c:x val="0.42980119324039884"/>
              <c:y val="0.92362725199849349"/>
            </c:manualLayout>
          </c:layout>
          <c:overlay val="0"/>
        </c:title>
        <c:numFmt formatCode="General" sourceLinked="1"/>
        <c:majorTickMark val="out"/>
        <c:minorTickMark val="none"/>
        <c:tickLblPos val="nextTo"/>
        <c:txPr>
          <a:bodyPr/>
          <a:lstStyle/>
          <a:p>
            <a:pPr>
              <a:defRPr sz="1600"/>
            </a:pPr>
            <a:endParaRPr lang="en-US"/>
          </a:p>
        </c:txPr>
        <c:crossAx val="54035360"/>
        <c:crosses val="autoZero"/>
        <c:crossBetween val="midCat"/>
        <c:majorUnit val="20"/>
      </c:valAx>
      <c:valAx>
        <c:axId val="54035360"/>
        <c:scaling>
          <c:orientation val="minMax"/>
        </c:scaling>
        <c:delete val="0"/>
        <c:axPos val="l"/>
        <c:majorGridlines/>
        <c:title>
          <c:tx>
            <c:rich>
              <a:bodyPr rot="-5400000" vert="horz"/>
              <a:lstStyle/>
              <a:p>
                <a:pPr>
                  <a:defRPr sz="2000"/>
                </a:pPr>
                <a:r>
                  <a:rPr lang="en-US" sz="2000"/>
                  <a:t>Probability</a:t>
                </a:r>
              </a:p>
            </c:rich>
          </c:tx>
          <c:layout>
            <c:manualLayout>
              <c:xMode val="edge"/>
              <c:yMode val="edge"/>
              <c:x val="2.176278563656148E-2"/>
              <c:y val="0.39732320836806634"/>
            </c:manualLayout>
          </c:layout>
          <c:overlay val="0"/>
        </c:title>
        <c:numFmt formatCode="General" sourceLinked="1"/>
        <c:majorTickMark val="out"/>
        <c:minorTickMark val="none"/>
        <c:tickLblPos val="nextTo"/>
        <c:txPr>
          <a:bodyPr/>
          <a:lstStyle/>
          <a:p>
            <a:pPr>
              <a:defRPr sz="1600"/>
            </a:pPr>
            <a:endParaRPr lang="en-US"/>
          </a:p>
        </c:txPr>
        <c:crossAx val="59398224"/>
        <c:crosses val="autoZero"/>
        <c:crossBetween val="midCat"/>
        <c:majorUnit val="0.1"/>
      </c:valAx>
    </c:plotArea>
    <c:legend>
      <c:legendPos val="r"/>
      <c:layout>
        <c:manualLayout>
          <c:xMode val="edge"/>
          <c:yMode val="edge"/>
          <c:x val="0.81786696140675563"/>
          <c:y val="2.236280004979491E-2"/>
          <c:w val="0.15311599107782908"/>
          <c:h val="9.0471129194157604E-2"/>
        </c:manualLayout>
      </c:layout>
      <c:overlay val="1"/>
      <c:spPr>
        <a:solidFill>
          <a:schemeClr val="accent1">
            <a:lumMod val="20000"/>
            <a:lumOff val="80000"/>
          </a:schemeClr>
        </a:solidFill>
      </c:spPr>
      <c:txPr>
        <a:bodyPr/>
        <a:lstStyle/>
        <a:p>
          <a:pPr>
            <a:defRPr sz="1400" b="1"/>
          </a:pPr>
          <a:endParaRPr lang="en-US"/>
        </a:p>
      </c:txPr>
    </c:legend>
    <c:plotVisOnly val="1"/>
    <c:dispBlanksAs val="gap"/>
    <c:showDLblsOverMax val="0"/>
  </c:chart>
  <c:externalData r:id="rId1">
    <c:autoUpdate val="0"/>
  </c:externalData>
</c:chartSpace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037840" cy="466434"/>
          </a:xfrm>
          <a:prstGeom prst="rect">
            <a:avLst/>
          </a:prstGeom>
        </p:spPr>
        <p:txBody>
          <a:bodyPr vert="horz" lIns="93177" tIns="46589" rIns="93177" bIns="46589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970938" y="0"/>
            <a:ext cx="3037840" cy="466434"/>
          </a:xfrm>
          <a:prstGeom prst="rect">
            <a:avLst/>
          </a:prstGeom>
        </p:spPr>
        <p:txBody>
          <a:bodyPr vert="horz" lIns="93177" tIns="46589" rIns="93177" bIns="46589" rtlCol="0"/>
          <a:lstStyle>
            <a:lvl1pPr algn="r">
              <a:defRPr sz="1200"/>
            </a:lvl1pPr>
          </a:lstStyle>
          <a:p>
            <a:fld id="{9866860B-8688-4CFD-8907-20E3BCD7D068}" type="datetimeFigureOut">
              <a:rPr lang="en-US" smtClean="0"/>
              <a:t>11/18/2014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414463" y="1162050"/>
            <a:ext cx="4181475" cy="31369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3177" tIns="46589" rIns="93177" bIns="46589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701040" y="4473892"/>
            <a:ext cx="5608320" cy="3660458"/>
          </a:xfrm>
          <a:prstGeom prst="rect">
            <a:avLst/>
          </a:prstGeom>
        </p:spPr>
        <p:txBody>
          <a:bodyPr vert="horz" lIns="93177" tIns="46589" rIns="93177" bIns="46589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829967"/>
            <a:ext cx="3037840" cy="466433"/>
          </a:xfrm>
          <a:prstGeom prst="rect">
            <a:avLst/>
          </a:prstGeom>
        </p:spPr>
        <p:txBody>
          <a:bodyPr vert="horz" lIns="93177" tIns="46589" rIns="93177" bIns="46589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970938" y="8829967"/>
            <a:ext cx="3037840" cy="466433"/>
          </a:xfrm>
          <a:prstGeom prst="rect">
            <a:avLst/>
          </a:prstGeom>
        </p:spPr>
        <p:txBody>
          <a:bodyPr vert="horz" lIns="93177" tIns="46589" rIns="93177" bIns="46589" rtlCol="0" anchor="b"/>
          <a:lstStyle>
            <a:lvl1pPr algn="r">
              <a:defRPr sz="1200"/>
            </a:lvl1pPr>
          </a:lstStyle>
          <a:p>
            <a:fld id="{D38045DA-29CB-44E7-BCB6-1F67402B4FA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4597205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6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9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0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1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2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3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4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5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8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State why references are bad to have (loss of lock, computation complexity, correlated errors)</a:t>
            </a:r>
          </a:p>
          <a:p>
            <a:r>
              <a:rPr lang="en-US" dirty="0" smtClean="0"/>
              <a:t>Also state that current</a:t>
            </a:r>
            <a:r>
              <a:rPr lang="en-US" baseline="0" dirty="0" smtClean="0"/>
              <a:t> methods sometimes use “corrections” and we want to directly determine pairwise baselines</a:t>
            </a:r>
          </a:p>
          <a:p>
            <a:r>
              <a:rPr lang="en-US" baseline="0" dirty="0" smtClean="0"/>
              <a:t>Local receiver as implicit reference means no single-point-of-failure and it puts us in a relative frame of reference which is what we already desire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38045DA-29CB-44E7-BCB6-1F67402B4FA5}" type="slidenum">
              <a:rPr lang="en-US" smtClean="0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89480223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lvl="1" defTabSz="931774">
              <a:defRPr/>
            </a:pPr>
            <a:r>
              <a:rPr lang="en-US" sz="2400" i="1" dirty="0"/>
              <a:t>Solved via full extrapolation of observation </a:t>
            </a:r>
            <a:r>
              <a:rPr lang="en-US" sz="2400" b="1" i="1" dirty="0"/>
              <a:t>data</a:t>
            </a:r>
            <a:r>
              <a:rPr lang="en-US" sz="2400" i="1" dirty="0"/>
              <a:t> to a common receive epoch and updating the </a:t>
            </a:r>
            <a:r>
              <a:rPr lang="en-US" sz="2400" b="1" i="1" dirty="0"/>
              <a:t>satellite positions </a:t>
            </a:r>
            <a:r>
              <a:rPr lang="en-US" sz="2400" i="1" dirty="0"/>
              <a:t>to the locations at which they must have been when transmitting the corresponding signal that would have been received at the </a:t>
            </a:r>
            <a:r>
              <a:rPr lang="en-US" sz="2400" b="1" i="1" dirty="0"/>
              <a:t>common epoch</a:t>
            </a:r>
            <a:endParaRPr lang="en-US" sz="2400" b="1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38045DA-29CB-44E7-BCB6-1F67402B4FA5}" type="slidenum">
              <a:rPr lang="en-US" smtClean="0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73951104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First step:</a:t>
            </a:r>
            <a:r>
              <a:rPr lang="en-US" baseline="0" dirty="0" smtClean="0"/>
              <a:t> function of six coordinate changes</a:t>
            </a:r>
            <a:endParaRPr lang="en-US" dirty="0" smtClean="0"/>
          </a:p>
          <a:p>
            <a:r>
              <a:rPr lang="en-US" dirty="0" smtClean="0"/>
              <a:t>Second step: make function of reference, j</a:t>
            </a:r>
          </a:p>
          <a:p>
            <a:r>
              <a:rPr lang="en-US" dirty="0" smtClean="0"/>
              <a:t>Third step: make everything relative</a:t>
            </a:r>
            <a:r>
              <a:rPr lang="en-US" baseline="0" dirty="0" smtClean="0"/>
              <a:t> to node j (therefore, subtract j out)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38045DA-29CB-44E7-BCB6-1F67402B4FA5}" type="slidenum">
              <a:rPr lang="en-US" smtClean="0"/>
              <a:t>23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6648951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First step:</a:t>
            </a:r>
            <a:r>
              <a:rPr lang="en-US" baseline="0" dirty="0" smtClean="0"/>
              <a:t> function of six coordinate changes</a:t>
            </a:r>
            <a:endParaRPr lang="en-US" dirty="0" smtClean="0"/>
          </a:p>
          <a:p>
            <a:r>
              <a:rPr lang="en-US" dirty="0" smtClean="0"/>
              <a:t>Second step: make function of reference, j</a:t>
            </a:r>
          </a:p>
          <a:p>
            <a:r>
              <a:rPr lang="en-US" dirty="0" smtClean="0"/>
              <a:t>Third step: make everything relative</a:t>
            </a:r>
            <a:r>
              <a:rPr lang="en-US" baseline="0" dirty="0" smtClean="0"/>
              <a:t> to node j (therefore, subtract j out)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38045DA-29CB-44E7-BCB6-1F67402B4FA5}" type="slidenum">
              <a:rPr lang="en-US" smtClean="0"/>
              <a:t>24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05778332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Existing solutions: that is the extent of the method…identify,</a:t>
            </a:r>
            <a:r>
              <a:rPr lang="en-US" baseline="0" dirty="0" smtClean="0"/>
              <a:t> take highest peak, done…oftentimes highest peak isn’t the correct peak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38045DA-29CB-44E7-BCB6-1F67402B4FA5}" type="slidenum">
              <a:rPr lang="en-US" smtClean="0"/>
              <a:t>46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89349432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38045DA-29CB-44E7-BCB6-1F67402B4FA5}" type="slidenum">
              <a:rPr lang="en-US" smtClean="0"/>
              <a:t>49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19538542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38045DA-29CB-44E7-BCB6-1F67402B4FA5}" type="slidenum">
              <a:rPr lang="en-US" smtClean="0"/>
              <a:t>50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26632104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38045DA-29CB-44E7-BCB6-1F67402B4FA5}" type="slidenum">
              <a:rPr lang="en-US" smtClean="0"/>
              <a:t>51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05993790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Mean for </a:t>
            </a:r>
            <a:r>
              <a:rPr lang="en-US" dirty="0" err="1" smtClean="0"/>
              <a:t>ublox</a:t>
            </a:r>
            <a:r>
              <a:rPr lang="en-US" dirty="0" smtClean="0"/>
              <a:t> was 89cm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38045DA-29CB-44E7-BCB6-1F67402B4FA5}" type="slidenum">
              <a:rPr lang="en-US" smtClean="0"/>
              <a:t>52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05818426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38045DA-29CB-44E7-BCB6-1F67402B4FA5}" type="slidenum">
              <a:rPr lang="en-US" smtClean="0"/>
              <a:t>53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47799987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38045DA-29CB-44E7-BCB6-1F67402B4FA5}" type="slidenum">
              <a:rPr lang="en-US" smtClean="0"/>
              <a:t>54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49221938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38045DA-29CB-44E7-BCB6-1F67402B4FA5}" type="slidenum">
              <a:rPr lang="en-US" smtClean="0"/>
              <a:t>55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97853476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sz="1200" dirty="0" smtClean="0"/>
              <a:t>Better modeling and correction of dual-receiver error sources unique to the two-receiver localization case, stemming primarily from ill-synchronized local receiver clocks,</a:t>
            </a:r>
          </a:p>
          <a:p>
            <a:r>
              <a:rPr lang="en-US" sz="1200" dirty="0" smtClean="0"/>
              <a:t>Creation of a new observation model called the Temporal Double-Differencing model which is able to use independent satellite observations from two receivers to create a set of unambiguous, highly-accurate carrier phase equations representing the relative motion of a pair of receivers through time and space,</a:t>
            </a:r>
          </a:p>
          <a:p>
            <a:r>
              <a:rPr lang="en-US" sz="1200" dirty="0" smtClean="0"/>
              <a:t>Development of a tracking algorithm that produces pairwise 3D location vectors between a local node and any number of remote receivers without requiring a reference node, reference satellite, stationary setup or calibration phase, or any a priori knowledge of the locations of one or more of the participating receivers,</a:t>
            </a:r>
          </a:p>
          <a:p>
            <a:r>
              <a:rPr lang="en-US" sz="1200" dirty="0" smtClean="0"/>
              <a:t>Use of highly accurate tracking results in a robust algorithm that allows for motion-enabled, unsurveyed receivers to determine the relative baselines between them in an impromptu, ad-hoc fashion, and</a:t>
            </a:r>
          </a:p>
          <a:p>
            <a:r>
              <a:rPr lang="en-US" sz="1200" dirty="0" smtClean="0"/>
              <a:t>Synthesis of the aforementioned research results in a working prototype on mobile Android devices for testing and validation.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38045DA-29CB-44E7-BCB6-1F67402B4FA5}" type="slidenum">
              <a:rPr lang="en-US" smtClean="0"/>
              <a:t>58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78464397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itle Slide">
    <p:bg>
      <p:bgPr>
        <a:blipFill dpi="0" rotWithShape="0">
          <a:blip r:embed="rId2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30385144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7854229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5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202411450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5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5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2574253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7"/>
            <a:ext cx="4040188" cy="639763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8" y="1535117"/>
            <a:ext cx="4041775" cy="639763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8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3609717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072029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91478211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4" y="273053"/>
            <a:ext cx="3008313" cy="1162051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6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4" y="1435103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42418200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4"/>
            <a:ext cx="5486400" cy="566739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42"/>
            <a:ext cx="5486400" cy="8048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265022732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3769519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43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43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7027158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9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5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11" name="Text Box 11"/>
          <p:cNvSpPr txBox="1">
            <a:spLocks noChangeArrowheads="1"/>
          </p:cNvSpPr>
          <p:nvPr userDrawn="1"/>
        </p:nvSpPr>
        <p:spPr bwMode="auto">
          <a:xfrm>
            <a:off x="0" y="6643688"/>
            <a:ext cx="9144000" cy="214312"/>
          </a:xfrm>
          <a:prstGeom prst="rect">
            <a:avLst/>
          </a:prstGeom>
          <a:noFill/>
          <a:ln w="12700" algn="ctr">
            <a:noFill/>
            <a:miter lim="800000"/>
            <a:headEnd type="none" w="sm" len="sm"/>
            <a:tailEnd type="none" w="sm" len="sm"/>
          </a:ln>
          <a:effectLst/>
        </p:spPr>
        <p:txBody>
          <a:bodyPr>
            <a:spAutoFit/>
          </a:bodyPr>
          <a:lstStyle>
            <a:lvl1pPr eaLnBrk="0" hangingPunct="0">
              <a:defRPr sz="2000">
                <a:solidFill>
                  <a:schemeClr val="bg1"/>
                </a:solidFill>
                <a:latin typeface="Times New Roman" pitchFamily="18" charset="0"/>
                <a:ea typeface="MS PGothic" pitchFamily="34" charset="-128"/>
              </a:defRPr>
            </a:lvl1pPr>
            <a:lvl2pPr marL="742950" indent="-285750" eaLnBrk="0" hangingPunct="0">
              <a:defRPr sz="2000">
                <a:solidFill>
                  <a:schemeClr val="bg1"/>
                </a:solidFill>
                <a:latin typeface="Times New Roman" pitchFamily="18" charset="0"/>
                <a:ea typeface="MS PGothic" pitchFamily="34" charset="-128"/>
              </a:defRPr>
            </a:lvl2pPr>
            <a:lvl3pPr marL="1143000" indent="-228600" eaLnBrk="0" hangingPunct="0">
              <a:defRPr sz="2000">
                <a:solidFill>
                  <a:schemeClr val="bg1"/>
                </a:solidFill>
                <a:latin typeface="Times New Roman" pitchFamily="18" charset="0"/>
                <a:ea typeface="MS PGothic" pitchFamily="34" charset="-128"/>
              </a:defRPr>
            </a:lvl3pPr>
            <a:lvl4pPr marL="1600200" indent="-228600" eaLnBrk="0" hangingPunct="0">
              <a:defRPr sz="2000">
                <a:solidFill>
                  <a:schemeClr val="bg1"/>
                </a:solidFill>
                <a:latin typeface="Times New Roman" pitchFamily="18" charset="0"/>
                <a:ea typeface="MS PGothic" pitchFamily="34" charset="-128"/>
              </a:defRPr>
            </a:lvl4pPr>
            <a:lvl5pPr marL="2057400" indent="-228600" eaLnBrk="0" hangingPunct="0">
              <a:defRPr sz="2000">
                <a:solidFill>
                  <a:schemeClr val="bg1"/>
                </a:solidFill>
                <a:latin typeface="Times New Roman" pitchFamily="18" charset="0"/>
                <a:ea typeface="MS PGothic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bg1"/>
                </a:solidFill>
                <a:latin typeface="Times New Roman" pitchFamily="18" charset="0"/>
                <a:ea typeface="MS PGothic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bg1"/>
                </a:solidFill>
                <a:latin typeface="Times New Roman" pitchFamily="18" charset="0"/>
                <a:ea typeface="MS PGothic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bg1"/>
                </a:solidFill>
                <a:latin typeface="Times New Roman" pitchFamily="18" charset="0"/>
                <a:ea typeface="MS PGothic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bg1"/>
                </a:solidFill>
                <a:latin typeface="Times New Roman" pitchFamily="18" charset="0"/>
                <a:ea typeface="MS PGothic" pitchFamily="34" charset="-128"/>
              </a:defRPr>
            </a:lvl9pPr>
          </a:lstStyle>
          <a:p>
            <a:pPr algn="ctr" eaLnBrk="1" hangingPunct="1">
              <a:defRPr/>
            </a:pPr>
            <a:r>
              <a:rPr lang="en-US" sz="800" b="1" i="1" dirty="0" smtClean="0">
                <a:solidFill>
                  <a:srgbClr val="C0C0C0"/>
                </a:solidFill>
                <a:latin typeface="Arial" pitchFamily="34" charset="0"/>
                <a:cs typeface="Arial" pitchFamily="34" charset="0"/>
              </a:rPr>
              <a:t>Copyright © 2004-2014, Vanderbilt University</a:t>
            </a: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8686800" y="6675120"/>
            <a:ext cx="457200" cy="18288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2075" tIns="46038" rIns="92075" bIns="46038" numCol="1" anchor="ctr" anchorCtr="0" compatLnSpc="1">
            <a:prstTxWarp prst="textNoShape">
              <a:avLst/>
            </a:prstTxWarp>
          </a:bodyPr>
          <a:lstStyle>
            <a:lvl1pPr algn="r">
              <a:defRPr sz="1000" b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fld id="{AD231886-F523-415A-80F7-64AED9B561AF}" type="slidenum">
              <a:rPr lang="en-US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3109374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2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timing>
    <p:tnLst>
      <p:par>
        <p:cTn id="1" dur="indefinite" restart="never" nodeType="tmRoot"/>
      </p:par>
    </p:tnLst>
  </p:timing>
  <p:hf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.png"/><Relationship Id="rId5" Type="http://schemas.openxmlformats.org/officeDocument/2006/relationships/image" Target="../media/image4.WMF"/><Relationship Id="rId4" Type="http://schemas.openxmlformats.org/officeDocument/2006/relationships/image" Target="../media/image4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WMF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5.png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.jpeg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7" Type="http://schemas.openxmlformats.org/officeDocument/2006/relationships/image" Target="../media/image12.pn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1.png"/><Relationship Id="rId5" Type="http://schemas.openxmlformats.org/officeDocument/2006/relationships/image" Target="../media/image9.png"/><Relationship Id="rId4" Type="http://schemas.openxmlformats.org/officeDocument/2006/relationships/image" Target="../media/image8.png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3.gif"/><Relationship Id="rId5" Type="http://schemas.openxmlformats.org/officeDocument/2006/relationships/image" Target="../media/image14.png"/><Relationship Id="rId4" Type="http://schemas.openxmlformats.org/officeDocument/2006/relationships/image" Target="../media/image13.png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5.png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8.jpeg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4.png"/><Relationship Id="rId5" Type="http://schemas.openxmlformats.org/officeDocument/2006/relationships/image" Target="../media/image23.png"/><Relationship Id="rId4" Type="http://schemas.openxmlformats.org/officeDocument/2006/relationships/image" Target="../media/image22.png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.xml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4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WMF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5.png"/></Relationships>
</file>

<file path=ppt/slides/_rels/slide4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7.png"/><Relationship Id="rId4" Type="http://schemas.openxmlformats.org/officeDocument/2006/relationships/image" Target="../media/image26.png"/></Relationships>
</file>

<file path=ppt/slides/_rels/slide42.xml.rels><?xml version="1.0" encoding="UTF-8" standalone="yes"?>
<Relationships xmlns="http://schemas.openxmlformats.org/package/2006/relationships"><Relationship Id="rId8" Type="http://schemas.openxmlformats.org/officeDocument/2006/relationships/image" Target="../media/image29.png"/><Relationship Id="rId3" Type="http://schemas.openxmlformats.org/officeDocument/2006/relationships/image" Target="../media/image240.png"/><Relationship Id="rId7" Type="http://schemas.openxmlformats.org/officeDocument/2006/relationships/image" Target="../media/image28.pn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70.png"/><Relationship Id="rId5" Type="http://schemas.openxmlformats.org/officeDocument/2006/relationships/image" Target="../media/image260.png"/><Relationship Id="rId4" Type="http://schemas.openxmlformats.org/officeDocument/2006/relationships/image" Target="../media/image250.png"/></Relationships>
</file>

<file path=ppt/slides/_rels/slide4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4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pn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1.png"/></Relationships>
</file>

<file path=ppt/slides/_rels/slide45.xml.rels><?xml version="1.0" encoding="UTF-8" standalone="yes"?>
<Relationships xmlns="http://schemas.openxmlformats.org/package/2006/relationships"><Relationship Id="rId8" Type="http://schemas.openxmlformats.org/officeDocument/2006/relationships/image" Target="../media/image31.png"/><Relationship Id="rId3" Type="http://schemas.openxmlformats.org/officeDocument/2006/relationships/image" Target="../media/image32.png"/><Relationship Id="rId7" Type="http://schemas.openxmlformats.org/officeDocument/2006/relationships/image" Target="../media/image30.pn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5.png"/><Relationship Id="rId5" Type="http://schemas.openxmlformats.org/officeDocument/2006/relationships/image" Target="../media/image34.png"/><Relationship Id="rId4" Type="http://schemas.openxmlformats.org/officeDocument/2006/relationships/image" Target="../media/image33.png"/></Relationships>
</file>

<file path=ppt/slides/_rels/slide4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4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4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4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6.png"/></Relationships>
</file>

<file path=ppt/slides/_rels/slide5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7.png"/></Relationships>
</file>

<file path=ppt/slides/_rels/slide5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8.png"/></Relationships>
</file>

<file path=ppt/slides/_rels/slide5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37.png"/><Relationship Id="rId4" Type="http://schemas.openxmlformats.org/officeDocument/2006/relationships/image" Target="../media/image38.png"/></Relationships>
</file>

<file path=ppt/slides/_rels/slide5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1.png"/><Relationship Id="rId5" Type="http://schemas.openxmlformats.org/officeDocument/2006/relationships/image" Target="../media/image40.png"/><Relationship Id="rId4" Type="http://schemas.openxmlformats.org/officeDocument/2006/relationships/image" Target="../media/image39.png"/></Relationships>
</file>

<file path=ppt/slides/_rels/slide5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2.png"/></Relationships>
</file>

<file path=ppt/slides/_rels/slide5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3.png"/></Relationships>
</file>

<file path=ppt/slides/_rels/slide5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5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5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/Relationships>
</file>

<file path=ppt/slides/_rels/slide5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Grafik 5" descr="136581138_display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190362" y="181519"/>
            <a:ext cx="945393" cy="945393"/>
          </a:xfrm>
          <a:prstGeom prst="rect">
            <a:avLst/>
          </a:prstGeom>
        </p:spPr>
      </p:pic>
      <p:pic>
        <p:nvPicPr>
          <p:cNvPr id="4" name="Picture 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08245" y="291073"/>
            <a:ext cx="992437" cy="726284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3194732" y="5881189"/>
            <a:ext cx="2754537" cy="830997"/>
          </a:xfrm>
          <a:prstGeom prst="rect">
            <a:avLst/>
          </a:prstGeom>
          <a:noFill/>
          <a:effectLst>
            <a:outerShdw blurRad="50800" dist="12700" dir="2700000" algn="tl" rotWithShape="0">
              <a:prstClr val="black">
                <a:alpha val="40000"/>
              </a:prstClr>
            </a:outerShdw>
          </a:effectLst>
        </p:spPr>
        <p:txBody>
          <a:bodyPr wrap="none" rtlCol="0">
            <a:spAutoFit/>
          </a:bodyPr>
          <a:lstStyle/>
          <a:p>
            <a:pPr algn="ctr"/>
            <a:r>
              <a:rPr lang="en-US" sz="2400" i="1" dirty="0" smtClean="0"/>
              <a:t>Dissertation Defense</a:t>
            </a:r>
          </a:p>
          <a:p>
            <a:pPr algn="ctr"/>
            <a:r>
              <a:rPr lang="en-US" sz="2400" i="1" dirty="0" smtClean="0"/>
              <a:t>March 4, 2014</a:t>
            </a:r>
            <a:endParaRPr lang="en-US" sz="2400" i="1" dirty="0"/>
          </a:p>
        </p:txBody>
      </p:sp>
      <p:sp>
        <p:nvSpPr>
          <p:cNvPr id="7" name="TextBox 6"/>
          <p:cNvSpPr txBox="1"/>
          <p:nvPr/>
        </p:nvSpPr>
        <p:spPr>
          <a:xfrm>
            <a:off x="3174823" y="4926505"/>
            <a:ext cx="2794355" cy="861774"/>
          </a:xfrm>
          <a:prstGeom prst="rect">
            <a:avLst/>
          </a:prstGeom>
          <a:noFill/>
          <a:effectLst/>
        </p:spPr>
        <p:txBody>
          <a:bodyPr wrap="none" rtlCol="0">
            <a:spAutoFit/>
          </a:bodyPr>
          <a:lstStyle/>
          <a:p>
            <a:pPr algn="ctr"/>
            <a:r>
              <a:rPr lang="en-US" sz="3200" b="1" dirty="0"/>
              <a:t>Will </a:t>
            </a:r>
            <a:r>
              <a:rPr lang="en-US" sz="3200" b="1" dirty="0" smtClean="0"/>
              <a:t>Hedgecock</a:t>
            </a:r>
          </a:p>
          <a:p>
            <a:pPr algn="ctr"/>
            <a:r>
              <a:rPr lang="en-US" b="1" i="1" dirty="0" smtClean="0"/>
              <a:t>Ph.D. Candidate</a:t>
            </a:r>
            <a:endParaRPr lang="en-US" b="1" i="1" dirty="0"/>
          </a:p>
        </p:txBody>
      </p:sp>
      <p:sp>
        <p:nvSpPr>
          <p:cNvPr id="9" name="Text Box 3"/>
          <p:cNvSpPr txBox="1">
            <a:spLocks noChangeArrowheads="1"/>
          </p:cNvSpPr>
          <p:nvPr/>
        </p:nvSpPr>
        <p:spPr bwMode="auto">
          <a:xfrm>
            <a:off x="1485900" y="204952"/>
            <a:ext cx="6172200" cy="8985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000">
                <a:solidFill>
                  <a:schemeClr val="bg1"/>
                </a:solidFill>
                <a:latin typeface="Times New Roman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000">
                <a:solidFill>
                  <a:schemeClr val="bg1"/>
                </a:solidFill>
                <a:latin typeface="Times New Roman" charset="0"/>
                <a:ea typeface="ＭＳ Ｐゴシック" charset="0"/>
              </a:defRPr>
            </a:lvl2pPr>
            <a:lvl3pPr marL="1143000" indent="-228600" eaLnBrk="0" hangingPunct="0">
              <a:defRPr sz="2000">
                <a:solidFill>
                  <a:schemeClr val="bg1"/>
                </a:solidFill>
                <a:latin typeface="Times New Roman" charset="0"/>
                <a:ea typeface="ＭＳ Ｐゴシック" charset="0"/>
              </a:defRPr>
            </a:lvl3pPr>
            <a:lvl4pPr marL="1600200" indent="-228600" eaLnBrk="0" hangingPunct="0">
              <a:defRPr sz="2000">
                <a:solidFill>
                  <a:schemeClr val="bg1"/>
                </a:solidFill>
                <a:latin typeface="Times New Roman" charset="0"/>
                <a:ea typeface="ＭＳ Ｐゴシック" charset="0"/>
              </a:defRPr>
            </a:lvl4pPr>
            <a:lvl5pPr marL="2057400" indent="-228600" eaLnBrk="0" hangingPunct="0">
              <a:defRPr sz="2000">
                <a:solidFill>
                  <a:schemeClr val="bg1"/>
                </a:solidFill>
                <a:latin typeface="Times New Roman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bg1"/>
                </a:solidFill>
                <a:latin typeface="Times New Roman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bg1"/>
                </a:solidFill>
                <a:latin typeface="Times New Roman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bg1"/>
                </a:solidFill>
                <a:latin typeface="Times New Roman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bg1"/>
                </a:solidFill>
                <a:latin typeface="Times New Roman" charset="0"/>
                <a:ea typeface="ＭＳ Ｐゴシック" charset="0"/>
              </a:defRPr>
            </a:lvl9pPr>
          </a:lstStyle>
          <a:p>
            <a:pPr algn="ctr">
              <a:defRPr/>
            </a:pPr>
            <a:r>
              <a:rPr lang="en-US" sz="2400" b="1" dirty="0" smtClean="0">
                <a:solidFill>
                  <a:schemeClr val="tx1"/>
                </a:solidFill>
                <a:latin typeface="Arial" charset="0"/>
              </a:rPr>
              <a:t>Institute for Software Integrated Systems</a:t>
            </a:r>
          </a:p>
          <a:p>
            <a:pPr algn="ctr">
              <a:spcBef>
                <a:spcPts val="600"/>
              </a:spcBef>
              <a:defRPr/>
            </a:pPr>
            <a:r>
              <a:rPr lang="en-US" sz="2400" b="1" dirty="0" smtClean="0">
                <a:solidFill>
                  <a:schemeClr val="tx1"/>
                </a:solidFill>
                <a:latin typeface="Arial" charset="0"/>
              </a:rPr>
              <a:t>Vanderbilt University</a:t>
            </a:r>
          </a:p>
        </p:txBody>
      </p:sp>
      <p:sp>
        <p:nvSpPr>
          <p:cNvPr id="10" name="Rectangle 2"/>
          <p:cNvSpPr txBox="1">
            <a:spLocks noChangeArrowheads="1"/>
          </p:cNvSpPr>
          <p:nvPr/>
        </p:nvSpPr>
        <p:spPr>
          <a:xfrm>
            <a:off x="457200" y="2108199"/>
            <a:ext cx="8229600" cy="2252785"/>
          </a:xfrm>
          <a:prstGeom prst="rect">
            <a:avLst/>
          </a:prstGeom>
        </p:spPr>
        <p:txBody>
          <a:bodyPr/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altLang="en-US" b="1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Precise Real-Time Relative Localization Using Single-Frequency GPS</a:t>
            </a:r>
          </a:p>
        </p:txBody>
      </p:sp>
    </p:spTree>
    <p:extLst>
      <p:ext uri="{BB962C8B-B14F-4D97-AF65-F5344CB8AC3E}">
        <p14:creationId xmlns:p14="http://schemas.microsoft.com/office/powerpoint/2010/main" val="30305059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Content Placeholder 2"/>
          <p:cNvSpPr txBox="1">
            <a:spLocks/>
          </p:cNvSpPr>
          <p:nvPr/>
        </p:nvSpPr>
        <p:spPr>
          <a:xfrm>
            <a:off x="445477" y="1055074"/>
            <a:ext cx="8550242" cy="5048736"/>
          </a:xfrm>
          <a:prstGeom prst="rect">
            <a:avLst/>
          </a:prstGeom>
        </p:spPr>
        <p:txBody>
          <a:bodyPr vert="horz" lIns="91440" tIns="45720" rIns="91440" bIns="45720" rtlCol="0">
            <a:normAutofit fontScale="70000" lnSpcReduction="20000"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buClr>
                <a:srgbClr val="C00000"/>
              </a:buClr>
              <a:buFont typeface="Wingdings" panose="05000000000000000000" pitchFamily="2" charset="2"/>
              <a:buChar char="§"/>
            </a:pPr>
            <a:r>
              <a:rPr lang="en-US" dirty="0" smtClean="0">
                <a:solidFill>
                  <a:prstClr val="black"/>
                </a:solidFill>
              </a:rPr>
              <a:t>Motivation and Problem Statement</a:t>
            </a:r>
          </a:p>
          <a:p>
            <a:pPr lvl="1">
              <a:buClr>
                <a:schemeClr val="bg2">
                  <a:lumMod val="50000"/>
                </a:schemeClr>
              </a:buClr>
              <a:buFont typeface="Wingdings" panose="05000000000000000000" pitchFamily="2" charset="2"/>
              <a:buChar char="§"/>
            </a:pPr>
            <a:r>
              <a:rPr lang="en-US" dirty="0" smtClean="0">
                <a:solidFill>
                  <a:prstClr val="black"/>
                </a:solidFill>
              </a:rPr>
              <a:t>Overview of GPS Observables</a:t>
            </a:r>
          </a:p>
          <a:p>
            <a:pPr>
              <a:buClr>
                <a:srgbClr val="C00000"/>
              </a:buClr>
              <a:buFont typeface="Wingdings" panose="05000000000000000000" pitchFamily="2" charset="2"/>
              <a:buChar char="§"/>
            </a:pPr>
            <a:r>
              <a:rPr lang="en-US" dirty="0" smtClean="0">
                <a:solidFill>
                  <a:prstClr val="black"/>
                </a:solidFill>
              </a:rPr>
              <a:t>Precise Relative </a:t>
            </a:r>
            <a:r>
              <a:rPr lang="en-US" b="1" i="1" dirty="0" smtClean="0">
                <a:solidFill>
                  <a:prstClr val="black"/>
                </a:solidFill>
              </a:rPr>
              <a:t>Tracking</a:t>
            </a:r>
            <a:r>
              <a:rPr lang="en-US" dirty="0" smtClean="0">
                <a:solidFill>
                  <a:prstClr val="black"/>
                </a:solidFill>
              </a:rPr>
              <a:t> with GPS</a:t>
            </a:r>
          </a:p>
          <a:p>
            <a:pPr lvl="1">
              <a:buClr>
                <a:schemeClr val="bg2">
                  <a:lumMod val="50000"/>
                </a:schemeClr>
              </a:buClr>
              <a:buFont typeface="Wingdings" panose="05000000000000000000" pitchFamily="2" charset="2"/>
              <a:buChar char="§"/>
            </a:pPr>
            <a:r>
              <a:rPr lang="en-US" dirty="0" smtClean="0">
                <a:solidFill>
                  <a:prstClr val="black"/>
                </a:solidFill>
              </a:rPr>
              <a:t>Technical Methodology</a:t>
            </a:r>
          </a:p>
          <a:p>
            <a:pPr lvl="1">
              <a:buClr>
                <a:schemeClr val="bg2">
                  <a:lumMod val="50000"/>
                </a:schemeClr>
              </a:buClr>
              <a:buFont typeface="Wingdings" panose="05000000000000000000" pitchFamily="2" charset="2"/>
              <a:buChar char="§"/>
            </a:pPr>
            <a:r>
              <a:rPr lang="en-US" dirty="0" smtClean="0">
                <a:solidFill>
                  <a:prstClr val="black"/>
                </a:solidFill>
              </a:rPr>
              <a:t>Dual-Receiver Error Mitigation</a:t>
            </a:r>
          </a:p>
          <a:p>
            <a:pPr lvl="1">
              <a:buClr>
                <a:schemeClr val="bg2">
                  <a:lumMod val="50000"/>
                </a:schemeClr>
              </a:buClr>
              <a:buFont typeface="Wingdings" panose="05000000000000000000" pitchFamily="2" charset="2"/>
              <a:buChar char="§"/>
            </a:pPr>
            <a:r>
              <a:rPr lang="en-US" dirty="0" smtClean="0">
                <a:solidFill>
                  <a:prstClr val="black"/>
                </a:solidFill>
              </a:rPr>
              <a:t>Temporal Observation Model</a:t>
            </a:r>
          </a:p>
          <a:p>
            <a:pPr lvl="1">
              <a:buClr>
                <a:schemeClr val="bg2">
                  <a:lumMod val="50000"/>
                </a:schemeClr>
              </a:buClr>
              <a:buFont typeface="Wingdings" panose="05000000000000000000" pitchFamily="2" charset="2"/>
              <a:buChar char="§"/>
            </a:pPr>
            <a:r>
              <a:rPr lang="en-US" dirty="0" smtClean="0">
                <a:solidFill>
                  <a:prstClr val="black"/>
                </a:solidFill>
              </a:rPr>
              <a:t>Relative Tracking Algorithm</a:t>
            </a:r>
          </a:p>
          <a:p>
            <a:pPr>
              <a:buClr>
                <a:srgbClr val="C00000"/>
              </a:buClr>
              <a:buFont typeface="Wingdings" panose="05000000000000000000" pitchFamily="2" charset="2"/>
              <a:buChar char="§"/>
            </a:pPr>
            <a:r>
              <a:rPr lang="en-US" dirty="0" smtClean="0">
                <a:solidFill>
                  <a:prstClr val="black"/>
                </a:solidFill>
              </a:rPr>
              <a:t>Software </a:t>
            </a:r>
            <a:r>
              <a:rPr lang="en-US" dirty="0">
                <a:solidFill>
                  <a:prstClr val="black"/>
                </a:solidFill>
              </a:rPr>
              <a:t>Architecture</a:t>
            </a:r>
          </a:p>
          <a:p>
            <a:pPr lvl="1">
              <a:buClr>
                <a:schemeClr val="bg2">
                  <a:lumMod val="50000"/>
                </a:schemeClr>
              </a:buClr>
              <a:buFont typeface="Wingdings" panose="05000000000000000000" pitchFamily="2" charset="2"/>
              <a:buChar char="§"/>
            </a:pPr>
            <a:r>
              <a:rPr lang="en-US" dirty="0">
                <a:solidFill>
                  <a:prstClr val="black"/>
                </a:solidFill>
              </a:rPr>
              <a:t>Experimental </a:t>
            </a:r>
            <a:r>
              <a:rPr lang="en-US" dirty="0" smtClean="0">
                <a:solidFill>
                  <a:prstClr val="black"/>
                </a:solidFill>
              </a:rPr>
              <a:t>Prototype</a:t>
            </a:r>
          </a:p>
          <a:p>
            <a:pPr lvl="1">
              <a:buClr>
                <a:schemeClr val="bg2">
                  <a:lumMod val="50000"/>
                </a:schemeClr>
              </a:buClr>
              <a:buFont typeface="Wingdings" panose="05000000000000000000" pitchFamily="2" charset="2"/>
              <a:buChar char="§"/>
            </a:pPr>
            <a:r>
              <a:rPr lang="en-US" dirty="0" smtClean="0">
                <a:solidFill>
                  <a:prstClr val="black"/>
                </a:solidFill>
              </a:rPr>
              <a:t>Evaluation and Results</a:t>
            </a:r>
          </a:p>
          <a:p>
            <a:pPr>
              <a:buClr>
                <a:srgbClr val="C00000"/>
              </a:buClr>
              <a:buFont typeface="Wingdings" panose="05000000000000000000" pitchFamily="2" charset="2"/>
              <a:buChar char="§"/>
            </a:pPr>
            <a:r>
              <a:rPr lang="en-US" dirty="0" smtClean="0">
                <a:solidFill>
                  <a:prstClr val="black"/>
                </a:solidFill>
              </a:rPr>
              <a:t>Precise Relative </a:t>
            </a:r>
            <a:r>
              <a:rPr lang="en-US" b="1" i="1" dirty="0" smtClean="0">
                <a:solidFill>
                  <a:prstClr val="black"/>
                </a:solidFill>
              </a:rPr>
              <a:t>Localization</a:t>
            </a:r>
            <a:r>
              <a:rPr lang="en-US" dirty="0" smtClean="0">
                <a:solidFill>
                  <a:prstClr val="black"/>
                </a:solidFill>
              </a:rPr>
              <a:t> with GPS</a:t>
            </a:r>
          </a:p>
          <a:p>
            <a:pPr lvl="1">
              <a:buClr>
                <a:schemeClr val="bg2">
                  <a:lumMod val="50000"/>
                </a:schemeClr>
              </a:buClr>
              <a:buFont typeface="Wingdings" panose="05000000000000000000" pitchFamily="2" charset="2"/>
              <a:buChar char="§"/>
            </a:pPr>
            <a:r>
              <a:rPr lang="en-US" dirty="0" smtClean="0">
                <a:solidFill>
                  <a:prstClr val="black"/>
                </a:solidFill>
              </a:rPr>
              <a:t>Ambiguity Function Method</a:t>
            </a:r>
          </a:p>
          <a:p>
            <a:pPr lvl="1">
              <a:buClr>
                <a:schemeClr val="bg2">
                  <a:lumMod val="50000"/>
                </a:schemeClr>
              </a:buClr>
              <a:buFont typeface="Wingdings" panose="05000000000000000000" pitchFamily="2" charset="2"/>
              <a:buChar char="§"/>
            </a:pPr>
            <a:r>
              <a:rPr lang="en-US" dirty="0" smtClean="0">
                <a:solidFill>
                  <a:prstClr val="black"/>
                </a:solidFill>
              </a:rPr>
              <a:t>AFV Peak Tracking (APT) Solution</a:t>
            </a:r>
            <a:endParaRPr lang="en-US" dirty="0">
              <a:solidFill>
                <a:prstClr val="black"/>
              </a:solidFill>
            </a:endParaRPr>
          </a:p>
          <a:p>
            <a:pPr lvl="1">
              <a:buClr>
                <a:schemeClr val="bg2">
                  <a:lumMod val="50000"/>
                </a:schemeClr>
              </a:buClr>
              <a:buFont typeface="Wingdings" panose="05000000000000000000" pitchFamily="2" charset="2"/>
              <a:buChar char="§"/>
            </a:pPr>
            <a:r>
              <a:rPr lang="en-US" dirty="0">
                <a:solidFill>
                  <a:prstClr val="black"/>
                </a:solidFill>
              </a:rPr>
              <a:t>Evaluation and </a:t>
            </a:r>
            <a:r>
              <a:rPr lang="en-US" dirty="0" smtClean="0">
                <a:solidFill>
                  <a:prstClr val="black"/>
                </a:solidFill>
              </a:rPr>
              <a:t>Results</a:t>
            </a:r>
          </a:p>
          <a:p>
            <a:pPr>
              <a:buClr>
                <a:srgbClr val="C00000"/>
              </a:buClr>
              <a:buFont typeface="Wingdings" panose="05000000000000000000" pitchFamily="2" charset="2"/>
              <a:buChar char="§"/>
            </a:pPr>
            <a:r>
              <a:rPr lang="en-US" dirty="0" smtClean="0">
                <a:solidFill>
                  <a:prstClr val="black"/>
                </a:solidFill>
              </a:rPr>
              <a:t>Future Work and Conclusions</a:t>
            </a:r>
            <a:endParaRPr lang="en-US" dirty="0">
              <a:solidFill>
                <a:prstClr val="black"/>
              </a:solidFill>
            </a:endParaRPr>
          </a:p>
        </p:txBody>
      </p:sp>
      <p:sp>
        <p:nvSpPr>
          <p:cNvPr id="4" name="Titel 1"/>
          <p:cNvSpPr>
            <a:spLocks noGrp="1"/>
          </p:cNvSpPr>
          <p:nvPr>
            <p:ph type="title"/>
          </p:nvPr>
        </p:nvSpPr>
        <p:spPr>
          <a:xfrm>
            <a:off x="819035" y="151504"/>
            <a:ext cx="8176684" cy="465165"/>
          </a:xfrm>
        </p:spPr>
        <p:txBody>
          <a:bodyPr>
            <a:noAutofit/>
          </a:bodyPr>
          <a:lstStyle/>
          <a:p>
            <a:pPr algn="ctr"/>
            <a:r>
              <a:rPr lang="en-US" sz="3600" b="1" dirty="0" smtClean="0">
                <a:latin typeface="+mn-lt"/>
              </a:rPr>
              <a:t>Outline</a:t>
            </a:r>
            <a:endParaRPr lang="en-US" sz="3600" b="1" dirty="0">
              <a:latin typeface="+mn-lt"/>
            </a:endParaRPr>
          </a:p>
        </p:txBody>
      </p:sp>
      <p:pic>
        <p:nvPicPr>
          <p:cNvPr id="5" name="Grafik 3" descr="136581138_display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128094" y="74139"/>
            <a:ext cx="619897" cy="619897"/>
          </a:xfrm>
          <a:prstGeom prst="rect">
            <a:avLst/>
          </a:prstGeom>
          <a:noFill/>
          <a:ln>
            <a:noFill/>
          </a:ln>
        </p:spPr>
      </p:pic>
      <p:cxnSp>
        <p:nvCxnSpPr>
          <p:cNvPr id="6" name="Gerade Verbindung 5"/>
          <p:cNvCxnSpPr/>
          <p:nvPr/>
        </p:nvCxnSpPr>
        <p:spPr>
          <a:xfrm>
            <a:off x="819034" y="694036"/>
            <a:ext cx="8176685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24926128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el 1"/>
          <p:cNvSpPr>
            <a:spLocks noGrp="1"/>
          </p:cNvSpPr>
          <p:nvPr>
            <p:ph type="title"/>
          </p:nvPr>
        </p:nvSpPr>
        <p:spPr>
          <a:xfrm>
            <a:off x="819035" y="151504"/>
            <a:ext cx="8176684" cy="465165"/>
          </a:xfrm>
        </p:spPr>
        <p:txBody>
          <a:bodyPr>
            <a:noAutofit/>
          </a:bodyPr>
          <a:lstStyle/>
          <a:p>
            <a:pPr algn="ctr"/>
            <a:r>
              <a:rPr lang="en-US" sz="3600" b="1" dirty="0" smtClean="0">
                <a:latin typeface="+mn-lt"/>
              </a:rPr>
              <a:t>Motivation</a:t>
            </a:r>
            <a:endParaRPr lang="en-US" sz="3600" b="1" dirty="0">
              <a:latin typeface="+mn-lt"/>
            </a:endParaRPr>
          </a:p>
        </p:txBody>
      </p:sp>
      <p:pic>
        <p:nvPicPr>
          <p:cNvPr id="5" name="Grafik 3" descr="136581138_display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128094" y="74139"/>
            <a:ext cx="619897" cy="619897"/>
          </a:xfrm>
          <a:prstGeom prst="rect">
            <a:avLst/>
          </a:prstGeom>
          <a:noFill/>
          <a:ln>
            <a:noFill/>
          </a:ln>
        </p:spPr>
      </p:pic>
      <p:cxnSp>
        <p:nvCxnSpPr>
          <p:cNvPr id="6" name="Gerade Verbindung 5"/>
          <p:cNvCxnSpPr/>
          <p:nvPr/>
        </p:nvCxnSpPr>
        <p:spPr>
          <a:xfrm>
            <a:off x="819034" y="694036"/>
            <a:ext cx="8176685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Content Placeholder 2"/>
          <p:cNvSpPr>
            <a:spLocks noGrp="1"/>
          </p:cNvSpPr>
          <p:nvPr>
            <p:ph idx="1"/>
          </p:nvPr>
        </p:nvSpPr>
        <p:spPr>
          <a:xfrm>
            <a:off x="457200" y="976920"/>
            <a:ext cx="8229600" cy="5415333"/>
          </a:xfrm>
        </p:spPr>
        <p:txBody>
          <a:bodyPr>
            <a:normAutofit lnSpcReduction="10000"/>
          </a:bodyPr>
          <a:lstStyle/>
          <a:p>
            <a:pPr>
              <a:buClr>
                <a:srgbClr val="C00000"/>
              </a:buClr>
              <a:buFont typeface="Wingdings" panose="05000000000000000000" pitchFamily="2" charset="2"/>
              <a:buChar char="§"/>
            </a:pPr>
            <a:r>
              <a:rPr lang="en-US" sz="2200" dirty="0"/>
              <a:t>Many </a:t>
            </a:r>
            <a:r>
              <a:rPr lang="en-US" sz="2200" dirty="0" smtClean="0"/>
              <a:t>mobile sensing </a:t>
            </a:r>
            <a:r>
              <a:rPr lang="en-US" sz="2200" dirty="0"/>
              <a:t>applications rely on highly-accurate sensor node locations in which ONLY the relative positions of the nodes are required</a:t>
            </a:r>
          </a:p>
          <a:p>
            <a:pPr>
              <a:buClr>
                <a:srgbClr val="C00000"/>
              </a:buClr>
              <a:buFont typeface="Wingdings" panose="05000000000000000000" pitchFamily="2" charset="2"/>
              <a:buChar char="§"/>
            </a:pPr>
            <a:r>
              <a:rPr lang="en-US" sz="2200" dirty="0"/>
              <a:t>GPS provides absolute coordinates anywhere in the world, but sub-meter accuracy is unobtainable without military-grade or prohibitively-expensive differential GPS units</a:t>
            </a:r>
          </a:p>
          <a:p>
            <a:pPr>
              <a:buClr>
                <a:srgbClr val="C00000"/>
              </a:buClr>
              <a:buFont typeface="Wingdings" panose="05000000000000000000" pitchFamily="2" charset="2"/>
              <a:buChar char="§"/>
            </a:pPr>
            <a:r>
              <a:rPr lang="en-US" altLang="en-US" sz="2200" dirty="0" smtClean="0"/>
              <a:t>GPS has became cheaper and less power hungry in recent years</a:t>
            </a:r>
          </a:p>
          <a:p>
            <a:pPr lvl="1">
              <a:buClr>
                <a:schemeClr val="bg2">
                  <a:lumMod val="50000"/>
                </a:schemeClr>
              </a:buClr>
              <a:buFont typeface="Wingdings" panose="05000000000000000000" pitchFamily="2" charset="2"/>
              <a:buChar char="§"/>
            </a:pPr>
            <a:r>
              <a:rPr lang="en-US" altLang="en-US" sz="2000" dirty="0" smtClean="0"/>
              <a:t>Still not accurate enough for many precision applications, including:</a:t>
            </a:r>
          </a:p>
          <a:p>
            <a:pPr lvl="1">
              <a:buClr>
                <a:schemeClr val="bg2">
                  <a:lumMod val="50000"/>
                </a:schemeClr>
              </a:buClr>
              <a:buFont typeface="Wingdings" panose="05000000000000000000" pitchFamily="2" charset="2"/>
              <a:buChar char="§"/>
            </a:pPr>
            <a:r>
              <a:rPr lang="en-US" altLang="en-US" sz="2000" dirty="0" smtClean="0"/>
              <a:t>Land surveying, precision agriculture</a:t>
            </a:r>
          </a:p>
          <a:p>
            <a:pPr lvl="1">
              <a:buClr>
                <a:schemeClr val="bg2">
                  <a:lumMod val="50000"/>
                </a:schemeClr>
              </a:buClr>
              <a:buFont typeface="Wingdings" panose="05000000000000000000" pitchFamily="2" charset="2"/>
              <a:buChar char="§"/>
            </a:pPr>
            <a:r>
              <a:rPr lang="en-US" altLang="en-US" sz="2000" dirty="0" smtClean="0"/>
              <a:t>Coordinated movement of UAVs and UGVs</a:t>
            </a:r>
          </a:p>
          <a:p>
            <a:pPr lvl="1">
              <a:buClr>
                <a:schemeClr val="bg2">
                  <a:lumMod val="50000"/>
                </a:schemeClr>
              </a:buClr>
              <a:buFont typeface="Wingdings" panose="05000000000000000000" pitchFamily="2" charset="2"/>
              <a:buChar char="§"/>
            </a:pPr>
            <a:r>
              <a:rPr lang="en-US" altLang="en-US" sz="2000" dirty="0" smtClean="0"/>
              <a:t>Driverless cars: collision avoidance, platoon formation when there is no LOS </a:t>
            </a:r>
          </a:p>
          <a:p>
            <a:pPr lvl="1">
              <a:buClr>
                <a:schemeClr val="bg2">
                  <a:lumMod val="50000"/>
                </a:schemeClr>
              </a:buClr>
              <a:buFont typeface="Wingdings" panose="05000000000000000000" pitchFamily="2" charset="2"/>
              <a:buChar char="§"/>
            </a:pPr>
            <a:r>
              <a:rPr lang="en-US" altLang="en-US" sz="2000" dirty="0" smtClean="0"/>
              <a:t>Etc.</a:t>
            </a:r>
          </a:p>
          <a:p>
            <a:pPr>
              <a:buClr>
                <a:srgbClr val="C00000"/>
              </a:buClr>
              <a:buFont typeface="Wingdings" panose="05000000000000000000" pitchFamily="2" charset="2"/>
              <a:buChar char="§"/>
            </a:pPr>
            <a:r>
              <a:rPr lang="en-US" altLang="en-US" sz="2200" dirty="0" smtClean="0"/>
              <a:t>Differential GPS and RTK have various disadvantages</a:t>
            </a:r>
          </a:p>
          <a:p>
            <a:pPr>
              <a:buClr>
                <a:srgbClr val="C00000"/>
              </a:buClr>
              <a:buFont typeface="Wingdings" panose="05000000000000000000" pitchFamily="2" charset="2"/>
              <a:buChar char="§"/>
            </a:pPr>
            <a:r>
              <a:rPr lang="en-US" altLang="en-US" sz="2200" dirty="0" smtClean="0"/>
              <a:t>Need a method to bridge the gap between cost and accuracy</a:t>
            </a:r>
          </a:p>
        </p:txBody>
      </p:sp>
    </p:spTree>
    <p:extLst>
      <p:ext uri="{BB962C8B-B14F-4D97-AF65-F5344CB8AC3E}">
        <p14:creationId xmlns:p14="http://schemas.microsoft.com/office/powerpoint/2010/main" val="225990432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el 1"/>
          <p:cNvSpPr>
            <a:spLocks noGrp="1"/>
          </p:cNvSpPr>
          <p:nvPr>
            <p:ph type="title"/>
          </p:nvPr>
        </p:nvSpPr>
        <p:spPr>
          <a:xfrm>
            <a:off x="819035" y="151504"/>
            <a:ext cx="8176684" cy="465165"/>
          </a:xfrm>
        </p:spPr>
        <p:txBody>
          <a:bodyPr>
            <a:noAutofit/>
          </a:bodyPr>
          <a:lstStyle/>
          <a:p>
            <a:pPr algn="ctr"/>
            <a:r>
              <a:rPr lang="en-US" sz="3600" b="1" dirty="0" smtClean="0">
                <a:latin typeface="+mn-lt"/>
              </a:rPr>
              <a:t>Problem Statement</a:t>
            </a:r>
            <a:endParaRPr lang="en-US" sz="3600" b="1" dirty="0">
              <a:latin typeface="+mn-lt"/>
            </a:endParaRPr>
          </a:p>
        </p:txBody>
      </p:sp>
      <p:pic>
        <p:nvPicPr>
          <p:cNvPr id="5" name="Grafik 3" descr="136581138_display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128094" y="74139"/>
            <a:ext cx="619897" cy="619897"/>
          </a:xfrm>
          <a:prstGeom prst="rect">
            <a:avLst/>
          </a:prstGeom>
          <a:noFill/>
          <a:ln>
            <a:noFill/>
          </a:ln>
        </p:spPr>
      </p:pic>
      <p:cxnSp>
        <p:nvCxnSpPr>
          <p:cNvPr id="6" name="Gerade Verbindung 5"/>
          <p:cNvCxnSpPr/>
          <p:nvPr/>
        </p:nvCxnSpPr>
        <p:spPr>
          <a:xfrm>
            <a:off x="819034" y="694036"/>
            <a:ext cx="8176685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Inhaltsplatzhalter 2"/>
          <p:cNvSpPr>
            <a:spLocks noGrp="1"/>
          </p:cNvSpPr>
          <p:nvPr>
            <p:ph idx="1"/>
          </p:nvPr>
        </p:nvSpPr>
        <p:spPr>
          <a:xfrm>
            <a:off x="370936" y="1512501"/>
            <a:ext cx="8333117" cy="2091559"/>
          </a:xfrm>
        </p:spPr>
        <p:txBody>
          <a:bodyPr>
            <a:normAutofit fontScale="92500" lnSpcReduction="10000"/>
          </a:bodyPr>
          <a:lstStyle/>
          <a:p>
            <a:pPr marL="514338" indent="-514338">
              <a:buFont typeface="+mj-lt"/>
              <a:buAutoNum type="arabicParenR"/>
            </a:pPr>
            <a:r>
              <a:rPr lang="en-US" dirty="0" smtClean="0"/>
              <a:t>Centimeter-precision accuracy for a scalable network of nodes</a:t>
            </a:r>
          </a:p>
          <a:p>
            <a:pPr marL="514338" indent="-514338">
              <a:buFont typeface="+mj-lt"/>
              <a:buAutoNum type="arabicParenR"/>
            </a:pPr>
            <a:r>
              <a:rPr lang="en-US" dirty="0" smtClean="0"/>
              <a:t>No </a:t>
            </a:r>
            <a:r>
              <a:rPr lang="en-US" i="1" dirty="0" smtClean="0"/>
              <a:t>stationary</a:t>
            </a:r>
            <a:r>
              <a:rPr lang="en-US" dirty="0" smtClean="0"/>
              <a:t> calibration or data collection phase</a:t>
            </a:r>
          </a:p>
          <a:p>
            <a:pPr marL="514338" indent="-514338">
              <a:buFont typeface="+mj-lt"/>
              <a:buAutoNum type="arabicParenR"/>
            </a:pPr>
            <a:r>
              <a:rPr lang="en-US" dirty="0" smtClean="0"/>
              <a:t>No explicit reference station or hub</a:t>
            </a:r>
          </a:p>
        </p:txBody>
      </p:sp>
      <p:sp>
        <p:nvSpPr>
          <p:cNvPr id="8" name="Inhaltsplatzhalter 2"/>
          <p:cNvSpPr txBox="1">
            <a:spLocks/>
          </p:cNvSpPr>
          <p:nvPr/>
        </p:nvSpPr>
        <p:spPr>
          <a:xfrm>
            <a:off x="128094" y="3639374"/>
            <a:ext cx="8867625" cy="2829464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r>
              <a:rPr lang="en-US" u="sng" dirty="0">
                <a:solidFill>
                  <a:prstClr val="black"/>
                </a:solidFill>
              </a:rPr>
              <a:t>Our Approach</a:t>
            </a:r>
            <a:endParaRPr lang="en-US" dirty="0">
              <a:solidFill>
                <a:prstClr val="black"/>
              </a:solidFill>
            </a:endParaRPr>
          </a:p>
          <a:p>
            <a:pPr marL="0" indent="0" algn="ctr">
              <a:buNone/>
            </a:pPr>
            <a:endParaRPr lang="en-US" sz="900" dirty="0">
              <a:solidFill>
                <a:prstClr val="black"/>
              </a:solidFill>
            </a:endParaRPr>
          </a:p>
          <a:p>
            <a:pPr marL="0" indent="0" algn="ctr">
              <a:spcBef>
                <a:spcPts val="0"/>
              </a:spcBef>
              <a:buNone/>
            </a:pPr>
            <a:r>
              <a:rPr lang="en-US" b="1" dirty="0">
                <a:solidFill>
                  <a:prstClr val="black"/>
                </a:solidFill>
              </a:rPr>
              <a:t>Use GPS satellites to provide </a:t>
            </a:r>
            <a:r>
              <a:rPr lang="en-US" b="1" i="1" dirty="0" smtClean="0">
                <a:solidFill>
                  <a:prstClr val="black"/>
                </a:solidFill>
              </a:rPr>
              <a:t>relative </a:t>
            </a:r>
            <a:r>
              <a:rPr lang="en-US" b="1" dirty="0">
                <a:solidFill>
                  <a:prstClr val="black"/>
                </a:solidFill>
              </a:rPr>
              <a:t>position </a:t>
            </a:r>
            <a:r>
              <a:rPr lang="en-US" b="1" dirty="0" smtClean="0">
                <a:solidFill>
                  <a:prstClr val="black"/>
                </a:solidFill>
              </a:rPr>
              <a:t>information for </a:t>
            </a:r>
            <a:r>
              <a:rPr lang="en-US" b="1" dirty="0">
                <a:solidFill>
                  <a:prstClr val="black"/>
                </a:solidFill>
              </a:rPr>
              <a:t>a cooperating network of sensor nodes via raw data sharing and pairwise node </a:t>
            </a:r>
            <a:r>
              <a:rPr lang="en-US" b="1" dirty="0" smtClean="0">
                <a:solidFill>
                  <a:prstClr val="black"/>
                </a:solidFill>
              </a:rPr>
              <a:t>tracking and localization</a:t>
            </a:r>
            <a:endParaRPr lang="en-US" dirty="0">
              <a:solidFill>
                <a:prstClr val="black"/>
              </a:solidFill>
            </a:endParaRPr>
          </a:p>
        </p:txBody>
      </p:sp>
      <p:sp>
        <p:nvSpPr>
          <p:cNvPr id="2" name="Rectangle 1"/>
          <p:cNvSpPr/>
          <p:nvPr/>
        </p:nvSpPr>
        <p:spPr>
          <a:xfrm>
            <a:off x="3314477" y="826967"/>
            <a:ext cx="2515047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3200" u="sng" dirty="0"/>
              <a:t>Requirements</a:t>
            </a:r>
          </a:p>
        </p:txBody>
      </p:sp>
    </p:spTree>
    <p:extLst>
      <p:ext uri="{BB962C8B-B14F-4D97-AF65-F5344CB8AC3E}">
        <p14:creationId xmlns:p14="http://schemas.microsoft.com/office/powerpoint/2010/main" val="281717659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el 1"/>
          <p:cNvSpPr>
            <a:spLocks noGrp="1"/>
          </p:cNvSpPr>
          <p:nvPr>
            <p:ph type="title"/>
          </p:nvPr>
        </p:nvSpPr>
        <p:spPr>
          <a:xfrm>
            <a:off x="819035" y="151504"/>
            <a:ext cx="8176684" cy="465165"/>
          </a:xfrm>
        </p:spPr>
        <p:txBody>
          <a:bodyPr>
            <a:noAutofit/>
          </a:bodyPr>
          <a:lstStyle/>
          <a:p>
            <a:pPr algn="ctr"/>
            <a:r>
              <a:rPr lang="en-US" sz="3600" b="1" dirty="0" smtClean="0">
                <a:latin typeface="+mn-lt"/>
              </a:rPr>
              <a:t>GPS Observable Overview</a:t>
            </a:r>
            <a:endParaRPr lang="en-US" sz="3600" b="1" dirty="0">
              <a:latin typeface="+mn-lt"/>
            </a:endParaRPr>
          </a:p>
        </p:txBody>
      </p:sp>
      <p:pic>
        <p:nvPicPr>
          <p:cNvPr id="5" name="Grafik 3" descr="136581138_display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128094" y="74139"/>
            <a:ext cx="619897" cy="619897"/>
          </a:xfrm>
          <a:prstGeom prst="rect">
            <a:avLst/>
          </a:prstGeom>
          <a:noFill/>
          <a:ln>
            <a:noFill/>
          </a:ln>
        </p:spPr>
      </p:pic>
      <p:cxnSp>
        <p:nvCxnSpPr>
          <p:cNvPr id="6" name="Gerade Verbindung 5"/>
          <p:cNvCxnSpPr/>
          <p:nvPr/>
        </p:nvCxnSpPr>
        <p:spPr>
          <a:xfrm>
            <a:off x="819034" y="694036"/>
            <a:ext cx="8176685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7" name="Inhaltsplatzhalter 2"/>
              <p:cNvSpPr>
                <a:spLocks noGrp="1"/>
              </p:cNvSpPr>
              <p:nvPr>
                <p:ph idx="1"/>
              </p:nvPr>
            </p:nvSpPr>
            <p:spPr>
              <a:xfrm>
                <a:off x="284672" y="971194"/>
                <a:ext cx="8711047" cy="1476284"/>
              </a:xfrm>
            </p:spPr>
            <p:txBody>
              <a:bodyPr>
                <a:normAutofit fontScale="92500" lnSpcReduction="10000"/>
              </a:bodyPr>
              <a:lstStyle/>
              <a:p>
                <a:pPr>
                  <a:spcAft>
                    <a:spcPts val="200"/>
                  </a:spcAft>
                  <a:buClr>
                    <a:srgbClr val="C00000"/>
                  </a:buClr>
                  <a:buFont typeface="Wingdings" panose="05000000000000000000" pitchFamily="2" charset="2"/>
                  <a:buChar char="§"/>
                </a:pPr>
                <a:r>
                  <a:rPr lang="en-US" b="1" dirty="0" smtClean="0"/>
                  <a:t>Pseudorange</a:t>
                </a:r>
              </a:p>
              <a:p>
                <a:pPr lvl="1">
                  <a:buClr>
                    <a:schemeClr val="bg2">
                      <a:lumMod val="50000"/>
                    </a:schemeClr>
                  </a:buClr>
                  <a:buFont typeface="Wingdings" panose="05000000000000000000" pitchFamily="2" charset="2"/>
                  <a:buChar char="§"/>
                </a:pPr>
                <a:r>
                  <a:rPr lang="en-US" dirty="0" smtClean="0"/>
                  <a:t>Time-of-flight (TOF)-based measurement observable</a:t>
                </a:r>
              </a:p>
              <a:p>
                <a:pPr lvl="1">
                  <a:buClr>
                    <a:schemeClr val="bg2">
                      <a:lumMod val="50000"/>
                    </a:schemeClr>
                  </a:buClr>
                  <a:buFont typeface="Wingdings" panose="05000000000000000000" pitchFamily="2" charset="2"/>
                  <a:buChar char="§"/>
                </a:pPr>
                <a:r>
                  <a:rPr lang="en-US" b="0" dirty="0" smtClean="0"/>
                  <a:t>True range:  </a:t>
                </a:r>
                <a14:m>
                  <m:oMath xmlns:m="http://schemas.openxmlformats.org/officeDocument/2006/math">
                    <m:r>
                      <a:rPr lang="en-US" b="0" i="1" smtClean="0">
                        <a:latin typeface="Cambria Math"/>
                      </a:rPr>
                      <m:t>𝑅</m:t>
                    </m:r>
                    <m:r>
                      <a:rPr lang="en-US" b="0" i="1" smtClean="0">
                        <a:latin typeface="Cambria Math"/>
                      </a:rPr>
                      <m:t>=</m:t>
                    </m:r>
                    <m:d>
                      <m:d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sSub>
                          <m:sSubPr>
                            <m:ctrlPr>
                              <a:rPr lang="en-US" b="0" i="1" smtClean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b="0" i="1" smtClean="0">
                                <a:latin typeface="Cambria Math"/>
                              </a:rPr>
                              <m:t>𝑇</m:t>
                            </m:r>
                          </m:e>
                          <m:sub>
                            <m:r>
                              <a:rPr lang="en-US" b="0" i="1" smtClean="0">
                                <a:latin typeface="Cambria Math"/>
                              </a:rPr>
                              <m:t>𝑟𝑐𝑣</m:t>
                            </m:r>
                          </m:sub>
                        </m:sSub>
                        <m:r>
                          <a:rPr lang="en-US" b="0" i="1" smtClean="0">
                            <a:latin typeface="Cambria Math"/>
                          </a:rPr>
                          <m:t>−</m:t>
                        </m:r>
                        <m:sSub>
                          <m:sSubPr>
                            <m:ctrlPr>
                              <a:rPr lang="en-US" b="0" i="1" smtClean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b="0" i="1" smtClean="0">
                                <a:latin typeface="Cambria Math"/>
                              </a:rPr>
                              <m:t>𝑇</m:t>
                            </m:r>
                          </m:e>
                          <m:sub>
                            <m:r>
                              <a:rPr lang="en-US" b="0" i="1" smtClean="0">
                                <a:latin typeface="Cambria Math"/>
                              </a:rPr>
                              <m:t>𝑥𝑚𝑖𝑡</m:t>
                            </m:r>
                          </m:sub>
                        </m:sSub>
                      </m:e>
                    </m:d>
                    <m:r>
                      <a:rPr lang="en-US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∙</m:t>
                    </m:r>
                    <m:sSub>
                      <m:sSub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b="0" i="1" smtClean="0">
                            <a:latin typeface="Cambria Math"/>
                          </a:rPr>
                          <m:t>𝑣</m:t>
                        </m:r>
                      </m:e>
                      <m:sub>
                        <m:r>
                          <a:rPr lang="en-US" b="0" i="1" smtClean="0">
                            <a:latin typeface="Cambria Math"/>
                          </a:rPr>
                          <m:t>𝑝𝑟𝑜𝑝</m:t>
                        </m:r>
                      </m:sub>
                    </m:sSub>
                  </m:oMath>
                </a14:m>
                <a:endParaRPr lang="en-US" dirty="0" smtClean="0"/>
              </a:p>
            </p:txBody>
          </p:sp>
        </mc:Choice>
        <mc:Fallback xmlns="">
          <p:sp>
            <p:nvSpPr>
              <p:cNvPr id="7" name="Inhaltsplatzhalt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284672" y="971194"/>
                <a:ext cx="8711047" cy="1476284"/>
              </a:xfrm>
              <a:blipFill rotWithShape="0">
                <a:blip r:embed="rId3"/>
                <a:stretch>
                  <a:fillRect l="-1470" t="-8264" b="-7025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8" name="Rectangle 7"/>
              <p:cNvSpPr/>
              <p:nvPr/>
            </p:nvSpPr>
            <p:spPr>
              <a:xfrm>
                <a:off x="1462994" y="5949429"/>
                <a:ext cx="6218013" cy="523220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r>
                        <a:rPr lang="en-US" sz="2800" b="1" i="1" smtClean="0">
                          <a:latin typeface="Cambria Math"/>
                        </a:rPr>
                        <m:t>𝑷𝑹</m:t>
                      </m:r>
                      <m:r>
                        <a:rPr lang="en-US" sz="2800" b="1" i="1" smtClean="0">
                          <a:latin typeface="Cambria Math"/>
                        </a:rPr>
                        <m:t>=</m:t>
                      </m:r>
                      <m:r>
                        <a:rPr lang="en-US" sz="2800" b="1" i="1" smtClean="0">
                          <a:latin typeface="Cambria Math"/>
                        </a:rPr>
                        <m:t>𝒄</m:t>
                      </m:r>
                      <m:r>
                        <a:rPr lang="en-US" sz="2800" b="1" i="1" smtClean="0">
                          <a:latin typeface="Cambria Math"/>
                        </a:rPr>
                        <m:t>·</m:t>
                      </m:r>
                      <m:d>
                        <m:dPr>
                          <m:ctrlPr>
                            <a:rPr lang="en-US" sz="2800" b="1" i="1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sSub>
                            <m:sSubPr>
                              <m:ctrlPr>
                                <a:rPr lang="en-US" sz="2800" b="1" i="1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sz="2800" b="1" i="1">
                                  <a:latin typeface="Cambria Math"/>
                                </a:rPr>
                                <m:t>𝑻</m:t>
                              </m:r>
                            </m:e>
                            <m:sub>
                              <m:r>
                                <a:rPr lang="en-US" sz="2800" b="1" i="1">
                                  <a:latin typeface="Cambria Math"/>
                                </a:rPr>
                                <m:t>𝒓𝒄𝒗</m:t>
                              </m:r>
                            </m:sub>
                          </m:sSub>
                          <m:r>
                            <a:rPr lang="en-US" sz="2800" b="1" i="1">
                              <a:latin typeface="Cambria Math"/>
                            </a:rPr>
                            <m:t>−</m:t>
                          </m:r>
                          <m:sSub>
                            <m:sSubPr>
                              <m:ctrlPr>
                                <a:rPr lang="en-US" sz="2800" b="1" i="1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sz="2800" b="1" i="1">
                                  <a:latin typeface="Cambria Math"/>
                                </a:rPr>
                                <m:t>𝑻</m:t>
                              </m:r>
                            </m:e>
                            <m:sub>
                              <m:r>
                                <a:rPr lang="en-US" sz="2800" b="1" i="1">
                                  <a:latin typeface="Cambria Math"/>
                                </a:rPr>
                                <m:t>𝒙𝒎𝒊𝒕</m:t>
                              </m:r>
                            </m:sub>
                          </m:sSub>
                        </m:e>
                      </m:d>
                      <m:r>
                        <a:rPr lang="en-US" sz="2800" b="1" i="1">
                          <a:latin typeface="Cambria Math"/>
                        </a:rPr>
                        <m:t>+</m:t>
                      </m:r>
                      <m:r>
                        <a:rPr lang="en-US" sz="2800" b="1" i="1">
                          <a:latin typeface="Cambria Math"/>
                        </a:rPr>
                        <m:t>𝒄</m:t>
                      </m:r>
                      <m:r>
                        <a:rPr lang="en-US" sz="2800" b="1" i="1">
                          <a:latin typeface="Cambria Math"/>
                        </a:rPr>
                        <m:t>·</m:t>
                      </m:r>
                      <m:sSub>
                        <m:sSubPr>
                          <m:ctrlPr>
                            <a:rPr lang="en-US" sz="2800" b="1" i="1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2800" b="1" i="1">
                              <a:latin typeface="Cambria Math"/>
                            </a:rPr>
                            <m:t>𝒕</m:t>
                          </m:r>
                        </m:e>
                        <m:sub>
                          <m:r>
                            <a:rPr lang="en-US" sz="2800" b="1" i="1">
                              <a:latin typeface="Cambria Math"/>
                            </a:rPr>
                            <m:t>𝒃𝒊𝒂𝒔</m:t>
                          </m:r>
                        </m:sub>
                      </m:sSub>
                      <m:r>
                        <a:rPr lang="en-US" sz="2800" b="1" i="1" smtClean="0">
                          <a:latin typeface="Cambria Math" panose="02040503050406030204" pitchFamily="18" charset="0"/>
                        </a:rPr>
                        <m:t>+</m:t>
                      </m:r>
                      <m:r>
                        <a:rPr lang="en-US" sz="2800" b="1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𝝐</m:t>
                      </m:r>
                    </m:oMath>
                  </m:oMathPara>
                </a14:m>
                <a:endParaRPr lang="en-US" sz="2800" b="1" dirty="0"/>
              </a:p>
            </p:txBody>
          </p:sp>
        </mc:Choice>
        <mc:Fallback xmlns="">
          <p:sp>
            <p:nvSpPr>
              <p:cNvPr id="8" name="Rectangle 7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462994" y="5949429"/>
                <a:ext cx="6218013" cy="523220"/>
              </a:xfrm>
              <a:prstGeom prst="rect">
                <a:avLst/>
              </a:prstGeom>
              <a:blipFill rotWithShape="0">
                <a:blip r:embed="rId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grpSp>
        <p:nvGrpSpPr>
          <p:cNvPr id="32" name="Group 31"/>
          <p:cNvGrpSpPr/>
          <p:nvPr/>
        </p:nvGrpSpPr>
        <p:grpSpPr>
          <a:xfrm>
            <a:off x="1733910" y="2668712"/>
            <a:ext cx="5676181" cy="2990218"/>
            <a:chOff x="1233577" y="2798106"/>
            <a:chExt cx="5676181" cy="2990218"/>
          </a:xfrm>
        </p:grpSpPr>
        <p:cxnSp>
          <p:nvCxnSpPr>
            <p:cNvPr id="3" name="Straight Connector 2"/>
            <p:cNvCxnSpPr/>
            <p:nvPr/>
          </p:nvCxnSpPr>
          <p:spPr>
            <a:xfrm flipV="1">
              <a:off x="1233577" y="5753819"/>
              <a:ext cx="5676181" cy="17253"/>
            </a:xfrm>
            <a:prstGeom prst="line">
              <a:avLst/>
            </a:prstGeom>
            <a:ln w="38100">
              <a:solidFill>
                <a:schemeClr val="tx1"/>
              </a:solidFill>
            </a:ln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pic>
          <p:nvPicPr>
            <p:cNvPr id="10" name="Picture 9"/>
            <p:cNvPicPr>
              <a:picLocks noChangeAspect="1"/>
            </p:cNvPicPr>
            <p:nvPr/>
          </p:nvPicPr>
          <p:blipFill rotWithShape="1"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-1" r="42656"/>
            <a:stretch/>
          </p:blipFill>
          <p:spPr>
            <a:xfrm rot="21120000">
              <a:off x="1370795" y="5111045"/>
              <a:ext cx="548640" cy="677279"/>
            </a:xfrm>
            <a:prstGeom prst="rect">
              <a:avLst/>
            </a:prstGeom>
          </p:spPr>
        </p:pic>
        <p:pic>
          <p:nvPicPr>
            <p:cNvPr id="11" name="Picture 10"/>
            <p:cNvPicPr>
              <a:picLocks noChangeAspect="1"/>
            </p:cNvPicPr>
            <p:nvPr/>
          </p:nvPicPr>
          <p:blipFill>
            <a:blip r:embed="rId6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 rot="1586033">
              <a:off x="5797789" y="2798106"/>
              <a:ext cx="603361" cy="603361"/>
            </a:xfrm>
            <a:prstGeom prst="rect">
              <a:avLst/>
            </a:prstGeom>
          </p:spPr>
        </p:pic>
        <p:cxnSp>
          <p:nvCxnSpPr>
            <p:cNvPr id="13" name="Straight Connector 12"/>
            <p:cNvCxnSpPr/>
            <p:nvPr/>
          </p:nvCxnSpPr>
          <p:spPr>
            <a:xfrm flipV="1">
              <a:off x="1820173" y="3467817"/>
              <a:ext cx="4503581" cy="1832464"/>
            </a:xfrm>
            <a:prstGeom prst="line">
              <a:avLst/>
            </a:prstGeom>
            <a:ln w="28575">
              <a:solidFill>
                <a:schemeClr val="accent3">
                  <a:lumMod val="50000"/>
                </a:schemeClr>
              </a:solidFill>
              <a:headEnd type="triangle" w="med" len="med"/>
              <a:tailEnd type="triangl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5" name="Straight Connector 14"/>
            <p:cNvCxnSpPr/>
            <p:nvPr/>
          </p:nvCxnSpPr>
          <p:spPr>
            <a:xfrm flipV="1">
              <a:off x="2543034" y="3305457"/>
              <a:ext cx="3684370" cy="1499461"/>
            </a:xfrm>
            <a:prstGeom prst="line">
              <a:avLst/>
            </a:prstGeom>
            <a:ln w="28575">
              <a:solidFill>
                <a:schemeClr val="accent3">
                  <a:lumMod val="50000"/>
                </a:schemeClr>
              </a:solidFill>
              <a:headEnd type="triangle" w="med" len="med"/>
              <a:tailEnd type="triangl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9" name="Straight Connector 18"/>
            <p:cNvCxnSpPr/>
            <p:nvPr/>
          </p:nvCxnSpPr>
          <p:spPr>
            <a:xfrm>
              <a:off x="6177107" y="3223855"/>
              <a:ext cx="206441" cy="355598"/>
            </a:xfrm>
            <a:prstGeom prst="line">
              <a:avLst/>
            </a:prstGeom>
            <a:ln w="19050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Straight Connector 20"/>
            <p:cNvCxnSpPr/>
            <p:nvPr/>
          </p:nvCxnSpPr>
          <p:spPr>
            <a:xfrm>
              <a:off x="2386890" y="4449061"/>
              <a:ext cx="215361" cy="448104"/>
            </a:xfrm>
            <a:prstGeom prst="line">
              <a:avLst/>
            </a:prstGeom>
            <a:ln w="19050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3" name="Straight Connector 22"/>
            <p:cNvCxnSpPr/>
            <p:nvPr/>
          </p:nvCxnSpPr>
          <p:spPr>
            <a:xfrm>
              <a:off x="1578634" y="4804918"/>
              <a:ext cx="272048" cy="536025"/>
            </a:xfrm>
            <a:prstGeom prst="line">
              <a:avLst/>
            </a:prstGeom>
            <a:ln w="19050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4" name="TextBox 23"/>
            <p:cNvSpPr txBox="1"/>
            <p:nvPr/>
          </p:nvSpPr>
          <p:spPr>
            <a:xfrm rot="20268833">
              <a:off x="3186755" y="3872340"/>
              <a:ext cx="1418530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b="1" dirty="0" smtClean="0">
                  <a:solidFill>
                    <a:schemeClr val="accent3">
                      <a:lumMod val="50000"/>
                    </a:schemeClr>
                  </a:solidFill>
                </a:rPr>
                <a:t>Pseudorange</a:t>
              </a:r>
              <a:endParaRPr lang="en-US" b="1" dirty="0">
                <a:solidFill>
                  <a:schemeClr val="accent3">
                    <a:lumMod val="50000"/>
                  </a:schemeClr>
                </a:solidFill>
              </a:endParaRPr>
            </a:p>
          </p:txBody>
        </p:sp>
        <p:sp>
          <p:nvSpPr>
            <p:cNvPr id="29" name="TextBox 28"/>
            <p:cNvSpPr txBox="1"/>
            <p:nvPr/>
          </p:nvSpPr>
          <p:spPr>
            <a:xfrm rot="20266113">
              <a:off x="3463076" y="4387658"/>
              <a:ext cx="1249125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b="1" dirty="0" smtClean="0">
                  <a:solidFill>
                    <a:schemeClr val="accent3">
                      <a:lumMod val="50000"/>
                    </a:schemeClr>
                  </a:solidFill>
                </a:rPr>
                <a:t>True Range</a:t>
              </a:r>
              <a:endParaRPr lang="en-US" b="1" dirty="0">
                <a:solidFill>
                  <a:schemeClr val="accent3">
                    <a:lumMod val="50000"/>
                  </a:schemeClr>
                </a:solidFill>
              </a:endParaRPr>
            </a:p>
          </p:txBody>
        </p:sp>
        <p:sp>
          <p:nvSpPr>
            <p:cNvPr id="30" name="Right Brace 29"/>
            <p:cNvSpPr/>
            <p:nvPr/>
          </p:nvSpPr>
          <p:spPr>
            <a:xfrm rot="14762493">
              <a:off x="1818739" y="4087291"/>
              <a:ext cx="229417" cy="879230"/>
            </a:xfrm>
            <a:prstGeom prst="rightBrace">
              <a:avLst/>
            </a:prstGeom>
            <a:ln w="28575">
              <a:solidFill>
                <a:schemeClr val="accent2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1" name="TextBox 30"/>
            <p:cNvSpPr txBox="1"/>
            <p:nvPr/>
          </p:nvSpPr>
          <p:spPr>
            <a:xfrm rot="20268833">
              <a:off x="1501178" y="4094512"/>
              <a:ext cx="662746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b="1" dirty="0" smtClean="0">
                  <a:solidFill>
                    <a:schemeClr val="accent2">
                      <a:lumMod val="75000"/>
                    </a:schemeClr>
                  </a:solidFill>
                </a:rPr>
                <a:t>Error</a:t>
              </a:r>
              <a:endParaRPr lang="en-US" b="1" dirty="0">
                <a:solidFill>
                  <a:schemeClr val="accent2">
                    <a:lumMod val="75000"/>
                  </a:schemeClr>
                </a:solidFill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53942347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el 1"/>
          <p:cNvSpPr>
            <a:spLocks noGrp="1"/>
          </p:cNvSpPr>
          <p:nvPr>
            <p:ph type="title"/>
          </p:nvPr>
        </p:nvSpPr>
        <p:spPr>
          <a:xfrm>
            <a:off x="819035" y="151504"/>
            <a:ext cx="8176684" cy="465165"/>
          </a:xfrm>
        </p:spPr>
        <p:txBody>
          <a:bodyPr>
            <a:noAutofit/>
          </a:bodyPr>
          <a:lstStyle/>
          <a:p>
            <a:pPr algn="ctr"/>
            <a:r>
              <a:rPr lang="en-US" sz="3600" b="1" dirty="0" smtClean="0">
                <a:latin typeface="+mn-lt"/>
              </a:rPr>
              <a:t>GPS Observable Overview</a:t>
            </a:r>
            <a:endParaRPr lang="en-US" sz="3600" b="1" dirty="0">
              <a:latin typeface="+mn-lt"/>
            </a:endParaRPr>
          </a:p>
        </p:txBody>
      </p:sp>
      <p:pic>
        <p:nvPicPr>
          <p:cNvPr id="5" name="Grafik 3" descr="136581138_display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128094" y="74139"/>
            <a:ext cx="619897" cy="619897"/>
          </a:xfrm>
          <a:prstGeom prst="rect">
            <a:avLst/>
          </a:prstGeom>
          <a:noFill/>
          <a:ln>
            <a:noFill/>
          </a:ln>
        </p:spPr>
      </p:pic>
      <p:cxnSp>
        <p:nvCxnSpPr>
          <p:cNvPr id="6" name="Gerade Verbindung 5"/>
          <p:cNvCxnSpPr/>
          <p:nvPr/>
        </p:nvCxnSpPr>
        <p:spPr>
          <a:xfrm>
            <a:off x="819034" y="694036"/>
            <a:ext cx="8176685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Right Bracket 6"/>
          <p:cNvSpPr/>
          <p:nvPr/>
        </p:nvSpPr>
        <p:spPr>
          <a:xfrm rot="21480000">
            <a:off x="4775062" y="2204334"/>
            <a:ext cx="120023" cy="3581400"/>
          </a:xfrm>
          <a:prstGeom prst="rightBracket">
            <a:avLst/>
          </a:prstGeom>
          <a:ln w="38100">
            <a:solidFill>
              <a:schemeClr val="accent4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Oval 82"/>
          <p:cNvSpPr/>
          <p:nvPr/>
        </p:nvSpPr>
        <p:spPr>
          <a:xfrm>
            <a:off x="2720509" y="3308424"/>
            <a:ext cx="2077293" cy="2483933"/>
          </a:xfrm>
          <a:custGeom>
            <a:avLst/>
            <a:gdLst>
              <a:gd name="connsiteX0" fmla="*/ 0 w 6486144"/>
              <a:gd name="connsiteY0" fmla="*/ 3805428 h 7610856"/>
              <a:gd name="connsiteX1" fmla="*/ 3243072 w 6486144"/>
              <a:gd name="connsiteY1" fmla="*/ 0 h 7610856"/>
              <a:gd name="connsiteX2" fmla="*/ 6486144 w 6486144"/>
              <a:gd name="connsiteY2" fmla="*/ 3805428 h 7610856"/>
              <a:gd name="connsiteX3" fmla="*/ 3243072 w 6486144"/>
              <a:gd name="connsiteY3" fmla="*/ 7610856 h 7610856"/>
              <a:gd name="connsiteX4" fmla="*/ 0 w 6486144"/>
              <a:gd name="connsiteY4" fmla="*/ 3805428 h 7610856"/>
              <a:gd name="connsiteX0" fmla="*/ 6486144 w 6577584"/>
              <a:gd name="connsiteY0" fmla="*/ 3805428 h 7610856"/>
              <a:gd name="connsiteX1" fmla="*/ 3243072 w 6577584"/>
              <a:gd name="connsiteY1" fmla="*/ 7610856 h 7610856"/>
              <a:gd name="connsiteX2" fmla="*/ 0 w 6577584"/>
              <a:gd name="connsiteY2" fmla="*/ 3805428 h 7610856"/>
              <a:gd name="connsiteX3" fmla="*/ 3243072 w 6577584"/>
              <a:gd name="connsiteY3" fmla="*/ 0 h 7610856"/>
              <a:gd name="connsiteX4" fmla="*/ 6577584 w 6577584"/>
              <a:gd name="connsiteY4" fmla="*/ 3896868 h 7610856"/>
              <a:gd name="connsiteX0" fmla="*/ 6486144 w 6486144"/>
              <a:gd name="connsiteY0" fmla="*/ 3805428 h 7610856"/>
              <a:gd name="connsiteX1" fmla="*/ 3243072 w 6486144"/>
              <a:gd name="connsiteY1" fmla="*/ 7610856 h 7610856"/>
              <a:gd name="connsiteX2" fmla="*/ 0 w 6486144"/>
              <a:gd name="connsiteY2" fmla="*/ 3805428 h 7610856"/>
              <a:gd name="connsiteX3" fmla="*/ 3243072 w 6486144"/>
              <a:gd name="connsiteY3" fmla="*/ 0 h 7610856"/>
              <a:gd name="connsiteX0" fmla="*/ 3243072 w 3243072"/>
              <a:gd name="connsiteY0" fmla="*/ 7610856 h 7610856"/>
              <a:gd name="connsiteX1" fmla="*/ 0 w 3243072"/>
              <a:gd name="connsiteY1" fmla="*/ 3805428 h 7610856"/>
              <a:gd name="connsiteX2" fmla="*/ 3243072 w 3243072"/>
              <a:gd name="connsiteY2" fmla="*/ 0 h 7610856"/>
              <a:gd name="connsiteX0" fmla="*/ 0 w 3243072"/>
              <a:gd name="connsiteY0" fmla="*/ 3805428 h 3805428"/>
              <a:gd name="connsiteX1" fmla="*/ 3243072 w 3243072"/>
              <a:gd name="connsiteY1" fmla="*/ 0 h 3805428"/>
              <a:gd name="connsiteX0" fmla="*/ 0 w 3182112"/>
              <a:gd name="connsiteY0" fmla="*/ 3793236 h 3793236"/>
              <a:gd name="connsiteX1" fmla="*/ 3182112 w 3182112"/>
              <a:gd name="connsiteY1" fmla="*/ 0 h 3793236"/>
              <a:gd name="connsiteX0" fmla="*/ 6146 w 1603298"/>
              <a:gd name="connsiteY0" fmla="*/ 3415284 h 3415284"/>
              <a:gd name="connsiteX1" fmla="*/ 1603298 w 1603298"/>
              <a:gd name="connsiteY1" fmla="*/ 0 h 3415284"/>
              <a:gd name="connsiteX0" fmla="*/ 0 w 1597152"/>
              <a:gd name="connsiteY0" fmla="*/ 3415284 h 3415284"/>
              <a:gd name="connsiteX1" fmla="*/ 1597152 w 1597152"/>
              <a:gd name="connsiteY1" fmla="*/ 0 h 3415284"/>
              <a:gd name="connsiteX0" fmla="*/ 17604 w 1614756"/>
              <a:gd name="connsiteY0" fmla="*/ 3415284 h 3415284"/>
              <a:gd name="connsiteX1" fmla="*/ 1614756 w 1614756"/>
              <a:gd name="connsiteY1" fmla="*/ 0 h 3415284"/>
              <a:gd name="connsiteX0" fmla="*/ 31353 w 1628505"/>
              <a:gd name="connsiteY0" fmla="*/ 3415284 h 3415284"/>
              <a:gd name="connsiteX1" fmla="*/ 1628505 w 1628505"/>
              <a:gd name="connsiteY1" fmla="*/ 0 h 3415284"/>
              <a:gd name="connsiteX0" fmla="*/ 31010 w 1636557"/>
              <a:gd name="connsiteY0" fmla="*/ 2857842 h 2857842"/>
              <a:gd name="connsiteX1" fmla="*/ 1636557 w 1636557"/>
              <a:gd name="connsiteY1" fmla="*/ 0 h 2857842"/>
              <a:gd name="connsiteX0" fmla="*/ 0 w 1605547"/>
              <a:gd name="connsiteY0" fmla="*/ 2857842 h 2857842"/>
              <a:gd name="connsiteX1" fmla="*/ 1605547 w 1605547"/>
              <a:gd name="connsiteY1" fmla="*/ 0 h 2857842"/>
              <a:gd name="connsiteX0" fmla="*/ 1151 w 968708"/>
              <a:gd name="connsiteY0" fmla="*/ 2021679 h 2021679"/>
              <a:gd name="connsiteX1" fmla="*/ 968708 w 968708"/>
              <a:gd name="connsiteY1" fmla="*/ 0 h 2021679"/>
              <a:gd name="connsiteX0" fmla="*/ 0 w 1194211"/>
              <a:gd name="connsiteY0" fmla="*/ 1231969 h 1231969"/>
              <a:gd name="connsiteX1" fmla="*/ 1194211 w 1194211"/>
              <a:gd name="connsiteY1" fmla="*/ 0 h 1231969"/>
              <a:gd name="connsiteX0" fmla="*/ 0 w 1387287"/>
              <a:gd name="connsiteY0" fmla="*/ 1057768 h 1057768"/>
              <a:gd name="connsiteX1" fmla="*/ 1387287 w 1387287"/>
              <a:gd name="connsiteY1" fmla="*/ 0 h 1057768"/>
              <a:gd name="connsiteX0" fmla="*/ 0 w 1387287"/>
              <a:gd name="connsiteY0" fmla="*/ 1076366 h 1076366"/>
              <a:gd name="connsiteX1" fmla="*/ 1387287 w 1387287"/>
              <a:gd name="connsiteY1" fmla="*/ 18598 h 1076366"/>
              <a:gd name="connsiteX0" fmla="*/ 0 w 1387287"/>
              <a:gd name="connsiteY0" fmla="*/ 1057768 h 1057768"/>
              <a:gd name="connsiteX1" fmla="*/ 1387287 w 1387287"/>
              <a:gd name="connsiteY1" fmla="*/ 0 h 1057768"/>
              <a:gd name="connsiteX0" fmla="*/ 0 w 1191223"/>
              <a:gd name="connsiteY0" fmla="*/ 1324875 h 1324875"/>
              <a:gd name="connsiteX1" fmla="*/ 1191223 w 1191223"/>
              <a:gd name="connsiteY1" fmla="*/ 0 h 1324875"/>
              <a:gd name="connsiteX0" fmla="*/ 0 w 1209395"/>
              <a:gd name="connsiteY0" fmla="*/ 1324875 h 1324875"/>
              <a:gd name="connsiteX1" fmla="*/ 1191223 w 1209395"/>
              <a:gd name="connsiteY1" fmla="*/ 0 h 1324875"/>
              <a:gd name="connsiteX0" fmla="*/ 0 w 1402747"/>
              <a:gd name="connsiteY0" fmla="*/ 1069381 h 1069381"/>
              <a:gd name="connsiteX1" fmla="*/ 1387287 w 1402747"/>
              <a:gd name="connsiteY1" fmla="*/ 0 h 1069381"/>
              <a:gd name="connsiteX0" fmla="*/ 0 w 1402868"/>
              <a:gd name="connsiteY0" fmla="*/ 1069381 h 1069381"/>
              <a:gd name="connsiteX1" fmla="*/ 453597 w 1402868"/>
              <a:gd name="connsiteY1" fmla="*/ 535125 h 1069381"/>
              <a:gd name="connsiteX2" fmla="*/ 1387287 w 1402868"/>
              <a:gd name="connsiteY2" fmla="*/ 0 h 1069381"/>
              <a:gd name="connsiteX0" fmla="*/ 0 w 1514125"/>
              <a:gd name="connsiteY0" fmla="*/ 1069381 h 2370037"/>
              <a:gd name="connsiteX1" fmla="*/ 1514125 w 1514125"/>
              <a:gd name="connsiteY1" fmla="*/ 2370037 h 2370037"/>
              <a:gd name="connsiteX2" fmla="*/ 1387287 w 1514125"/>
              <a:gd name="connsiteY2" fmla="*/ 0 h 2370037"/>
              <a:gd name="connsiteX0" fmla="*/ 0 w 1514125"/>
              <a:gd name="connsiteY0" fmla="*/ 1069381 h 2370037"/>
              <a:gd name="connsiteX1" fmla="*/ 1514125 w 1514125"/>
              <a:gd name="connsiteY1" fmla="*/ 2370037 h 2370037"/>
              <a:gd name="connsiteX2" fmla="*/ 1387287 w 1514125"/>
              <a:gd name="connsiteY2" fmla="*/ 0 h 2370037"/>
              <a:gd name="connsiteX0" fmla="*/ 0 w 1514125"/>
              <a:gd name="connsiteY0" fmla="*/ 1069381 h 2370037"/>
              <a:gd name="connsiteX1" fmla="*/ 1514125 w 1514125"/>
              <a:gd name="connsiteY1" fmla="*/ 2370037 h 2370037"/>
              <a:gd name="connsiteX2" fmla="*/ 1422935 w 1514125"/>
              <a:gd name="connsiteY2" fmla="*/ 0 h 2370037"/>
              <a:gd name="connsiteX0" fmla="*/ 0 w 1514125"/>
              <a:gd name="connsiteY0" fmla="*/ 1069381 h 2370037"/>
              <a:gd name="connsiteX1" fmla="*/ 1514125 w 1514125"/>
              <a:gd name="connsiteY1" fmla="*/ 2370037 h 2370037"/>
              <a:gd name="connsiteX2" fmla="*/ 1422935 w 1514125"/>
              <a:gd name="connsiteY2" fmla="*/ 0 h 2370037"/>
              <a:gd name="connsiteX0" fmla="*/ 0 w 1514125"/>
              <a:gd name="connsiteY0" fmla="*/ 1104221 h 2370037"/>
              <a:gd name="connsiteX1" fmla="*/ 1514125 w 1514125"/>
              <a:gd name="connsiteY1" fmla="*/ 2370037 h 2370037"/>
              <a:gd name="connsiteX2" fmla="*/ 1422935 w 1514125"/>
              <a:gd name="connsiteY2" fmla="*/ 0 h 2370037"/>
              <a:gd name="connsiteX0" fmla="*/ 0 w 1540861"/>
              <a:gd name="connsiteY0" fmla="*/ 1092608 h 2370037"/>
              <a:gd name="connsiteX1" fmla="*/ 1540861 w 1540861"/>
              <a:gd name="connsiteY1" fmla="*/ 2370037 h 2370037"/>
              <a:gd name="connsiteX2" fmla="*/ 1449671 w 1540861"/>
              <a:gd name="connsiteY2" fmla="*/ 0 h 2370037"/>
              <a:gd name="connsiteX0" fmla="*/ 0 w 1549773"/>
              <a:gd name="connsiteY0" fmla="*/ 1092608 h 2370037"/>
              <a:gd name="connsiteX1" fmla="*/ 1549773 w 1549773"/>
              <a:gd name="connsiteY1" fmla="*/ 2370037 h 2370037"/>
              <a:gd name="connsiteX2" fmla="*/ 1458583 w 1549773"/>
              <a:gd name="connsiteY2" fmla="*/ 0 h 2370037"/>
              <a:gd name="connsiteX0" fmla="*/ 0 w 1549773"/>
              <a:gd name="connsiteY0" fmla="*/ 1080994 h 2370037"/>
              <a:gd name="connsiteX1" fmla="*/ 1549773 w 1549773"/>
              <a:gd name="connsiteY1" fmla="*/ 2370037 h 2370037"/>
              <a:gd name="connsiteX2" fmla="*/ 1458583 w 1549773"/>
              <a:gd name="connsiteY2" fmla="*/ 0 h 2370037"/>
              <a:gd name="connsiteX0" fmla="*/ 0 w 1549773"/>
              <a:gd name="connsiteY0" fmla="*/ 1104221 h 2393264"/>
              <a:gd name="connsiteX1" fmla="*/ 1549773 w 1549773"/>
              <a:gd name="connsiteY1" fmla="*/ 2393264 h 2393264"/>
              <a:gd name="connsiteX2" fmla="*/ 1449671 w 1549773"/>
              <a:gd name="connsiteY2" fmla="*/ 0 h 2393264"/>
              <a:gd name="connsiteX0" fmla="*/ 0 w 1518441"/>
              <a:gd name="connsiteY0" fmla="*/ 1104221 h 2366045"/>
              <a:gd name="connsiteX1" fmla="*/ 1518441 w 1518441"/>
              <a:gd name="connsiteY1" fmla="*/ 2366045 h 2366045"/>
              <a:gd name="connsiteX2" fmla="*/ 1449671 w 1518441"/>
              <a:gd name="connsiteY2" fmla="*/ 0 h 2366045"/>
              <a:gd name="connsiteX0" fmla="*/ 0 w 1518441"/>
              <a:gd name="connsiteY0" fmla="*/ 1104221 h 2366045"/>
              <a:gd name="connsiteX1" fmla="*/ 1518441 w 1518441"/>
              <a:gd name="connsiteY1" fmla="*/ 2366045 h 2366045"/>
              <a:gd name="connsiteX2" fmla="*/ 1449671 w 1518441"/>
              <a:gd name="connsiteY2" fmla="*/ 0 h 2366045"/>
              <a:gd name="connsiteX0" fmla="*/ 0 w 1518441"/>
              <a:gd name="connsiteY0" fmla="*/ 1104221 h 2366045"/>
              <a:gd name="connsiteX1" fmla="*/ 1518441 w 1518441"/>
              <a:gd name="connsiteY1" fmla="*/ 2366045 h 2366045"/>
              <a:gd name="connsiteX2" fmla="*/ 1449671 w 1518441"/>
              <a:gd name="connsiteY2" fmla="*/ 0 h 236604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1518441" h="2366045">
                <a:moveTo>
                  <a:pt x="0" y="1104221"/>
                </a:moveTo>
                <a:lnTo>
                  <a:pt x="1518441" y="2366045"/>
                </a:lnTo>
                <a:cubicBezTo>
                  <a:pt x="1496440" y="1954051"/>
                  <a:pt x="1462240" y="355797"/>
                  <a:pt x="1449671" y="0"/>
                </a:cubicBezTo>
              </a:path>
            </a:pathLst>
          </a:custGeom>
          <a:solidFill>
            <a:schemeClr val="accent2">
              <a:lumMod val="40000"/>
              <a:lumOff val="60000"/>
            </a:schemeClr>
          </a:solidFill>
          <a:ln w="28575">
            <a:noFill/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Oval 82"/>
          <p:cNvSpPr/>
          <p:nvPr/>
        </p:nvSpPr>
        <p:spPr>
          <a:xfrm>
            <a:off x="2740478" y="1987510"/>
            <a:ext cx="2331835" cy="3000231"/>
          </a:xfrm>
          <a:custGeom>
            <a:avLst/>
            <a:gdLst>
              <a:gd name="connsiteX0" fmla="*/ 0 w 6486144"/>
              <a:gd name="connsiteY0" fmla="*/ 3805428 h 7610856"/>
              <a:gd name="connsiteX1" fmla="*/ 3243072 w 6486144"/>
              <a:gd name="connsiteY1" fmla="*/ 0 h 7610856"/>
              <a:gd name="connsiteX2" fmla="*/ 6486144 w 6486144"/>
              <a:gd name="connsiteY2" fmla="*/ 3805428 h 7610856"/>
              <a:gd name="connsiteX3" fmla="*/ 3243072 w 6486144"/>
              <a:gd name="connsiteY3" fmla="*/ 7610856 h 7610856"/>
              <a:gd name="connsiteX4" fmla="*/ 0 w 6486144"/>
              <a:gd name="connsiteY4" fmla="*/ 3805428 h 7610856"/>
              <a:gd name="connsiteX0" fmla="*/ 6486144 w 6577584"/>
              <a:gd name="connsiteY0" fmla="*/ 3805428 h 7610856"/>
              <a:gd name="connsiteX1" fmla="*/ 3243072 w 6577584"/>
              <a:gd name="connsiteY1" fmla="*/ 7610856 h 7610856"/>
              <a:gd name="connsiteX2" fmla="*/ 0 w 6577584"/>
              <a:gd name="connsiteY2" fmla="*/ 3805428 h 7610856"/>
              <a:gd name="connsiteX3" fmla="*/ 3243072 w 6577584"/>
              <a:gd name="connsiteY3" fmla="*/ 0 h 7610856"/>
              <a:gd name="connsiteX4" fmla="*/ 6577584 w 6577584"/>
              <a:gd name="connsiteY4" fmla="*/ 3896868 h 7610856"/>
              <a:gd name="connsiteX0" fmla="*/ 6486144 w 6486144"/>
              <a:gd name="connsiteY0" fmla="*/ 3805428 h 7610856"/>
              <a:gd name="connsiteX1" fmla="*/ 3243072 w 6486144"/>
              <a:gd name="connsiteY1" fmla="*/ 7610856 h 7610856"/>
              <a:gd name="connsiteX2" fmla="*/ 0 w 6486144"/>
              <a:gd name="connsiteY2" fmla="*/ 3805428 h 7610856"/>
              <a:gd name="connsiteX3" fmla="*/ 3243072 w 6486144"/>
              <a:gd name="connsiteY3" fmla="*/ 0 h 7610856"/>
              <a:gd name="connsiteX0" fmla="*/ 3243072 w 3243072"/>
              <a:gd name="connsiteY0" fmla="*/ 7610856 h 7610856"/>
              <a:gd name="connsiteX1" fmla="*/ 0 w 3243072"/>
              <a:gd name="connsiteY1" fmla="*/ 3805428 h 7610856"/>
              <a:gd name="connsiteX2" fmla="*/ 3243072 w 3243072"/>
              <a:gd name="connsiteY2" fmla="*/ 0 h 7610856"/>
              <a:gd name="connsiteX0" fmla="*/ 0 w 3243072"/>
              <a:gd name="connsiteY0" fmla="*/ 3805428 h 3805428"/>
              <a:gd name="connsiteX1" fmla="*/ 3243072 w 3243072"/>
              <a:gd name="connsiteY1" fmla="*/ 0 h 3805428"/>
              <a:gd name="connsiteX0" fmla="*/ 0 w 3182112"/>
              <a:gd name="connsiteY0" fmla="*/ 3793236 h 3793236"/>
              <a:gd name="connsiteX1" fmla="*/ 3182112 w 3182112"/>
              <a:gd name="connsiteY1" fmla="*/ 0 h 3793236"/>
              <a:gd name="connsiteX0" fmla="*/ 6146 w 1603298"/>
              <a:gd name="connsiteY0" fmla="*/ 3415284 h 3415284"/>
              <a:gd name="connsiteX1" fmla="*/ 1603298 w 1603298"/>
              <a:gd name="connsiteY1" fmla="*/ 0 h 3415284"/>
              <a:gd name="connsiteX0" fmla="*/ 0 w 1597152"/>
              <a:gd name="connsiteY0" fmla="*/ 3415284 h 3415284"/>
              <a:gd name="connsiteX1" fmla="*/ 1597152 w 1597152"/>
              <a:gd name="connsiteY1" fmla="*/ 0 h 3415284"/>
              <a:gd name="connsiteX0" fmla="*/ 17604 w 1614756"/>
              <a:gd name="connsiteY0" fmla="*/ 3415284 h 3415284"/>
              <a:gd name="connsiteX1" fmla="*/ 1614756 w 1614756"/>
              <a:gd name="connsiteY1" fmla="*/ 0 h 3415284"/>
              <a:gd name="connsiteX0" fmla="*/ 31353 w 1628505"/>
              <a:gd name="connsiteY0" fmla="*/ 3415284 h 3415284"/>
              <a:gd name="connsiteX1" fmla="*/ 1628505 w 1628505"/>
              <a:gd name="connsiteY1" fmla="*/ 0 h 3415284"/>
              <a:gd name="connsiteX0" fmla="*/ 31010 w 1636557"/>
              <a:gd name="connsiteY0" fmla="*/ 2857842 h 2857842"/>
              <a:gd name="connsiteX1" fmla="*/ 1636557 w 1636557"/>
              <a:gd name="connsiteY1" fmla="*/ 0 h 2857842"/>
              <a:gd name="connsiteX0" fmla="*/ 0 w 1605547"/>
              <a:gd name="connsiteY0" fmla="*/ 2857842 h 2857842"/>
              <a:gd name="connsiteX1" fmla="*/ 1605547 w 1605547"/>
              <a:gd name="connsiteY1" fmla="*/ 0 h 28578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1605547" h="2857842">
                <a:moveTo>
                  <a:pt x="0" y="2857842"/>
                </a:moveTo>
                <a:cubicBezTo>
                  <a:pt x="55966" y="1539963"/>
                  <a:pt x="363088" y="597408"/>
                  <a:pt x="1605547" y="0"/>
                </a:cubicBezTo>
              </a:path>
            </a:pathLst>
          </a:custGeom>
          <a:noFill/>
          <a:ln>
            <a:solidFill>
              <a:schemeClr val="accent3">
                <a:lumMod val="50000"/>
              </a:schemeClr>
            </a:solidFill>
            <a:prstDash val="dash"/>
            <a:headEnd type="none" w="med" len="med"/>
            <a:tailEnd type="arrow" w="med" len="me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10" name="Straight Connector 9"/>
          <p:cNvCxnSpPr/>
          <p:nvPr/>
        </p:nvCxnSpPr>
        <p:spPr>
          <a:xfrm flipH="1" flipV="1">
            <a:off x="3399631" y="3224037"/>
            <a:ext cx="219455" cy="400516"/>
          </a:xfrm>
          <a:prstGeom prst="line">
            <a:avLst/>
          </a:prstGeom>
          <a:ln w="28575">
            <a:solidFill>
              <a:srgbClr val="002060"/>
            </a:solidFill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Straight Connector 10"/>
          <p:cNvCxnSpPr>
            <a:endCxn id="12" idx="0"/>
          </p:cNvCxnSpPr>
          <p:nvPr/>
        </p:nvCxnSpPr>
        <p:spPr>
          <a:xfrm>
            <a:off x="2803541" y="4528579"/>
            <a:ext cx="1994452" cy="1255776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2" name="Picture 11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1" r="42656"/>
          <a:stretch/>
        </p:blipFill>
        <p:spPr>
          <a:xfrm>
            <a:off x="4523672" y="5784358"/>
            <a:ext cx="548640" cy="677279"/>
          </a:xfrm>
          <a:prstGeom prst="rect">
            <a:avLst/>
          </a:prstGeom>
        </p:spPr>
      </p:pic>
      <p:pic>
        <p:nvPicPr>
          <p:cNvPr id="13" name="Picture 12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586033">
            <a:off x="3007066" y="2796417"/>
            <a:ext cx="603361" cy="603361"/>
          </a:xfrm>
          <a:prstGeom prst="rect">
            <a:avLst/>
          </a:prstGeom>
        </p:spPr>
      </p:pic>
      <p:sp>
        <p:nvSpPr>
          <p:cNvPr id="14" name="Oval 82"/>
          <p:cNvSpPr/>
          <p:nvPr/>
        </p:nvSpPr>
        <p:spPr>
          <a:xfrm>
            <a:off x="2803541" y="3318755"/>
            <a:ext cx="1897869" cy="1110471"/>
          </a:xfrm>
          <a:custGeom>
            <a:avLst/>
            <a:gdLst>
              <a:gd name="connsiteX0" fmla="*/ 0 w 6486144"/>
              <a:gd name="connsiteY0" fmla="*/ 3805428 h 7610856"/>
              <a:gd name="connsiteX1" fmla="*/ 3243072 w 6486144"/>
              <a:gd name="connsiteY1" fmla="*/ 0 h 7610856"/>
              <a:gd name="connsiteX2" fmla="*/ 6486144 w 6486144"/>
              <a:gd name="connsiteY2" fmla="*/ 3805428 h 7610856"/>
              <a:gd name="connsiteX3" fmla="*/ 3243072 w 6486144"/>
              <a:gd name="connsiteY3" fmla="*/ 7610856 h 7610856"/>
              <a:gd name="connsiteX4" fmla="*/ 0 w 6486144"/>
              <a:gd name="connsiteY4" fmla="*/ 3805428 h 7610856"/>
              <a:gd name="connsiteX0" fmla="*/ 6486144 w 6577584"/>
              <a:gd name="connsiteY0" fmla="*/ 3805428 h 7610856"/>
              <a:gd name="connsiteX1" fmla="*/ 3243072 w 6577584"/>
              <a:gd name="connsiteY1" fmla="*/ 7610856 h 7610856"/>
              <a:gd name="connsiteX2" fmla="*/ 0 w 6577584"/>
              <a:gd name="connsiteY2" fmla="*/ 3805428 h 7610856"/>
              <a:gd name="connsiteX3" fmla="*/ 3243072 w 6577584"/>
              <a:gd name="connsiteY3" fmla="*/ 0 h 7610856"/>
              <a:gd name="connsiteX4" fmla="*/ 6577584 w 6577584"/>
              <a:gd name="connsiteY4" fmla="*/ 3896868 h 7610856"/>
              <a:gd name="connsiteX0" fmla="*/ 6486144 w 6486144"/>
              <a:gd name="connsiteY0" fmla="*/ 3805428 h 7610856"/>
              <a:gd name="connsiteX1" fmla="*/ 3243072 w 6486144"/>
              <a:gd name="connsiteY1" fmla="*/ 7610856 h 7610856"/>
              <a:gd name="connsiteX2" fmla="*/ 0 w 6486144"/>
              <a:gd name="connsiteY2" fmla="*/ 3805428 h 7610856"/>
              <a:gd name="connsiteX3" fmla="*/ 3243072 w 6486144"/>
              <a:gd name="connsiteY3" fmla="*/ 0 h 7610856"/>
              <a:gd name="connsiteX0" fmla="*/ 3243072 w 3243072"/>
              <a:gd name="connsiteY0" fmla="*/ 7610856 h 7610856"/>
              <a:gd name="connsiteX1" fmla="*/ 0 w 3243072"/>
              <a:gd name="connsiteY1" fmla="*/ 3805428 h 7610856"/>
              <a:gd name="connsiteX2" fmla="*/ 3243072 w 3243072"/>
              <a:gd name="connsiteY2" fmla="*/ 0 h 7610856"/>
              <a:gd name="connsiteX0" fmla="*/ 0 w 3243072"/>
              <a:gd name="connsiteY0" fmla="*/ 3805428 h 3805428"/>
              <a:gd name="connsiteX1" fmla="*/ 3243072 w 3243072"/>
              <a:gd name="connsiteY1" fmla="*/ 0 h 3805428"/>
              <a:gd name="connsiteX0" fmla="*/ 0 w 3182112"/>
              <a:gd name="connsiteY0" fmla="*/ 3793236 h 3793236"/>
              <a:gd name="connsiteX1" fmla="*/ 3182112 w 3182112"/>
              <a:gd name="connsiteY1" fmla="*/ 0 h 3793236"/>
              <a:gd name="connsiteX0" fmla="*/ 6146 w 1603298"/>
              <a:gd name="connsiteY0" fmla="*/ 3415284 h 3415284"/>
              <a:gd name="connsiteX1" fmla="*/ 1603298 w 1603298"/>
              <a:gd name="connsiteY1" fmla="*/ 0 h 3415284"/>
              <a:gd name="connsiteX0" fmla="*/ 0 w 1597152"/>
              <a:gd name="connsiteY0" fmla="*/ 3415284 h 3415284"/>
              <a:gd name="connsiteX1" fmla="*/ 1597152 w 1597152"/>
              <a:gd name="connsiteY1" fmla="*/ 0 h 3415284"/>
              <a:gd name="connsiteX0" fmla="*/ 17604 w 1614756"/>
              <a:gd name="connsiteY0" fmla="*/ 3415284 h 3415284"/>
              <a:gd name="connsiteX1" fmla="*/ 1614756 w 1614756"/>
              <a:gd name="connsiteY1" fmla="*/ 0 h 3415284"/>
              <a:gd name="connsiteX0" fmla="*/ 31353 w 1628505"/>
              <a:gd name="connsiteY0" fmla="*/ 3415284 h 3415284"/>
              <a:gd name="connsiteX1" fmla="*/ 1628505 w 1628505"/>
              <a:gd name="connsiteY1" fmla="*/ 0 h 3415284"/>
              <a:gd name="connsiteX0" fmla="*/ 31010 w 1636557"/>
              <a:gd name="connsiteY0" fmla="*/ 2857842 h 2857842"/>
              <a:gd name="connsiteX1" fmla="*/ 1636557 w 1636557"/>
              <a:gd name="connsiteY1" fmla="*/ 0 h 2857842"/>
              <a:gd name="connsiteX0" fmla="*/ 0 w 1605547"/>
              <a:gd name="connsiteY0" fmla="*/ 2857842 h 2857842"/>
              <a:gd name="connsiteX1" fmla="*/ 1605547 w 1605547"/>
              <a:gd name="connsiteY1" fmla="*/ 0 h 2857842"/>
              <a:gd name="connsiteX0" fmla="*/ 1151 w 968708"/>
              <a:gd name="connsiteY0" fmla="*/ 2021679 h 2021679"/>
              <a:gd name="connsiteX1" fmla="*/ 968708 w 968708"/>
              <a:gd name="connsiteY1" fmla="*/ 0 h 2021679"/>
              <a:gd name="connsiteX0" fmla="*/ 0 w 1194211"/>
              <a:gd name="connsiteY0" fmla="*/ 1231969 h 1231969"/>
              <a:gd name="connsiteX1" fmla="*/ 1194211 w 1194211"/>
              <a:gd name="connsiteY1" fmla="*/ 0 h 1231969"/>
              <a:gd name="connsiteX0" fmla="*/ 0 w 1387287"/>
              <a:gd name="connsiteY0" fmla="*/ 1057768 h 1057768"/>
              <a:gd name="connsiteX1" fmla="*/ 1387287 w 1387287"/>
              <a:gd name="connsiteY1" fmla="*/ 0 h 1057768"/>
              <a:gd name="connsiteX0" fmla="*/ 0 w 1387287"/>
              <a:gd name="connsiteY0" fmla="*/ 1076366 h 1076366"/>
              <a:gd name="connsiteX1" fmla="*/ 1387287 w 1387287"/>
              <a:gd name="connsiteY1" fmla="*/ 18598 h 1076366"/>
              <a:gd name="connsiteX0" fmla="*/ 0 w 1387287"/>
              <a:gd name="connsiteY0" fmla="*/ 1057768 h 1057768"/>
              <a:gd name="connsiteX1" fmla="*/ 1387287 w 1387287"/>
              <a:gd name="connsiteY1" fmla="*/ 0 h 105776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1387287" h="1057768">
                <a:moveTo>
                  <a:pt x="0" y="1057768"/>
                </a:moveTo>
                <a:cubicBezTo>
                  <a:pt x="366566" y="192811"/>
                  <a:pt x="1185759" y="5127"/>
                  <a:pt x="1387287" y="0"/>
                </a:cubicBezTo>
              </a:path>
            </a:pathLst>
          </a:custGeom>
          <a:solidFill>
            <a:schemeClr val="accent2">
              <a:lumMod val="40000"/>
              <a:lumOff val="60000"/>
            </a:schemeClr>
          </a:solidFill>
          <a:ln w="28575">
            <a:solidFill>
              <a:srgbClr val="C00000"/>
            </a:solidFill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5" name="Picture 14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586033">
            <a:off x="2450991" y="4134972"/>
            <a:ext cx="603361" cy="603361"/>
          </a:xfrm>
          <a:prstGeom prst="rect">
            <a:avLst/>
          </a:prstGeom>
        </p:spPr>
      </p:pic>
      <p:cxnSp>
        <p:nvCxnSpPr>
          <p:cNvPr id="16" name="Straight Connector 15"/>
          <p:cNvCxnSpPr>
            <a:stCxn id="12" idx="0"/>
          </p:cNvCxnSpPr>
          <p:nvPr/>
        </p:nvCxnSpPr>
        <p:spPr>
          <a:xfrm flipH="1" flipV="1">
            <a:off x="3621464" y="3624553"/>
            <a:ext cx="1176528" cy="2159803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Straight Connector 16"/>
          <p:cNvCxnSpPr>
            <a:stCxn id="14" idx="1"/>
          </p:cNvCxnSpPr>
          <p:nvPr/>
        </p:nvCxnSpPr>
        <p:spPr>
          <a:xfrm flipH="1" flipV="1">
            <a:off x="4654770" y="2111040"/>
            <a:ext cx="46641" cy="1207715"/>
          </a:xfrm>
          <a:prstGeom prst="line">
            <a:avLst/>
          </a:prstGeom>
          <a:ln w="28575">
            <a:solidFill>
              <a:srgbClr val="002060"/>
            </a:solidFill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" name="Straight Connector 17"/>
          <p:cNvCxnSpPr>
            <a:stCxn id="12" idx="0"/>
            <a:endCxn id="14" idx="1"/>
          </p:cNvCxnSpPr>
          <p:nvPr/>
        </p:nvCxnSpPr>
        <p:spPr>
          <a:xfrm flipH="1" flipV="1">
            <a:off x="4701411" y="3318753"/>
            <a:ext cx="96583" cy="2465603"/>
          </a:xfrm>
          <a:prstGeom prst="line">
            <a:avLst/>
          </a:prstGeom>
          <a:ln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9" name="Picture 18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586033">
            <a:off x="4279145" y="1802638"/>
            <a:ext cx="603361" cy="603361"/>
          </a:xfrm>
          <a:prstGeom prst="rect">
            <a:avLst/>
          </a:prstGeom>
        </p:spPr>
      </p:pic>
      <p:cxnSp>
        <p:nvCxnSpPr>
          <p:cNvPr id="20" name="Straight Arrow Connector 19"/>
          <p:cNvCxnSpPr/>
          <p:nvPr/>
        </p:nvCxnSpPr>
        <p:spPr>
          <a:xfrm flipV="1">
            <a:off x="3399631" y="5077219"/>
            <a:ext cx="219455" cy="304800"/>
          </a:xfrm>
          <a:prstGeom prst="straightConnector1">
            <a:avLst/>
          </a:prstGeom>
          <a:ln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1" name="TextBox 20"/>
          <p:cNvSpPr txBox="1"/>
          <p:nvPr/>
        </p:nvSpPr>
        <p:spPr>
          <a:xfrm>
            <a:off x="2462444" y="5339194"/>
            <a:ext cx="1807161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b="1" dirty="0"/>
              <a:t>Satellite distance</a:t>
            </a:r>
          </a:p>
          <a:p>
            <a:pPr algn="ctr"/>
            <a:r>
              <a:rPr lang="en-US" b="1" dirty="0"/>
              <a:t>at time of lock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5022092" y="1799539"/>
            <a:ext cx="147694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b="1" dirty="0">
                <a:solidFill>
                  <a:schemeClr val="accent3">
                    <a:lumMod val="50000"/>
                  </a:schemeClr>
                </a:solidFill>
              </a:rPr>
              <a:t>Satellite orbit</a:t>
            </a:r>
          </a:p>
        </p:txBody>
      </p:sp>
      <p:sp>
        <p:nvSpPr>
          <p:cNvPr id="23" name="TextBox 22"/>
          <p:cNvSpPr txBox="1"/>
          <p:nvPr/>
        </p:nvSpPr>
        <p:spPr>
          <a:xfrm>
            <a:off x="1285343" y="4829306"/>
            <a:ext cx="1398395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b="1" dirty="0"/>
              <a:t>Satellite lock</a:t>
            </a:r>
          </a:p>
          <a:p>
            <a:pPr algn="ctr"/>
            <a:r>
              <a:rPr lang="en-US" b="1" dirty="0"/>
              <a:t>acquired</a:t>
            </a:r>
          </a:p>
        </p:txBody>
      </p:sp>
      <p:cxnSp>
        <p:nvCxnSpPr>
          <p:cNvPr id="24" name="Straight Arrow Connector 23"/>
          <p:cNvCxnSpPr/>
          <p:nvPr/>
        </p:nvCxnSpPr>
        <p:spPr>
          <a:xfrm flipV="1">
            <a:off x="2476948" y="4582230"/>
            <a:ext cx="219455" cy="304800"/>
          </a:xfrm>
          <a:prstGeom prst="straightConnector1">
            <a:avLst/>
          </a:prstGeom>
          <a:ln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5" name="TextBox 24"/>
          <p:cNvSpPr txBox="1"/>
          <p:nvPr/>
        </p:nvSpPr>
        <p:spPr>
          <a:xfrm>
            <a:off x="559421" y="2962010"/>
            <a:ext cx="2046842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b="1" dirty="0">
                <a:solidFill>
                  <a:srgbClr val="C00000"/>
                </a:solidFill>
              </a:rPr>
              <a:t>Constant ambiguity</a:t>
            </a:r>
          </a:p>
          <a:p>
            <a:pPr algn="ctr"/>
            <a:r>
              <a:rPr lang="en-US" b="1" dirty="0">
                <a:solidFill>
                  <a:srgbClr val="C00000"/>
                </a:solidFill>
              </a:rPr>
              <a:t>value</a:t>
            </a:r>
          </a:p>
        </p:txBody>
      </p:sp>
      <p:cxnSp>
        <p:nvCxnSpPr>
          <p:cNvPr id="26" name="Straight Arrow Connector 25"/>
          <p:cNvCxnSpPr/>
          <p:nvPr/>
        </p:nvCxnSpPr>
        <p:spPr>
          <a:xfrm>
            <a:off x="1914585" y="3502533"/>
            <a:ext cx="1316340" cy="383028"/>
          </a:xfrm>
          <a:prstGeom prst="straightConnector1">
            <a:avLst/>
          </a:prstGeom>
          <a:ln>
            <a:solidFill>
              <a:srgbClr val="C0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7" name="TextBox 26"/>
          <p:cNvSpPr txBox="1"/>
          <p:nvPr/>
        </p:nvSpPr>
        <p:spPr>
          <a:xfrm>
            <a:off x="4900388" y="2409566"/>
            <a:ext cx="2227020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b="1" dirty="0">
                <a:solidFill>
                  <a:srgbClr val="002060"/>
                </a:solidFill>
              </a:rPr>
              <a:t>Reported carrier</a:t>
            </a:r>
          </a:p>
          <a:p>
            <a:pPr algn="ctr"/>
            <a:r>
              <a:rPr lang="en-US" b="1" dirty="0">
                <a:solidFill>
                  <a:srgbClr val="002060"/>
                </a:solidFill>
              </a:rPr>
              <a:t>phase measurements</a:t>
            </a:r>
          </a:p>
        </p:txBody>
      </p:sp>
      <p:cxnSp>
        <p:nvCxnSpPr>
          <p:cNvPr id="28" name="Straight Arrow Connector 27"/>
          <p:cNvCxnSpPr/>
          <p:nvPr/>
        </p:nvCxnSpPr>
        <p:spPr>
          <a:xfrm flipH="1">
            <a:off x="4701411" y="2693660"/>
            <a:ext cx="370903" cy="1"/>
          </a:xfrm>
          <a:prstGeom prst="straightConnector1">
            <a:avLst/>
          </a:prstGeom>
          <a:ln>
            <a:solidFill>
              <a:srgbClr val="00206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9" name="Straight Arrow Connector 28"/>
          <p:cNvCxnSpPr/>
          <p:nvPr/>
        </p:nvCxnSpPr>
        <p:spPr>
          <a:xfrm flipH="1">
            <a:off x="3509357" y="2693659"/>
            <a:ext cx="1562957" cy="730637"/>
          </a:xfrm>
          <a:prstGeom prst="straightConnector1">
            <a:avLst/>
          </a:prstGeom>
          <a:ln>
            <a:solidFill>
              <a:srgbClr val="00206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0" name="TextBox 29"/>
          <p:cNvSpPr txBox="1"/>
          <p:nvPr/>
        </p:nvSpPr>
        <p:spPr>
          <a:xfrm>
            <a:off x="6731509" y="2982052"/>
            <a:ext cx="2257221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b="1" i="1" dirty="0">
                <a:solidFill>
                  <a:srgbClr val="002060"/>
                </a:solidFill>
              </a:rPr>
              <a:t>Accumulated Doppler</a:t>
            </a:r>
          </a:p>
          <a:p>
            <a:pPr algn="ctr"/>
            <a:r>
              <a:rPr lang="en-US" b="1" i="1" dirty="0">
                <a:solidFill>
                  <a:srgbClr val="002060"/>
                </a:solidFill>
              </a:rPr>
              <a:t>Shift</a:t>
            </a:r>
          </a:p>
        </p:txBody>
      </p:sp>
      <p:sp>
        <p:nvSpPr>
          <p:cNvPr id="31" name="TextBox 30"/>
          <p:cNvSpPr txBox="1"/>
          <p:nvPr/>
        </p:nvSpPr>
        <p:spPr>
          <a:xfrm>
            <a:off x="6383659" y="2978393"/>
            <a:ext cx="413895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3600" b="1" dirty="0">
                <a:solidFill>
                  <a:srgbClr val="002060"/>
                </a:solidFill>
              </a:rPr>
              <a:t>=</a:t>
            </a:r>
          </a:p>
        </p:txBody>
      </p:sp>
      <p:sp>
        <p:nvSpPr>
          <p:cNvPr id="32" name="TextBox 31"/>
          <p:cNvSpPr txBox="1"/>
          <p:nvPr/>
        </p:nvSpPr>
        <p:spPr>
          <a:xfrm>
            <a:off x="5890236" y="3995034"/>
            <a:ext cx="1204432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b="1" dirty="0">
                <a:solidFill>
                  <a:schemeClr val="accent4">
                    <a:lumMod val="50000"/>
                  </a:schemeClr>
                </a:solidFill>
              </a:rPr>
              <a:t>Full carrier</a:t>
            </a:r>
          </a:p>
          <a:p>
            <a:pPr algn="ctr"/>
            <a:r>
              <a:rPr lang="en-US" b="1" dirty="0">
                <a:solidFill>
                  <a:schemeClr val="accent4">
                    <a:lumMod val="50000"/>
                  </a:schemeClr>
                </a:solidFill>
              </a:rPr>
              <a:t>range</a:t>
            </a:r>
          </a:p>
        </p:txBody>
      </p:sp>
      <p:cxnSp>
        <p:nvCxnSpPr>
          <p:cNvPr id="33" name="Straight Arrow Connector 32"/>
          <p:cNvCxnSpPr>
            <a:stCxn id="32" idx="1"/>
            <a:endCxn id="7" idx="2"/>
          </p:cNvCxnSpPr>
          <p:nvPr/>
        </p:nvCxnSpPr>
        <p:spPr>
          <a:xfrm flipH="1" flipV="1">
            <a:off x="4895048" y="3992940"/>
            <a:ext cx="995188" cy="325260"/>
          </a:xfrm>
          <a:prstGeom prst="straightConnector1">
            <a:avLst/>
          </a:prstGeom>
          <a:ln>
            <a:solidFill>
              <a:schemeClr val="accent4">
                <a:lumMod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4" name="Inhaltsplatzhalter 2"/>
          <p:cNvSpPr txBox="1">
            <a:spLocks/>
          </p:cNvSpPr>
          <p:nvPr/>
        </p:nvSpPr>
        <p:spPr>
          <a:xfrm>
            <a:off x="284670" y="969481"/>
            <a:ext cx="8711049" cy="531515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buClr>
                <a:srgbClr val="C00000"/>
              </a:buClr>
              <a:buFont typeface="Wingdings" panose="05000000000000000000" pitchFamily="2" charset="2"/>
              <a:buChar char="§"/>
            </a:pPr>
            <a:r>
              <a:rPr lang="en-US" sz="3000" b="1" dirty="0" smtClean="0"/>
              <a:t>Carrier Phase</a:t>
            </a:r>
            <a:endParaRPr lang="en-US" sz="3000" b="1" dirty="0"/>
          </a:p>
        </p:txBody>
      </p:sp>
    </p:spTree>
    <p:extLst>
      <p:ext uri="{BB962C8B-B14F-4D97-AF65-F5344CB8AC3E}">
        <p14:creationId xmlns:p14="http://schemas.microsoft.com/office/powerpoint/2010/main" val="241458799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6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8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9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1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2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4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0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5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6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8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9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1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2" fill="hold">
                      <p:stCondLst>
                        <p:cond delay="indefinite"/>
                      </p:stCondLst>
                      <p:childTnLst>
                        <p:par>
                          <p:cTn id="63" fill="hold">
                            <p:stCondLst>
                              <p:cond delay="0"/>
                            </p:stCondLst>
                            <p:childTnLst>
                              <p:par>
                                <p:cTn id="64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6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9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0" fill="hold">
                      <p:stCondLst>
                        <p:cond delay="indefinite"/>
                      </p:stCondLst>
                      <p:childTnLst>
                        <p:par>
                          <p:cTn id="71" fill="hold">
                            <p:stCondLst>
                              <p:cond delay="0"/>
                            </p:stCondLst>
                            <p:childTnLst>
                              <p:par>
                                <p:cTn id="72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4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7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8" fill="hold">
                      <p:stCondLst>
                        <p:cond delay="indefinite"/>
                      </p:stCondLst>
                      <p:childTnLst>
                        <p:par>
                          <p:cTn id="79" fill="hold">
                            <p:stCondLst>
                              <p:cond delay="0"/>
                            </p:stCondLst>
                            <p:childTnLst>
                              <p:par>
                                <p:cTn id="8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2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3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5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8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  <p:bldP spid="8" grpId="0" animBg="1"/>
      <p:bldP spid="9" grpId="0" animBg="1"/>
      <p:bldP spid="14" grpId="0" animBg="1"/>
      <p:bldP spid="21" grpId="0"/>
      <p:bldP spid="22" grpId="0"/>
      <p:bldP spid="23" grpId="0"/>
      <p:bldP spid="25" grpId="0"/>
      <p:bldP spid="27" grpId="0"/>
      <p:bldP spid="30" grpId="0"/>
      <p:bldP spid="31" grpId="0"/>
      <p:bldP spid="32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ectangle 14"/>
          <p:cNvSpPr/>
          <p:nvPr/>
        </p:nvSpPr>
        <p:spPr>
          <a:xfrm>
            <a:off x="1" y="2256065"/>
            <a:ext cx="9073374" cy="224676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2800" i="1" dirty="0"/>
              <a:t>“RTK uses measurements of the </a:t>
            </a:r>
            <a:r>
              <a:rPr lang="en-US" sz="2800" i="1" dirty="0">
                <a:solidFill>
                  <a:srgbClr val="10180A"/>
                </a:solidFill>
              </a:rPr>
              <a:t>phase </a:t>
            </a:r>
            <a:r>
              <a:rPr lang="en-US" sz="2800" i="1" dirty="0"/>
              <a:t>of the signal′s carrier wave, rather than the information content of the signal, and relies on a single reference station to provide real-time corrections, providing up to centimeter-level </a:t>
            </a:r>
            <a:r>
              <a:rPr lang="en-US" sz="2800" i="1" dirty="0" smtClean="0"/>
              <a:t>accuracy”</a:t>
            </a:r>
            <a:endParaRPr lang="en-US" sz="2800" i="1" dirty="0"/>
          </a:p>
          <a:p>
            <a:pPr algn="ctr"/>
            <a:r>
              <a:rPr lang="en-US" sz="2800" i="1" dirty="0" smtClean="0"/>
              <a:t>--</a:t>
            </a:r>
            <a:r>
              <a:rPr lang="en-US" sz="2800" i="1" dirty="0"/>
              <a:t>Wikipedia</a:t>
            </a:r>
          </a:p>
        </p:txBody>
      </p:sp>
      <p:sp>
        <p:nvSpPr>
          <p:cNvPr id="4" name="Titel 1"/>
          <p:cNvSpPr>
            <a:spLocks noGrp="1"/>
          </p:cNvSpPr>
          <p:nvPr>
            <p:ph type="title"/>
          </p:nvPr>
        </p:nvSpPr>
        <p:spPr>
          <a:xfrm>
            <a:off x="819035" y="151504"/>
            <a:ext cx="8176684" cy="465165"/>
          </a:xfrm>
        </p:spPr>
        <p:txBody>
          <a:bodyPr>
            <a:noAutofit/>
          </a:bodyPr>
          <a:lstStyle/>
          <a:p>
            <a:pPr algn="ctr"/>
            <a:r>
              <a:rPr lang="en-US" sz="3600" b="1" dirty="0" smtClean="0">
                <a:latin typeface="+mn-lt"/>
              </a:rPr>
              <a:t>Related Work</a:t>
            </a:r>
            <a:endParaRPr lang="en-US" sz="3600" b="1" dirty="0">
              <a:latin typeface="+mn-lt"/>
            </a:endParaRPr>
          </a:p>
        </p:txBody>
      </p:sp>
      <p:pic>
        <p:nvPicPr>
          <p:cNvPr id="5" name="Grafik 3" descr="136581138_display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128094" y="74139"/>
            <a:ext cx="619897" cy="619897"/>
          </a:xfrm>
          <a:prstGeom prst="rect">
            <a:avLst/>
          </a:prstGeom>
          <a:noFill/>
          <a:ln>
            <a:noFill/>
          </a:ln>
        </p:spPr>
      </p:pic>
      <p:cxnSp>
        <p:nvCxnSpPr>
          <p:cNvPr id="6" name="Gerade Verbindung 5"/>
          <p:cNvCxnSpPr/>
          <p:nvPr/>
        </p:nvCxnSpPr>
        <p:spPr>
          <a:xfrm>
            <a:off x="819034" y="694036"/>
            <a:ext cx="8176685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Inhaltsplatzhalter 2"/>
          <p:cNvSpPr>
            <a:spLocks noGrp="1"/>
          </p:cNvSpPr>
          <p:nvPr>
            <p:ph idx="1"/>
          </p:nvPr>
        </p:nvSpPr>
        <p:spPr>
          <a:xfrm>
            <a:off x="181971" y="5108564"/>
            <a:ext cx="8780059" cy="1232051"/>
          </a:xfrm>
        </p:spPr>
        <p:txBody>
          <a:bodyPr>
            <a:normAutofit fontScale="77500" lnSpcReduction="20000"/>
          </a:bodyPr>
          <a:lstStyle/>
          <a:p>
            <a:pPr marL="514338" indent="-514338">
              <a:buFont typeface="+mj-lt"/>
              <a:buAutoNum type="arabicParenR"/>
            </a:pPr>
            <a:r>
              <a:rPr lang="en-US" dirty="0" smtClean="0"/>
              <a:t>Centimeter-precision accuracy for a scalable network of nodes</a:t>
            </a:r>
          </a:p>
          <a:p>
            <a:pPr marL="514338" indent="-514338">
              <a:buFont typeface="+mj-lt"/>
              <a:buAutoNum type="arabicParenR"/>
            </a:pPr>
            <a:r>
              <a:rPr lang="en-US" dirty="0" smtClean="0"/>
              <a:t>No stationary calibration or data collection phase</a:t>
            </a:r>
          </a:p>
          <a:p>
            <a:pPr marL="514338" indent="-514338">
              <a:buFont typeface="+mj-lt"/>
              <a:buAutoNum type="arabicParenR"/>
            </a:pPr>
            <a:r>
              <a:rPr lang="en-US" dirty="0" smtClean="0"/>
              <a:t>No explicit reference station or hub</a:t>
            </a:r>
          </a:p>
        </p:txBody>
      </p:sp>
      <p:sp>
        <p:nvSpPr>
          <p:cNvPr id="8" name="Content Placeholder 2"/>
          <p:cNvSpPr txBox="1">
            <a:spLocks/>
          </p:cNvSpPr>
          <p:nvPr/>
        </p:nvSpPr>
        <p:spPr>
          <a:xfrm>
            <a:off x="128094" y="1189995"/>
            <a:ext cx="8867625" cy="561171"/>
          </a:xfrm>
          <a:prstGeom prst="rect">
            <a:avLst/>
          </a:prstGeom>
        </p:spPr>
        <p:txBody>
          <a:bodyPr vert="horz" lIns="91440" tIns="45720" rIns="91440" bIns="45720" rtlCol="0">
            <a:normAutofit lnSpcReduction="10000"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r>
              <a:rPr lang="en-US" b="1" dirty="0">
                <a:solidFill>
                  <a:srgbClr val="10180A"/>
                </a:solidFill>
              </a:rPr>
              <a:t>Real-Time Kinematic (RTK) Navigation</a:t>
            </a:r>
            <a:endParaRPr lang="en-US" dirty="0">
              <a:solidFill>
                <a:srgbClr val="10180A"/>
              </a:solidFill>
            </a:endParaRPr>
          </a:p>
        </p:txBody>
      </p:sp>
      <p:cxnSp>
        <p:nvCxnSpPr>
          <p:cNvPr id="10" name="Straight Connector 9"/>
          <p:cNvCxnSpPr/>
          <p:nvPr/>
        </p:nvCxnSpPr>
        <p:spPr>
          <a:xfrm>
            <a:off x="279882" y="5688968"/>
            <a:ext cx="6897295" cy="4466"/>
          </a:xfrm>
          <a:prstGeom prst="line">
            <a:avLst/>
          </a:prstGeom>
          <a:ln w="508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Straight Connector 10"/>
          <p:cNvCxnSpPr/>
          <p:nvPr/>
        </p:nvCxnSpPr>
        <p:spPr>
          <a:xfrm>
            <a:off x="279881" y="6076211"/>
            <a:ext cx="5146134" cy="5412"/>
          </a:xfrm>
          <a:prstGeom prst="line">
            <a:avLst/>
          </a:prstGeom>
          <a:ln w="508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" name="Rectangle 13"/>
          <p:cNvSpPr/>
          <p:nvPr/>
        </p:nvSpPr>
        <p:spPr>
          <a:xfrm>
            <a:off x="0" y="2256061"/>
            <a:ext cx="9073374" cy="224676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2800" i="1" dirty="0"/>
              <a:t>“RTK uses measurements of the </a:t>
            </a:r>
            <a:r>
              <a:rPr lang="en-US" sz="2800" i="1" dirty="0">
                <a:solidFill>
                  <a:srgbClr val="00B050"/>
                </a:solidFill>
              </a:rPr>
              <a:t>phase of the signal′s carrier wave</a:t>
            </a:r>
            <a:r>
              <a:rPr lang="en-US" sz="2800" i="1" dirty="0"/>
              <a:t>, rather than the information content of the signal, and relies on a single reference station to provide </a:t>
            </a:r>
            <a:r>
              <a:rPr lang="en-US" sz="2800" i="1" dirty="0">
                <a:solidFill>
                  <a:srgbClr val="00B050"/>
                </a:solidFill>
              </a:rPr>
              <a:t>real-time</a:t>
            </a:r>
            <a:r>
              <a:rPr lang="en-US" sz="2800" i="1" dirty="0"/>
              <a:t> corrections, providing up to </a:t>
            </a:r>
            <a:r>
              <a:rPr lang="en-US" sz="2800" i="1" dirty="0">
                <a:solidFill>
                  <a:srgbClr val="00B050"/>
                </a:solidFill>
              </a:rPr>
              <a:t>centimeter-level accuracy</a:t>
            </a:r>
            <a:r>
              <a:rPr lang="en-US" sz="2800" i="1" dirty="0" smtClean="0"/>
              <a:t>”</a:t>
            </a:r>
          </a:p>
          <a:p>
            <a:pPr algn="ctr"/>
            <a:r>
              <a:rPr lang="en-US" sz="2800" i="1" dirty="0" smtClean="0"/>
              <a:t>--</a:t>
            </a:r>
            <a:r>
              <a:rPr lang="en-US" sz="2800" i="1" dirty="0"/>
              <a:t>Wikipedia</a:t>
            </a:r>
          </a:p>
        </p:txBody>
      </p:sp>
      <p:sp>
        <p:nvSpPr>
          <p:cNvPr id="9" name="Rectangle 8"/>
          <p:cNvSpPr/>
          <p:nvPr/>
        </p:nvSpPr>
        <p:spPr>
          <a:xfrm>
            <a:off x="0" y="2256071"/>
            <a:ext cx="9073374" cy="224676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2800" i="1" dirty="0"/>
              <a:t>“RTK uses measurements of the </a:t>
            </a:r>
            <a:r>
              <a:rPr lang="en-US" sz="2800" i="1" dirty="0">
                <a:solidFill>
                  <a:srgbClr val="10180A"/>
                </a:solidFill>
              </a:rPr>
              <a:t>phase </a:t>
            </a:r>
            <a:r>
              <a:rPr lang="en-US" sz="2800" i="1" dirty="0"/>
              <a:t>of the signal′s carrier wave, rather than the information content of the signal, and relies on a </a:t>
            </a:r>
            <a:r>
              <a:rPr lang="en-US" sz="2800" i="1" dirty="0">
                <a:solidFill>
                  <a:srgbClr val="C00000"/>
                </a:solidFill>
              </a:rPr>
              <a:t>single reference station</a:t>
            </a:r>
            <a:r>
              <a:rPr lang="en-US" sz="2800" i="1" dirty="0"/>
              <a:t> to provide real-time </a:t>
            </a:r>
            <a:r>
              <a:rPr lang="en-US" sz="2800" i="1" dirty="0">
                <a:solidFill>
                  <a:srgbClr val="C00000"/>
                </a:solidFill>
              </a:rPr>
              <a:t>corrections</a:t>
            </a:r>
            <a:r>
              <a:rPr lang="en-US" sz="2800" i="1" dirty="0"/>
              <a:t>, providing up to centimeter-level accuracy</a:t>
            </a:r>
            <a:r>
              <a:rPr lang="en-US" sz="2800" i="1" dirty="0" smtClean="0"/>
              <a:t>”</a:t>
            </a:r>
          </a:p>
          <a:p>
            <a:pPr algn="ctr"/>
            <a:r>
              <a:rPr lang="en-US" sz="2800" i="1" dirty="0" smtClean="0"/>
              <a:t>--</a:t>
            </a:r>
            <a:r>
              <a:rPr lang="en-US" sz="2800" i="1" dirty="0"/>
              <a:t>Wikipedia</a:t>
            </a:r>
          </a:p>
        </p:txBody>
      </p:sp>
    </p:spTree>
    <p:extLst>
      <p:ext uri="{BB962C8B-B14F-4D97-AF65-F5344CB8AC3E}">
        <p14:creationId xmlns:p14="http://schemas.microsoft.com/office/powerpoint/2010/main" val="240593663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build="p"/>
      <p:bldP spid="14" grpId="0"/>
      <p:bldP spid="9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Content Placeholder 2"/>
          <p:cNvSpPr txBox="1">
            <a:spLocks/>
          </p:cNvSpPr>
          <p:nvPr/>
        </p:nvSpPr>
        <p:spPr>
          <a:xfrm>
            <a:off x="444050" y="1053647"/>
            <a:ext cx="8550242" cy="5048736"/>
          </a:xfrm>
          <a:prstGeom prst="rect">
            <a:avLst/>
          </a:prstGeom>
        </p:spPr>
        <p:txBody>
          <a:bodyPr vert="horz" lIns="91440" tIns="45720" rIns="91440" bIns="45720" rtlCol="0">
            <a:normAutofit fontScale="70000" lnSpcReduction="20000"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buClr>
                <a:schemeClr val="bg1">
                  <a:lumMod val="75000"/>
                </a:schemeClr>
              </a:buClr>
              <a:buFont typeface="Wingdings" panose="05000000000000000000" pitchFamily="2" charset="2"/>
              <a:buChar char="§"/>
            </a:pPr>
            <a:r>
              <a:rPr lang="en-US" dirty="0" smtClean="0">
                <a:solidFill>
                  <a:schemeClr val="bg1">
                    <a:lumMod val="75000"/>
                  </a:schemeClr>
                </a:solidFill>
              </a:rPr>
              <a:t>Motivation and Problem Statement</a:t>
            </a:r>
          </a:p>
          <a:p>
            <a:pPr lvl="1">
              <a:buClr>
                <a:schemeClr val="bg1">
                  <a:lumMod val="75000"/>
                </a:schemeClr>
              </a:buClr>
              <a:buFont typeface="Wingdings" panose="05000000000000000000" pitchFamily="2" charset="2"/>
              <a:buChar char="§"/>
            </a:pPr>
            <a:r>
              <a:rPr lang="en-US" dirty="0" smtClean="0">
                <a:solidFill>
                  <a:schemeClr val="bg1">
                    <a:lumMod val="75000"/>
                  </a:schemeClr>
                </a:solidFill>
              </a:rPr>
              <a:t>Overview of GPS Observables</a:t>
            </a:r>
          </a:p>
          <a:p>
            <a:pPr>
              <a:buClr>
                <a:srgbClr val="C00000"/>
              </a:buClr>
              <a:buFont typeface="Wingdings" panose="05000000000000000000" pitchFamily="2" charset="2"/>
              <a:buChar char="§"/>
            </a:pPr>
            <a:r>
              <a:rPr lang="en-US" dirty="0" smtClean="0">
                <a:solidFill>
                  <a:prstClr val="black"/>
                </a:solidFill>
              </a:rPr>
              <a:t>Precise Relative </a:t>
            </a:r>
            <a:r>
              <a:rPr lang="en-US" b="1" i="1" dirty="0" smtClean="0">
                <a:solidFill>
                  <a:prstClr val="black"/>
                </a:solidFill>
              </a:rPr>
              <a:t>Tracking</a:t>
            </a:r>
            <a:r>
              <a:rPr lang="en-US" dirty="0" smtClean="0">
                <a:solidFill>
                  <a:prstClr val="black"/>
                </a:solidFill>
              </a:rPr>
              <a:t> with GPS</a:t>
            </a:r>
          </a:p>
          <a:p>
            <a:pPr lvl="1">
              <a:buClr>
                <a:schemeClr val="bg2">
                  <a:lumMod val="50000"/>
                </a:schemeClr>
              </a:buClr>
              <a:buFont typeface="Wingdings" panose="05000000000000000000" pitchFamily="2" charset="2"/>
              <a:buChar char="§"/>
            </a:pPr>
            <a:r>
              <a:rPr lang="en-US" dirty="0" smtClean="0">
                <a:solidFill>
                  <a:prstClr val="black"/>
                </a:solidFill>
              </a:rPr>
              <a:t>Technical Methodology</a:t>
            </a:r>
          </a:p>
          <a:p>
            <a:pPr lvl="1">
              <a:buClr>
                <a:schemeClr val="bg1">
                  <a:lumMod val="75000"/>
                </a:schemeClr>
              </a:buClr>
              <a:buFont typeface="Wingdings" panose="05000000000000000000" pitchFamily="2" charset="2"/>
              <a:buChar char="§"/>
            </a:pPr>
            <a:r>
              <a:rPr lang="en-US" dirty="0" smtClean="0">
                <a:solidFill>
                  <a:schemeClr val="bg1">
                    <a:lumMod val="75000"/>
                  </a:schemeClr>
                </a:solidFill>
              </a:rPr>
              <a:t>Dual-Receiver Error Mitigation</a:t>
            </a:r>
          </a:p>
          <a:p>
            <a:pPr lvl="1">
              <a:buClr>
                <a:schemeClr val="bg1">
                  <a:lumMod val="75000"/>
                </a:schemeClr>
              </a:buClr>
              <a:buFont typeface="Wingdings" panose="05000000000000000000" pitchFamily="2" charset="2"/>
              <a:buChar char="§"/>
            </a:pPr>
            <a:r>
              <a:rPr lang="en-US" dirty="0" smtClean="0">
                <a:solidFill>
                  <a:schemeClr val="bg1">
                    <a:lumMod val="75000"/>
                  </a:schemeClr>
                </a:solidFill>
              </a:rPr>
              <a:t>Temporal Observation Model</a:t>
            </a:r>
          </a:p>
          <a:p>
            <a:pPr lvl="1">
              <a:buClr>
                <a:schemeClr val="bg1">
                  <a:lumMod val="75000"/>
                </a:schemeClr>
              </a:buClr>
              <a:buFont typeface="Wingdings" panose="05000000000000000000" pitchFamily="2" charset="2"/>
              <a:buChar char="§"/>
            </a:pPr>
            <a:r>
              <a:rPr lang="en-US" dirty="0" smtClean="0">
                <a:solidFill>
                  <a:schemeClr val="bg1">
                    <a:lumMod val="75000"/>
                  </a:schemeClr>
                </a:solidFill>
              </a:rPr>
              <a:t>Relative Tracking Algorithm</a:t>
            </a:r>
          </a:p>
          <a:p>
            <a:pPr>
              <a:buClr>
                <a:schemeClr val="bg1">
                  <a:lumMod val="75000"/>
                </a:schemeClr>
              </a:buClr>
              <a:buFont typeface="Wingdings" panose="05000000000000000000" pitchFamily="2" charset="2"/>
              <a:buChar char="§"/>
            </a:pPr>
            <a:r>
              <a:rPr lang="en-US" dirty="0" smtClean="0">
                <a:solidFill>
                  <a:schemeClr val="bg1">
                    <a:lumMod val="75000"/>
                  </a:schemeClr>
                </a:solidFill>
              </a:rPr>
              <a:t>Software </a:t>
            </a:r>
            <a:r>
              <a:rPr lang="en-US" dirty="0">
                <a:solidFill>
                  <a:schemeClr val="bg1">
                    <a:lumMod val="75000"/>
                  </a:schemeClr>
                </a:solidFill>
              </a:rPr>
              <a:t>Architecture</a:t>
            </a:r>
          </a:p>
          <a:p>
            <a:pPr lvl="1">
              <a:buClr>
                <a:schemeClr val="bg1">
                  <a:lumMod val="75000"/>
                </a:schemeClr>
              </a:buClr>
              <a:buFont typeface="Wingdings" panose="05000000000000000000" pitchFamily="2" charset="2"/>
              <a:buChar char="§"/>
            </a:pPr>
            <a:r>
              <a:rPr lang="en-US" dirty="0">
                <a:solidFill>
                  <a:schemeClr val="bg1">
                    <a:lumMod val="75000"/>
                  </a:schemeClr>
                </a:solidFill>
              </a:rPr>
              <a:t>Experimental </a:t>
            </a:r>
            <a:r>
              <a:rPr lang="en-US" dirty="0" smtClean="0">
                <a:solidFill>
                  <a:schemeClr val="bg1">
                    <a:lumMod val="75000"/>
                  </a:schemeClr>
                </a:solidFill>
              </a:rPr>
              <a:t>Prototype</a:t>
            </a:r>
          </a:p>
          <a:p>
            <a:pPr lvl="1">
              <a:buClr>
                <a:schemeClr val="bg1">
                  <a:lumMod val="75000"/>
                </a:schemeClr>
              </a:buClr>
              <a:buFont typeface="Wingdings" panose="05000000000000000000" pitchFamily="2" charset="2"/>
              <a:buChar char="§"/>
            </a:pPr>
            <a:r>
              <a:rPr lang="en-US" dirty="0" smtClean="0">
                <a:solidFill>
                  <a:schemeClr val="bg1">
                    <a:lumMod val="75000"/>
                  </a:schemeClr>
                </a:solidFill>
              </a:rPr>
              <a:t>Evaluation and Results</a:t>
            </a:r>
          </a:p>
          <a:p>
            <a:pPr>
              <a:buClr>
                <a:schemeClr val="bg1">
                  <a:lumMod val="75000"/>
                </a:schemeClr>
              </a:buClr>
              <a:buFont typeface="Wingdings" panose="05000000000000000000" pitchFamily="2" charset="2"/>
              <a:buChar char="§"/>
            </a:pPr>
            <a:r>
              <a:rPr lang="en-US" dirty="0" smtClean="0">
                <a:solidFill>
                  <a:schemeClr val="bg1">
                    <a:lumMod val="75000"/>
                  </a:schemeClr>
                </a:solidFill>
              </a:rPr>
              <a:t>Precise Relative </a:t>
            </a:r>
            <a:r>
              <a:rPr lang="en-US" b="1" i="1" dirty="0" smtClean="0">
                <a:solidFill>
                  <a:schemeClr val="bg1">
                    <a:lumMod val="75000"/>
                  </a:schemeClr>
                </a:solidFill>
              </a:rPr>
              <a:t>Localization</a:t>
            </a:r>
            <a:r>
              <a:rPr lang="en-US" dirty="0" smtClean="0">
                <a:solidFill>
                  <a:schemeClr val="bg1">
                    <a:lumMod val="75000"/>
                  </a:schemeClr>
                </a:solidFill>
              </a:rPr>
              <a:t> with GPS</a:t>
            </a:r>
          </a:p>
          <a:p>
            <a:pPr lvl="1">
              <a:buClr>
                <a:schemeClr val="bg1">
                  <a:lumMod val="75000"/>
                </a:schemeClr>
              </a:buClr>
              <a:buFont typeface="Wingdings" panose="05000000000000000000" pitchFamily="2" charset="2"/>
              <a:buChar char="§"/>
            </a:pPr>
            <a:r>
              <a:rPr lang="en-US" dirty="0" smtClean="0">
                <a:solidFill>
                  <a:schemeClr val="bg1">
                    <a:lumMod val="75000"/>
                  </a:schemeClr>
                </a:solidFill>
              </a:rPr>
              <a:t>Ambiguity Function Method</a:t>
            </a:r>
          </a:p>
          <a:p>
            <a:pPr lvl="1">
              <a:buClr>
                <a:schemeClr val="bg1">
                  <a:lumMod val="75000"/>
                </a:schemeClr>
              </a:buClr>
              <a:buFont typeface="Wingdings" panose="05000000000000000000" pitchFamily="2" charset="2"/>
              <a:buChar char="§"/>
            </a:pPr>
            <a:r>
              <a:rPr lang="en-US" dirty="0" smtClean="0">
                <a:solidFill>
                  <a:schemeClr val="bg1">
                    <a:lumMod val="75000"/>
                  </a:schemeClr>
                </a:solidFill>
              </a:rPr>
              <a:t>AFV Peak Tracking (APT) Solution</a:t>
            </a:r>
            <a:endParaRPr lang="en-US" dirty="0">
              <a:solidFill>
                <a:schemeClr val="bg1">
                  <a:lumMod val="75000"/>
                </a:schemeClr>
              </a:solidFill>
            </a:endParaRPr>
          </a:p>
          <a:p>
            <a:pPr lvl="1">
              <a:buClr>
                <a:schemeClr val="bg1">
                  <a:lumMod val="75000"/>
                </a:schemeClr>
              </a:buClr>
              <a:buFont typeface="Wingdings" panose="05000000000000000000" pitchFamily="2" charset="2"/>
              <a:buChar char="§"/>
            </a:pPr>
            <a:r>
              <a:rPr lang="en-US" dirty="0">
                <a:solidFill>
                  <a:schemeClr val="bg1">
                    <a:lumMod val="75000"/>
                  </a:schemeClr>
                </a:solidFill>
              </a:rPr>
              <a:t>Evaluation and </a:t>
            </a:r>
            <a:r>
              <a:rPr lang="en-US" dirty="0" smtClean="0">
                <a:solidFill>
                  <a:schemeClr val="bg1">
                    <a:lumMod val="75000"/>
                  </a:schemeClr>
                </a:solidFill>
              </a:rPr>
              <a:t>Results</a:t>
            </a:r>
          </a:p>
          <a:p>
            <a:pPr>
              <a:buClr>
                <a:schemeClr val="bg1">
                  <a:lumMod val="75000"/>
                </a:schemeClr>
              </a:buClr>
              <a:buFont typeface="Wingdings" panose="05000000000000000000" pitchFamily="2" charset="2"/>
              <a:buChar char="§"/>
            </a:pPr>
            <a:r>
              <a:rPr lang="en-US" dirty="0" smtClean="0">
                <a:solidFill>
                  <a:schemeClr val="bg1">
                    <a:lumMod val="75000"/>
                  </a:schemeClr>
                </a:solidFill>
              </a:rPr>
              <a:t>Future Work and Conclusions</a:t>
            </a:r>
            <a:endParaRPr lang="en-US" dirty="0">
              <a:solidFill>
                <a:schemeClr val="bg1">
                  <a:lumMod val="75000"/>
                </a:schemeClr>
              </a:solidFill>
            </a:endParaRPr>
          </a:p>
        </p:txBody>
      </p:sp>
      <p:sp>
        <p:nvSpPr>
          <p:cNvPr id="8" name="Content Placeholder 2"/>
          <p:cNvSpPr txBox="1">
            <a:spLocks/>
          </p:cNvSpPr>
          <p:nvPr/>
        </p:nvSpPr>
        <p:spPr>
          <a:xfrm>
            <a:off x="445477" y="1055074"/>
            <a:ext cx="8550242" cy="5048736"/>
          </a:xfrm>
          <a:prstGeom prst="rect">
            <a:avLst/>
          </a:prstGeom>
        </p:spPr>
        <p:txBody>
          <a:bodyPr vert="horz" lIns="91440" tIns="45720" rIns="91440" bIns="45720" rtlCol="0">
            <a:normAutofit fontScale="70000" lnSpcReduction="20000"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buClr>
                <a:srgbClr val="C00000"/>
              </a:buClr>
              <a:buFont typeface="Wingdings" panose="05000000000000000000" pitchFamily="2" charset="2"/>
              <a:buChar char="§"/>
            </a:pPr>
            <a:r>
              <a:rPr lang="en-US" dirty="0" smtClean="0">
                <a:solidFill>
                  <a:prstClr val="black"/>
                </a:solidFill>
              </a:rPr>
              <a:t>Motivation and Problem Statement</a:t>
            </a:r>
          </a:p>
          <a:p>
            <a:pPr lvl="1">
              <a:buClr>
                <a:schemeClr val="bg2">
                  <a:lumMod val="50000"/>
                </a:schemeClr>
              </a:buClr>
              <a:buFont typeface="Wingdings" panose="05000000000000000000" pitchFamily="2" charset="2"/>
              <a:buChar char="§"/>
            </a:pPr>
            <a:r>
              <a:rPr lang="en-US" dirty="0" smtClean="0">
                <a:solidFill>
                  <a:prstClr val="black"/>
                </a:solidFill>
              </a:rPr>
              <a:t>Overview of GPS Observables</a:t>
            </a:r>
          </a:p>
          <a:p>
            <a:pPr>
              <a:buClr>
                <a:srgbClr val="C00000"/>
              </a:buClr>
              <a:buFont typeface="Wingdings" panose="05000000000000000000" pitchFamily="2" charset="2"/>
              <a:buChar char="§"/>
            </a:pPr>
            <a:r>
              <a:rPr lang="en-US" dirty="0" smtClean="0">
                <a:solidFill>
                  <a:prstClr val="black"/>
                </a:solidFill>
              </a:rPr>
              <a:t>Precise Relative </a:t>
            </a:r>
            <a:r>
              <a:rPr lang="en-US" b="1" i="1" dirty="0" smtClean="0">
                <a:solidFill>
                  <a:prstClr val="black"/>
                </a:solidFill>
              </a:rPr>
              <a:t>Tracking</a:t>
            </a:r>
            <a:r>
              <a:rPr lang="en-US" dirty="0" smtClean="0">
                <a:solidFill>
                  <a:prstClr val="black"/>
                </a:solidFill>
              </a:rPr>
              <a:t> with GPS</a:t>
            </a:r>
          </a:p>
          <a:p>
            <a:pPr lvl="1">
              <a:buClr>
                <a:schemeClr val="bg2">
                  <a:lumMod val="50000"/>
                </a:schemeClr>
              </a:buClr>
              <a:buFont typeface="Wingdings" panose="05000000000000000000" pitchFamily="2" charset="2"/>
              <a:buChar char="§"/>
            </a:pPr>
            <a:r>
              <a:rPr lang="en-US" dirty="0" smtClean="0">
                <a:solidFill>
                  <a:prstClr val="black"/>
                </a:solidFill>
              </a:rPr>
              <a:t>Technical Methodology</a:t>
            </a:r>
          </a:p>
          <a:p>
            <a:pPr lvl="1">
              <a:buClr>
                <a:schemeClr val="bg2">
                  <a:lumMod val="50000"/>
                </a:schemeClr>
              </a:buClr>
              <a:buFont typeface="Wingdings" panose="05000000000000000000" pitchFamily="2" charset="2"/>
              <a:buChar char="§"/>
            </a:pPr>
            <a:r>
              <a:rPr lang="en-US" dirty="0" smtClean="0">
                <a:solidFill>
                  <a:prstClr val="black"/>
                </a:solidFill>
              </a:rPr>
              <a:t>Dual-Receiver Error Mitigation</a:t>
            </a:r>
          </a:p>
          <a:p>
            <a:pPr lvl="1">
              <a:buClr>
                <a:schemeClr val="bg2">
                  <a:lumMod val="50000"/>
                </a:schemeClr>
              </a:buClr>
              <a:buFont typeface="Wingdings" panose="05000000000000000000" pitchFamily="2" charset="2"/>
              <a:buChar char="§"/>
            </a:pPr>
            <a:r>
              <a:rPr lang="en-US" dirty="0" smtClean="0">
                <a:solidFill>
                  <a:prstClr val="black"/>
                </a:solidFill>
              </a:rPr>
              <a:t>Temporal Observation Model</a:t>
            </a:r>
          </a:p>
          <a:p>
            <a:pPr lvl="1">
              <a:buClr>
                <a:schemeClr val="bg2">
                  <a:lumMod val="50000"/>
                </a:schemeClr>
              </a:buClr>
              <a:buFont typeface="Wingdings" panose="05000000000000000000" pitchFamily="2" charset="2"/>
              <a:buChar char="§"/>
            </a:pPr>
            <a:r>
              <a:rPr lang="en-US" dirty="0" smtClean="0">
                <a:solidFill>
                  <a:prstClr val="black"/>
                </a:solidFill>
              </a:rPr>
              <a:t>Relative Tracking Algorithm</a:t>
            </a:r>
          </a:p>
          <a:p>
            <a:pPr>
              <a:buClr>
                <a:srgbClr val="C00000"/>
              </a:buClr>
              <a:buFont typeface="Wingdings" panose="05000000000000000000" pitchFamily="2" charset="2"/>
              <a:buChar char="§"/>
            </a:pPr>
            <a:r>
              <a:rPr lang="en-US" dirty="0" smtClean="0">
                <a:solidFill>
                  <a:prstClr val="black"/>
                </a:solidFill>
              </a:rPr>
              <a:t>Software </a:t>
            </a:r>
            <a:r>
              <a:rPr lang="en-US" dirty="0">
                <a:solidFill>
                  <a:prstClr val="black"/>
                </a:solidFill>
              </a:rPr>
              <a:t>Architecture</a:t>
            </a:r>
          </a:p>
          <a:p>
            <a:pPr lvl="1">
              <a:buClr>
                <a:schemeClr val="bg2">
                  <a:lumMod val="50000"/>
                </a:schemeClr>
              </a:buClr>
              <a:buFont typeface="Wingdings" panose="05000000000000000000" pitchFamily="2" charset="2"/>
              <a:buChar char="§"/>
            </a:pPr>
            <a:r>
              <a:rPr lang="en-US" dirty="0">
                <a:solidFill>
                  <a:prstClr val="black"/>
                </a:solidFill>
              </a:rPr>
              <a:t>Experimental </a:t>
            </a:r>
            <a:r>
              <a:rPr lang="en-US" dirty="0" smtClean="0">
                <a:solidFill>
                  <a:prstClr val="black"/>
                </a:solidFill>
              </a:rPr>
              <a:t>Prototype</a:t>
            </a:r>
          </a:p>
          <a:p>
            <a:pPr lvl="1">
              <a:buClr>
                <a:schemeClr val="bg2">
                  <a:lumMod val="50000"/>
                </a:schemeClr>
              </a:buClr>
              <a:buFont typeface="Wingdings" panose="05000000000000000000" pitchFamily="2" charset="2"/>
              <a:buChar char="§"/>
            </a:pPr>
            <a:r>
              <a:rPr lang="en-US" dirty="0" smtClean="0">
                <a:solidFill>
                  <a:prstClr val="black"/>
                </a:solidFill>
              </a:rPr>
              <a:t>Evaluation and Results</a:t>
            </a:r>
          </a:p>
          <a:p>
            <a:pPr>
              <a:buClr>
                <a:srgbClr val="C00000"/>
              </a:buClr>
              <a:buFont typeface="Wingdings" panose="05000000000000000000" pitchFamily="2" charset="2"/>
              <a:buChar char="§"/>
            </a:pPr>
            <a:r>
              <a:rPr lang="en-US" dirty="0" smtClean="0">
                <a:solidFill>
                  <a:prstClr val="black"/>
                </a:solidFill>
              </a:rPr>
              <a:t>Precise Relative </a:t>
            </a:r>
            <a:r>
              <a:rPr lang="en-US" b="1" i="1" dirty="0" smtClean="0">
                <a:solidFill>
                  <a:prstClr val="black"/>
                </a:solidFill>
              </a:rPr>
              <a:t>Localization</a:t>
            </a:r>
            <a:r>
              <a:rPr lang="en-US" dirty="0" smtClean="0">
                <a:solidFill>
                  <a:prstClr val="black"/>
                </a:solidFill>
              </a:rPr>
              <a:t> with GPS</a:t>
            </a:r>
          </a:p>
          <a:p>
            <a:pPr lvl="1">
              <a:buClr>
                <a:schemeClr val="bg2">
                  <a:lumMod val="50000"/>
                </a:schemeClr>
              </a:buClr>
              <a:buFont typeface="Wingdings" panose="05000000000000000000" pitchFamily="2" charset="2"/>
              <a:buChar char="§"/>
            </a:pPr>
            <a:r>
              <a:rPr lang="en-US" dirty="0" smtClean="0">
                <a:solidFill>
                  <a:prstClr val="black"/>
                </a:solidFill>
              </a:rPr>
              <a:t>Ambiguity Function Method</a:t>
            </a:r>
          </a:p>
          <a:p>
            <a:pPr lvl="1">
              <a:buClr>
                <a:schemeClr val="bg2">
                  <a:lumMod val="50000"/>
                </a:schemeClr>
              </a:buClr>
              <a:buFont typeface="Wingdings" panose="05000000000000000000" pitchFamily="2" charset="2"/>
              <a:buChar char="§"/>
            </a:pPr>
            <a:r>
              <a:rPr lang="en-US" dirty="0" smtClean="0">
                <a:solidFill>
                  <a:prstClr val="black"/>
                </a:solidFill>
              </a:rPr>
              <a:t>AFV Peak Tracking (APT) Solution</a:t>
            </a:r>
            <a:endParaRPr lang="en-US" dirty="0">
              <a:solidFill>
                <a:prstClr val="black"/>
              </a:solidFill>
            </a:endParaRPr>
          </a:p>
          <a:p>
            <a:pPr lvl="1">
              <a:buClr>
                <a:schemeClr val="bg2">
                  <a:lumMod val="50000"/>
                </a:schemeClr>
              </a:buClr>
              <a:buFont typeface="Wingdings" panose="05000000000000000000" pitchFamily="2" charset="2"/>
              <a:buChar char="§"/>
            </a:pPr>
            <a:r>
              <a:rPr lang="en-US" dirty="0">
                <a:solidFill>
                  <a:prstClr val="black"/>
                </a:solidFill>
              </a:rPr>
              <a:t>Evaluation and </a:t>
            </a:r>
            <a:r>
              <a:rPr lang="en-US" dirty="0" smtClean="0">
                <a:solidFill>
                  <a:prstClr val="black"/>
                </a:solidFill>
              </a:rPr>
              <a:t>Results</a:t>
            </a:r>
          </a:p>
          <a:p>
            <a:pPr>
              <a:buClr>
                <a:srgbClr val="C00000"/>
              </a:buClr>
              <a:buFont typeface="Wingdings" panose="05000000000000000000" pitchFamily="2" charset="2"/>
              <a:buChar char="§"/>
            </a:pPr>
            <a:r>
              <a:rPr lang="en-US" dirty="0">
                <a:solidFill>
                  <a:prstClr val="black"/>
                </a:solidFill>
              </a:rPr>
              <a:t>Future Work and Conclusions</a:t>
            </a:r>
          </a:p>
        </p:txBody>
      </p:sp>
      <p:sp>
        <p:nvSpPr>
          <p:cNvPr id="4" name="Titel 1"/>
          <p:cNvSpPr>
            <a:spLocks noGrp="1"/>
          </p:cNvSpPr>
          <p:nvPr>
            <p:ph type="title"/>
          </p:nvPr>
        </p:nvSpPr>
        <p:spPr>
          <a:xfrm>
            <a:off x="819035" y="151504"/>
            <a:ext cx="8176684" cy="465165"/>
          </a:xfrm>
        </p:spPr>
        <p:txBody>
          <a:bodyPr>
            <a:noAutofit/>
          </a:bodyPr>
          <a:lstStyle/>
          <a:p>
            <a:pPr algn="ctr"/>
            <a:r>
              <a:rPr lang="en-US" sz="3600" b="1" dirty="0" smtClean="0">
                <a:latin typeface="+mn-lt"/>
              </a:rPr>
              <a:t>Outline</a:t>
            </a:r>
            <a:endParaRPr lang="en-US" sz="3600" b="1" dirty="0">
              <a:latin typeface="+mn-lt"/>
            </a:endParaRPr>
          </a:p>
        </p:txBody>
      </p:sp>
      <p:pic>
        <p:nvPicPr>
          <p:cNvPr id="5" name="Grafik 3" descr="136581138_display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128094" y="74139"/>
            <a:ext cx="619897" cy="619897"/>
          </a:xfrm>
          <a:prstGeom prst="rect">
            <a:avLst/>
          </a:prstGeom>
          <a:noFill/>
          <a:ln>
            <a:noFill/>
          </a:ln>
        </p:spPr>
      </p:pic>
      <p:cxnSp>
        <p:nvCxnSpPr>
          <p:cNvPr id="6" name="Gerade Verbindung 5"/>
          <p:cNvCxnSpPr/>
          <p:nvPr/>
        </p:nvCxnSpPr>
        <p:spPr>
          <a:xfrm>
            <a:off x="819034" y="694036"/>
            <a:ext cx="8176685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00886457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xit" presetSubtype="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el 1"/>
          <p:cNvSpPr>
            <a:spLocks noGrp="1"/>
          </p:cNvSpPr>
          <p:nvPr>
            <p:ph type="title"/>
          </p:nvPr>
        </p:nvSpPr>
        <p:spPr>
          <a:xfrm>
            <a:off x="819035" y="151504"/>
            <a:ext cx="8176684" cy="465165"/>
          </a:xfrm>
        </p:spPr>
        <p:txBody>
          <a:bodyPr>
            <a:noAutofit/>
          </a:bodyPr>
          <a:lstStyle/>
          <a:p>
            <a:pPr algn="ctr"/>
            <a:r>
              <a:rPr lang="en-US" sz="3600" b="1" dirty="0" smtClean="0">
                <a:latin typeface="+mn-lt"/>
              </a:rPr>
              <a:t>Methodology</a:t>
            </a:r>
            <a:endParaRPr lang="en-US" sz="3600" b="1" dirty="0">
              <a:latin typeface="+mn-lt"/>
            </a:endParaRPr>
          </a:p>
        </p:txBody>
      </p:sp>
      <p:pic>
        <p:nvPicPr>
          <p:cNvPr id="5" name="Grafik 3" descr="136581138_display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128094" y="74139"/>
            <a:ext cx="619897" cy="619897"/>
          </a:xfrm>
          <a:prstGeom prst="rect">
            <a:avLst/>
          </a:prstGeom>
          <a:noFill/>
          <a:ln>
            <a:noFill/>
          </a:ln>
        </p:spPr>
      </p:pic>
      <p:cxnSp>
        <p:nvCxnSpPr>
          <p:cNvPr id="6" name="Gerade Verbindung 5"/>
          <p:cNvCxnSpPr/>
          <p:nvPr/>
        </p:nvCxnSpPr>
        <p:spPr>
          <a:xfrm>
            <a:off x="819034" y="694036"/>
            <a:ext cx="8176685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" name="Inhaltsplatzhalter 2"/>
          <p:cNvSpPr>
            <a:spLocks noGrp="1"/>
          </p:cNvSpPr>
          <p:nvPr>
            <p:ph idx="1"/>
          </p:nvPr>
        </p:nvSpPr>
        <p:spPr>
          <a:xfrm>
            <a:off x="935277" y="989035"/>
            <a:ext cx="7273447" cy="1229909"/>
          </a:xfrm>
        </p:spPr>
        <p:txBody>
          <a:bodyPr>
            <a:normAutofit fontScale="92500" lnSpcReduction="20000"/>
          </a:bodyPr>
          <a:lstStyle/>
          <a:p>
            <a:pPr>
              <a:buFont typeface="Wingdings" panose="05000000000000000000" pitchFamily="2" charset="2"/>
              <a:buChar char="q"/>
            </a:pPr>
            <a:r>
              <a:rPr lang="en-US" sz="2800" dirty="0" smtClean="0"/>
              <a:t>  Centimeter-precision accuracy</a:t>
            </a:r>
          </a:p>
          <a:p>
            <a:pPr>
              <a:buFont typeface="Wingdings" panose="05000000000000000000" pitchFamily="2" charset="2"/>
              <a:buChar char="q"/>
            </a:pPr>
            <a:r>
              <a:rPr lang="en-US" sz="2800" dirty="0" smtClean="0"/>
              <a:t>  No stationary calibration or data collection phase</a:t>
            </a:r>
          </a:p>
          <a:p>
            <a:pPr>
              <a:buFont typeface="Wingdings" panose="05000000000000000000" pitchFamily="2" charset="2"/>
              <a:buChar char="q"/>
            </a:pPr>
            <a:r>
              <a:rPr lang="en-US" sz="2800" dirty="0" smtClean="0"/>
              <a:t>  No explicit reference station or hub</a:t>
            </a:r>
          </a:p>
        </p:txBody>
      </p:sp>
      <p:sp>
        <p:nvSpPr>
          <p:cNvPr id="16" name="Rectangle 15"/>
          <p:cNvSpPr/>
          <p:nvPr/>
        </p:nvSpPr>
        <p:spPr>
          <a:xfrm>
            <a:off x="231073" y="4996119"/>
            <a:ext cx="8681854" cy="138499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spcBef>
                <a:spcPts val="1800"/>
              </a:spcBef>
            </a:pPr>
            <a:r>
              <a:rPr lang="en-US" sz="2800" dirty="0">
                <a:solidFill>
                  <a:prstClr val="black"/>
                </a:solidFill>
              </a:rPr>
              <a:t>Use </a:t>
            </a:r>
            <a:r>
              <a:rPr lang="en-US" sz="2800" dirty="0" smtClean="0">
                <a:solidFill>
                  <a:prstClr val="black"/>
                </a:solidFill>
              </a:rPr>
              <a:t>extremely accurate tracking </a:t>
            </a:r>
            <a:r>
              <a:rPr lang="en-US" sz="2800" dirty="0">
                <a:solidFill>
                  <a:prstClr val="black"/>
                </a:solidFill>
              </a:rPr>
              <a:t>results to </a:t>
            </a:r>
            <a:r>
              <a:rPr lang="en-US" sz="2800" dirty="0" smtClean="0">
                <a:solidFill>
                  <a:prstClr val="black"/>
                </a:solidFill>
              </a:rPr>
              <a:t>mathematically account for relative </a:t>
            </a:r>
            <a:r>
              <a:rPr lang="en-US" sz="2800" dirty="0">
                <a:solidFill>
                  <a:prstClr val="black"/>
                </a:solidFill>
              </a:rPr>
              <a:t>receiver motions such that the </a:t>
            </a:r>
            <a:r>
              <a:rPr lang="en-US" sz="2800" dirty="0" smtClean="0">
                <a:solidFill>
                  <a:prstClr val="black"/>
                </a:solidFill>
              </a:rPr>
              <a:t>number of unknowns does not grow over time</a:t>
            </a:r>
            <a:endParaRPr lang="en-US" sz="2800" dirty="0">
              <a:solidFill>
                <a:prstClr val="black"/>
              </a:solidFill>
            </a:endParaRPr>
          </a:p>
        </p:txBody>
      </p:sp>
      <p:sp>
        <p:nvSpPr>
          <p:cNvPr id="17" name="Rectangle 16"/>
          <p:cNvSpPr/>
          <p:nvPr/>
        </p:nvSpPr>
        <p:spPr>
          <a:xfrm>
            <a:off x="313866" y="3064660"/>
            <a:ext cx="8516269" cy="9541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spcBef>
                <a:spcPts val="1800"/>
              </a:spcBef>
            </a:pPr>
            <a:r>
              <a:rPr lang="en-US" sz="2800" b="1" dirty="0" smtClean="0">
                <a:solidFill>
                  <a:prstClr val="black"/>
                </a:solidFill>
              </a:rPr>
              <a:t>Stationary</a:t>
            </a:r>
            <a:r>
              <a:rPr lang="en-US" sz="2800" dirty="0" smtClean="0">
                <a:solidFill>
                  <a:prstClr val="black"/>
                </a:solidFill>
              </a:rPr>
              <a:t> calibration historically required because receiver motion adds </a:t>
            </a:r>
            <a:r>
              <a:rPr lang="en-US" sz="2800" i="1" dirty="0" smtClean="0">
                <a:solidFill>
                  <a:prstClr val="black"/>
                </a:solidFill>
              </a:rPr>
              <a:t>at least</a:t>
            </a:r>
            <a:r>
              <a:rPr lang="en-US" sz="2800" dirty="0" smtClean="0">
                <a:solidFill>
                  <a:prstClr val="black"/>
                </a:solidFill>
              </a:rPr>
              <a:t> 3 unknowns per time step</a:t>
            </a:r>
            <a:endParaRPr lang="en-US" sz="2800" b="1" dirty="0">
              <a:solidFill>
                <a:prstClr val="black"/>
              </a:solidFill>
            </a:endParaRPr>
          </a:p>
        </p:txBody>
      </p:sp>
      <p:sp>
        <p:nvSpPr>
          <p:cNvPr id="2" name="TextBox 1"/>
          <p:cNvSpPr txBox="1"/>
          <p:nvPr/>
        </p:nvSpPr>
        <p:spPr>
          <a:xfrm>
            <a:off x="3864595" y="2602995"/>
            <a:ext cx="1414811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2800" i="1" u="sng" dirty="0" smtClean="0"/>
              <a:t>Problem</a:t>
            </a:r>
            <a:endParaRPr lang="en-US" sz="2800" i="1" u="sng" dirty="0"/>
          </a:p>
        </p:txBody>
      </p:sp>
      <p:sp>
        <p:nvSpPr>
          <p:cNvPr id="19" name="TextBox 18"/>
          <p:cNvSpPr txBox="1"/>
          <p:nvPr/>
        </p:nvSpPr>
        <p:spPr>
          <a:xfrm>
            <a:off x="3876938" y="4496247"/>
            <a:ext cx="1390125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2800" i="1" u="sng" dirty="0" smtClean="0"/>
              <a:t>Solution</a:t>
            </a:r>
            <a:endParaRPr lang="en-US" sz="2800" i="1" u="sng" dirty="0"/>
          </a:p>
        </p:txBody>
      </p:sp>
      <p:sp>
        <p:nvSpPr>
          <p:cNvPr id="3" name="Rectangle 2"/>
          <p:cNvSpPr/>
          <p:nvPr/>
        </p:nvSpPr>
        <p:spPr>
          <a:xfrm>
            <a:off x="935277" y="1208491"/>
            <a:ext cx="546945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3600" dirty="0">
                <a:solidFill>
                  <a:srgbClr val="00B050"/>
                </a:solidFill>
                <a:sym typeface="Wingdings" panose="05000000000000000000" pitchFamily="2" charset="2"/>
              </a:rPr>
              <a:t></a:t>
            </a:r>
            <a:endParaRPr lang="en-US" sz="3600" dirty="0">
              <a:solidFill>
                <a:srgbClr val="00B050"/>
              </a:solidFill>
            </a:endParaRPr>
          </a:p>
        </p:txBody>
      </p:sp>
      <p:sp>
        <p:nvSpPr>
          <p:cNvPr id="7" name="Rectangle 6"/>
          <p:cNvSpPr/>
          <p:nvPr/>
        </p:nvSpPr>
        <p:spPr>
          <a:xfrm>
            <a:off x="1060704" y="1048511"/>
            <a:ext cx="182880" cy="184363"/>
          </a:xfrm>
          <a:prstGeom prst="rect">
            <a:avLst/>
          </a:prstGeom>
          <a:solidFill>
            <a:srgbClr val="FFC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6083713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3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6" grpId="0"/>
      <p:bldP spid="17" grpId="0"/>
      <p:bldP spid="2" grpId="0"/>
      <p:bldP spid="19" grpId="0"/>
      <p:bldP spid="3" grpId="0"/>
      <p:bldP spid="7" grpId="0" animBg="1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el 1"/>
          <p:cNvSpPr>
            <a:spLocks noGrp="1"/>
          </p:cNvSpPr>
          <p:nvPr>
            <p:ph type="title"/>
          </p:nvPr>
        </p:nvSpPr>
        <p:spPr>
          <a:xfrm>
            <a:off x="819035" y="151504"/>
            <a:ext cx="8176684" cy="465165"/>
          </a:xfrm>
        </p:spPr>
        <p:txBody>
          <a:bodyPr>
            <a:noAutofit/>
          </a:bodyPr>
          <a:lstStyle/>
          <a:p>
            <a:pPr algn="ctr"/>
            <a:r>
              <a:rPr lang="en-US" sz="3600" b="1" dirty="0" smtClean="0">
                <a:latin typeface="+mn-lt"/>
              </a:rPr>
              <a:t>Methodology</a:t>
            </a:r>
            <a:endParaRPr lang="en-US" sz="3600" b="1" dirty="0">
              <a:latin typeface="+mn-lt"/>
            </a:endParaRPr>
          </a:p>
        </p:txBody>
      </p:sp>
      <p:pic>
        <p:nvPicPr>
          <p:cNvPr id="5" name="Grafik 3" descr="136581138_display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128094" y="74139"/>
            <a:ext cx="619897" cy="619897"/>
          </a:xfrm>
          <a:prstGeom prst="rect">
            <a:avLst/>
          </a:prstGeom>
          <a:noFill/>
          <a:ln>
            <a:noFill/>
          </a:ln>
        </p:spPr>
      </p:pic>
      <p:cxnSp>
        <p:nvCxnSpPr>
          <p:cNvPr id="6" name="Gerade Verbindung 5"/>
          <p:cNvCxnSpPr/>
          <p:nvPr/>
        </p:nvCxnSpPr>
        <p:spPr>
          <a:xfrm>
            <a:off x="819034" y="694036"/>
            <a:ext cx="8176685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" name="Inhaltsplatzhalter 2"/>
          <p:cNvSpPr>
            <a:spLocks noGrp="1"/>
          </p:cNvSpPr>
          <p:nvPr>
            <p:ph idx="1"/>
          </p:nvPr>
        </p:nvSpPr>
        <p:spPr>
          <a:xfrm>
            <a:off x="935277" y="989035"/>
            <a:ext cx="7273447" cy="1229909"/>
          </a:xfrm>
        </p:spPr>
        <p:txBody>
          <a:bodyPr>
            <a:normAutofit fontScale="92500" lnSpcReduction="20000"/>
          </a:bodyPr>
          <a:lstStyle/>
          <a:p>
            <a:pPr>
              <a:buFont typeface="Wingdings" panose="05000000000000000000" pitchFamily="2" charset="2"/>
              <a:buChar char="q"/>
            </a:pPr>
            <a:r>
              <a:rPr lang="en-US" sz="2800" dirty="0" smtClean="0"/>
              <a:t>  Centimeter-precision accuracy</a:t>
            </a:r>
          </a:p>
          <a:p>
            <a:pPr>
              <a:buFont typeface="Wingdings" panose="05000000000000000000" pitchFamily="2" charset="2"/>
              <a:buChar char="q"/>
            </a:pPr>
            <a:r>
              <a:rPr lang="en-US" sz="2800" dirty="0" smtClean="0"/>
              <a:t>  No stationary calibration or data collection phase</a:t>
            </a:r>
          </a:p>
          <a:p>
            <a:pPr>
              <a:buFont typeface="Wingdings" panose="05000000000000000000" pitchFamily="2" charset="2"/>
              <a:buChar char="q"/>
            </a:pPr>
            <a:r>
              <a:rPr lang="en-US" sz="2800" dirty="0" smtClean="0"/>
              <a:t>  No explicit reference station or hub</a:t>
            </a:r>
          </a:p>
        </p:txBody>
      </p:sp>
      <p:sp>
        <p:nvSpPr>
          <p:cNvPr id="8" name="Rectangle 7"/>
          <p:cNvSpPr/>
          <p:nvPr/>
        </p:nvSpPr>
        <p:spPr>
          <a:xfrm>
            <a:off x="935277" y="1208491"/>
            <a:ext cx="546945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3600" dirty="0">
                <a:solidFill>
                  <a:srgbClr val="00B050"/>
                </a:solidFill>
                <a:sym typeface="Wingdings" panose="05000000000000000000" pitchFamily="2" charset="2"/>
              </a:rPr>
              <a:t></a:t>
            </a:r>
            <a:endParaRPr lang="en-US" sz="3600" dirty="0">
              <a:solidFill>
                <a:srgbClr val="00B050"/>
              </a:solidFill>
            </a:endParaRPr>
          </a:p>
        </p:txBody>
      </p:sp>
      <p:sp>
        <p:nvSpPr>
          <p:cNvPr id="9" name="Rectangle 8"/>
          <p:cNvSpPr/>
          <p:nvPr/>
        </p:nvSpPr>
        <p:spPr>
          <a:xfrm>
            <a:off x="1060704" y="1048511"/>
            <a:ext cx="182880" cy="184363"/>
          </a:xfrm>
          <a:prstGeom prst="rect">
            <a:avLst/>
          </a:prstGeom>
          <a:solidFill>
            <a:srgbClr val="FFC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Rectangle 10"/>
          <p:cNvSpPr/>
          <p:nvPr/>
        </p:nvSpPr>
        <p:spPr>
          <a:xfrm>
            <a:off x="231073" y="5264343"/>
            <a:ext cx="8681854" cy="138499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spcBef>
                <a:spcPts val="1800"/>
              </a:spcBef>
            </a:pPr>
            <a:r>
              <a:rPr lang="en-US" sz="2800" dirty="0" smtClean="0">
                <a:solidFill>
                  <a:prstClr val="black"/>
                </a:solidFill>
              </a:rPr>
              <a:t>Correct observations for sources of error specific to dual-receiver localization, and create new methods for relative node tracking using GPS alone</a:t>
            </a:r>
            <a:endParaRPr lang="en-US" sz="2800" dirty="0">
              <a:solidFill>
                <a:prstClr val="black"/>
              </a:solidFill>
            </a:endParaRPr>
          </a:p>
        </p:txBody>
      </p:sp>
      <p:sp>
        <p:nvSpPr>
          <p:cNvPr id="12" name="Rectangle 11"/>
          <p:cNvSpPr/>
          <p:nvPr/>
        </p:nvSpPr>
        <p:spPr>
          <a:xfrm>
            <a:off x="349527" y="2796436"/>
            <a:ext cx="8444946" cy="181588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457200" indent="-457200">
              <a:buClr>
                <a:srgbClr val="C00000"/>
              </a:buClr>
              <a:buFont typeface="Wingdings" panose="05000000000000000000" pitchFamily="2" charset="2"/>
              <a:buChar char="§"/>
            </a:pPr>
            <a:r>
              <a:rPr lang="en-US" sz="2800" dirty="0" smtClean="0">
                <a:solidFill>
                  <a:prstClr val="black"/>
                </a:solidFill>
              </a:rPr>
              <a:t>Relative </a:t>
            </a:r>
            <a:r>
              <a:rPr lang="en-US" sz="2800" b="1" dirty="0" smtClean="0">
                <a:solidFill>
                  <a:prstClr val="black"/>
                </a:solidFill>
              </a:rPr>
              <a:t>tracking</a:t>
            </a:r>
            <a:r>
              <a:rPr lang="en-US" sz="2800" dirty="0" smtClean="0">
                <a:solidFill>
                  <a:prstClr val="black"/>
                </a:solidFill>
              </a:rPr>
              <a:t> is usually handled by multi-modal filtering techniques (e.g. joint GPS/IMU Kalman filter)</a:t>
            </a:r>
          </a:p>
          <a:p>
            <a:pPr marL="457200" indent="-457200">
              <a:buClr>
                <a:srgbClr val="C00000"/>
              </a:buClr>
              <a:buFont typeface="Wingdings" panose="05000000000000000000" pitchFamily="2" charset="2"/>
              <a:buChar char="§"/>
            </a:pPr>
            <a:r>
              <a:rPr lang="en-US" sz="2800" b="1" dirty="0" smtClean="0">
                <a:solidFill>
                  <a:prstClr val="black"/>
                </a:solidFill>
              </a:rPr>
              <a:t>Precise</a:t>
            </a:r>
            <a:r>
              <a:rPr lang="en-US" sz="2800" dirty="0" smtClean="0">
                <a:solidFill>
                  <a:prstClr val="black"/>
                </a:solidFill>
              </a:rPr>
              <a:t> errors specific to the multi-receiver case are often neglected in standard pre-processing algorithms</a:t>
            </a:r>
            <a:endParaRPr lang="en-US" sz="2800" b="1" dirty="0">
              <a:solidFill>
                <a:prstClr val="black"/>
              </a:solidFill>
            </a:endParaRPr>
          </a:p>
        </p:txBody>
      </p:sp>
      <p:sp>
        <p:nvSpPr>
          <p:cNvPr id="13" name="TextBox 12"/>
          <p:cNvSpPr txBox="1"/>
          <p:nvPr/>
        </p:nvSpPr>
        <p:spPr>
          <a:xfrm>
            <a:off x="3864595" y="2334771"/>
            <a:ext cx="1414811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2800" i="1" u="sng" dirty="0" smtClean="0"/>
              <a:t>Problem</a:t>
            </a:r>
            <a:endParaRPr lang="en-US" sz="2800" i="1" u="sng" dirty="0"/>
          </a:p>
        </p:txBody>
      </p:sp>
      <p:sp>
        <p:nvSpPr>
          <p:cNvPr id="14" name="TextBox 13"/>
          <p:cNvSpPr txBox="1"/>
          <p:nvPr/>
        </p:nvSpPr>
        <p:spPr>
          <a:xfrm>
            <a:off x="3876938" y="4788855"/>
            <a:ext cx="1390125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2800" i="1" u="sng" dirty="0" smtClean="0"/>
              <a:t>Solution</a:t>
            </a:r>
            <a:endParaRPr lang="en-US" sz="2800" i="1" u="sng" dirty="0"/>
          </a:p>
        </p:txBody>
      </p:sp>
      <p:sp>
        <p:nvSpPr>
          <p:cNvPr id="15" name="Rectangle 14"/>
          <p:cNvSpPr/>
          <p:nvPr/>
        </p:nvSpPr>
        <p:spPr>
          <a:xfrm>
            <a:off x="939631" y="825261"/>
            <a:ext cx="546945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3600" dirty="0">
                <a:solidFill>
                  <a:srgbClr val="00B050"/>
                </a:solidFill>
                <a:sym typeface="Wingdings" panose="05000000000000000000" pitchFamily="2" charset="2"/>
              </a:rPr>
              <a:t></a:t>
            </a:r>
            <a:endParaRPr lang="en-US" sz="3600" dirty="0">
              <a:solidFill>
                <a:srgbClr val="00B05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6051407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2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4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6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 animBg="1"/>
      <p:bldP spid="11" grpId="0"/>
      <p:bldP spid="12" grpId="0"/>
      <p:bldP spid="13" grpId="0"/>
      <p:bldP spid="14" grpId="0"/>
      <p:bldP spid="15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el 1"/>
          <p:cNvSpPr>
            <a:spLocks noGrp="1"/>
          </p:cNvSpPr>
          <p:nvPr>
            <p:ph type="title"/>
          </p:nvPr>
        </p:nvSpPr>
        <p:spPr>
          <a:xfrm>
            <a:off x="819035" y="151504"/>
            <a:ext cx="8176684" cy="465165"/>
          </a:xfrm>
        </p:spPr>
        <p:txBody>
          <a:bodyPr>
            <a:noAutofit/>
          </a:bodyPr>
          <a:lstStyle/>
          <a:p>
            <a:pPr algn="ctr"/>
            <a:r>
              <a:rPr lang="en-US" sz="3600" b="1" dirty="0" smtClean="0">
                <a:latin typeface="+mn-lt"/>
              </a:rPr>
              <a:t>Methodology</a:t>
            </a:r>
            <a:endParaRPr lang="en-US" sz="3600" b="1" dirty="0">
              <a:latin typeface="+mn-lt"/>
            </a:endParaRPr>
          </a:p>
        </p:txBody>
      </p:sp>
      <p:pic>
        <p:nvPicPr>
          <p:cNvPr id="5" name="Grafik 3" descr="136581138_display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128094" y="74139"/>
            <a:ext cx="619897" cy="619897"/>
          </a:xfrm>
          <a:prstGeom prst="rect">
            <a:avLst/>
          </a:prstGeom>
          <a:noFill/>
          <a:ln>
            <a:noFill/>
          </a:ln>
        </p:spPr>
      </p:pic>
      <p:cxnSp>
        <p:nvCxnSpPr>
          <p:cNvPr id="6" name="Gerade Verbindung 5"/>
          <p:cNvCxnSpPr/>
          <p:nvPr/>
        </p:nvCxnSpPr>
        <p:spPr>
          <a:xfrm>
            <a:off x="819034" y="694036"/>
            <a:ext cx="8176685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" name="Inhaltsplatzhalter 2"/>
          <p:cNvSpPr>
            <a:spLocks noGrp="1"/>
          </p:cNvSpPr>
          <p:nvPr>
            <p:ph idx="1"/>
          </p:nvPr>
        </p:nvSpPr>
        <p:spPr>
          <a:xfrm>
            <a:off x="935277" y="989035"/>
            <a:ext cx="7273447" cy="1229909"/>
          </a:xfrm>
        </p:spPr>
        <p:txBody>
          <a:bodyPr>
            <a:normAutofit fontScale="92500" lnSpcReduction="20000"/>
          </a:bodyPr>
          <a:lstStyle/>
          <a:p>
            <a:pPr>
              <a:buFont typeface="Wingdings" panose="05000000000000000000" pitchFamily="2" charset="2"/>
              <a:buChar char="q"/>
            </a:pPr>
            <a:r>
              <a:rPr lang="en-US" sz="2800" dirty="0" smtClean="0"/>
              <a:t>  Centimeter-precision accuracy</a:t>
            </a:r>
          </a:p>
          <a:p>
            <a:pPr>
              <a:buFont typeface="Wingdings" panose="05000000000000000000" pitchFamily="2" charset="2"/>
              <a:buChar char="q"/>
            </a:pPr>
            <a:r>
              <a:rPr lang="en-US" sz="2800" dirty="0" smtClean="0"/>
              <a:t>  No stationary calibration or data collection phase</a:t>
            </a:r>
          </a:p>
          <a:p>
            <a:pPr>
              <a:buFont typeface="Wingdings" panose="05000000000000000000" pitchFamily="2" charset="2"/>
              <a:buChar char="q"/>
            </a:pPr>
            <a:r>
              <a:rPr lang="en-US" sz="2800" dirty="0" smtClean="0"/>
              <a:t>  No explicit reference station or hub</a:t>
            </a:r>
          </a:p>
        </p:txBody>
      </p:sp>
      <p:sp>
        <p:nvSpPr>
          <p:cNvPr id="7" name="Rectangle 6"/>
          <p:cNvSpPr/>
          <p:nvPr/>
        </p:nvSpPr>
        <p:spPr>
          <a:xfrm>
            <a:off x="935277" y="1208491"/>
            <a:ext cx="546945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3600" dirty="0">
                <a:solidFill>
                  <a:srgbClr val="00B050"/>
                </a:solidFill>
                <a:sym typeface="Wingdings" panose="05000000000000000000" pitchFamily="2" charset="2"/>
              </a:rPr>
              <a:t></a:t>
            </a:r>
            <a:endParaRPr lang="en-US" sz="3600" dirty="0">
              <a:solidFill>
                <a:srgbClr val="00B050"/>
              </a:solidFill>
            </a:endParaRPr>
          </a:p>
        </p:txBody>
      </p:sp>
      <p:sp>
        <p:nvSpPr>
          <p:cNvPr id="8" name="Rectangle 7"/>
          <p:cNvSpPr/>
          <p:nvPr/>
        </p:nvSpPr>
        <p:spPr>
          <a:xfrm>
            <a:off x="939631" y="825261"/>
            <a:ext cx="546945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3600" dirty="0">
                <a:solidFill>
                  <a:srgbClr val="00B050"/>
                </a:solidFill>
                <a:sym typeface="Wingdings" panose="05000000000000000000" pitchFamily="2" charset="2"/>
              </a:rPr>
              <a:t></a:t>
            </a:r>
            <a:endParaRPr lang="en-US" sz="3600" dirty="0">
              <a:solidFill>
                <a:srgbClr val="00B050"/>
              </a:solidFill>
            </a:endParaRPr>
          </a:p>
        </p:txBody>
      </p:sp>
      <p:sp>
        <p:nvSpPr>
          <p:cNvPr id="9" name="Rectangle 8"/>
          <p:cNvSpPr/>
          <p:nvPr/>
        </p:nvSpPr>
        <p:spPr>
          <a:xfrm>
            <a:off x="231073" y="5215575"/>
            <a:ext cx="8681854" cy="138499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spcBef>
                <a:spcPts val="1800"/>
              </a:spcBef>
            </a:pPr>
            <a:r>
              <a:rPr lang="en-US" sz="2800" dirty="0" smtClean="0">
                <a:solidFill>
                  <a:prstClr val="black"/>
                </a:solidFill>
              </a:rPr>
              <a:t>Use local receiver as implicit reference station and create a relative localization procedure that either lacks a reference satellite or overcomes its limitations</a:t>
            </a:r>
          </a:p>
        </p:txBody>
      </p:sp>
      <p:sp>
        <p:nvSpPr>
          <p:cNvPr id="11" name="Rectangle 10"/>
          <p:cNvSpPr/>
          <p:nvPr/>
        </p:nvSpPr>
        <p:spPr>
          <a:xfrm>
            <a:off x="313866" y="3064660"/>
            <a:ext cx="8516269" cy="138499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spcBef>
                <a:spcPts val="1800"/>
              </a:spcBef>
            </a:pPr>
            <a:r>
              <a:rPr lang="en-US" sz="2800" dirty="0" smtClean="0">
                <a:solidFill>
                  <a:prstClr val="black"/>
                </a:solidFill>
              </a:rPr>
              <a:t>Standard baseline determination techniques use observation models that require either a reference receiver, a reference satellite, or both</a:t>
            </a:r>
            <a:endParaRPr lang="en-US" sz="2800" dirty="0">
              <a:solidFill>
                <a:prstClr val="black"/>
              </a:solidFill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3864595" y="2602995"/>
            <a:ext cx="1414811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2800" i="1" u="sng" dirty="0" smtClean="0"/>
              <a:t>Problem</a:t>
            </a:r>
            <a:endParaRPr lang="en-US" sz="2800" i="1" u="sng" dirty="0"/>
          </a:p>
        </p:txBody>
      </p:sp>
      <p:sp>
        <p:nvSpPr>
          <p:cNvPr id="13" name="TextBox 12"/>
          <p:cNvSpPr txBox="1"/>
          <p:nvPr/>
        </p:nvSpPr>
        <p:spPr>
          <a:xfrm>
            <a:off x="3876938" y="4715703"/>
            <a:ext cx="1390125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2800" i="1" u="sng" dirty="0" smtClean="0"/>
              <a:t>Solution</a:t>
            </a:r>
            <a:endParaRPr lang="en-US" sz="2800" i="1" u="sng" dirty="0"/>
          </a:p>
        </p:txBody>
      </p:sp>
      <p:sp>
        <p:nvSpPr>
          <p:cNvPr id="14" name="Rectangle 13"/>
          <p:cNvSpPr/>
          <p:nvPr/>
        </p:nvSpPr>
        <p:spPr>
          <a:xfrm>
            <a:off x="933535" y="1611645"/>
            <a:ext cx="546945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3600" dirty="0">
                <a:solidFill>
                  <a:srgbClr val="00B050"/>
                </a:solidFill>
                <a:sym typeface="Wingdings" panose="05000000000000000000" pitchFamily="2" charset="2"/>
              </a:rPr>
              <a:t></a:t>
            </a:r>
            <a:endParaRPr lang="en-US" sz="3600" dirty="0">
              <a:solidFill>
                <a:srgbClr val="00B05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6211310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3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/>
      <p:bldP spid="11" grpId="0"/>
      <p:bldP spid="12" grpId="0"/>
      <p:bldP spid="13" grpId="0"/>
      <p:bldP spid="14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Content Placeholder 2"/>
          <p:cNvSpPr txBox="1">
            <a:spLocks/>
          </p:cNvSpPr>
          <p:nvPr/>
        </p:nvSpPr>
        <p:spPr>
          <a:xfrm>
            <a:off x="445477" y="1055074"/>
            <a:ext cx="8550242" cy="5048736"/>
          </a:xfrm>
          <a:prstGeom prst="rect">
            <a:avLst/>
          </a:prstGeom>
        </p:spPr>
        <p:txBody>
          <a:bodyPr vert="horz" lIns="91440" tIns="45720" rIns="91440" bIns="45720" rtlCol="0">
            <a:normAutofit fontScale="70000" lnSpcReduction="20000"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buClr>
                <a:schemeClr val="bg1">
                  <a:lumMod val="75000"/>
                </a:schemeClr>
              </a:buClr>
              <a:buFont typeface="Wingdings" panose="05000000000000000000" pitchFamily="2" charset="2"/>
              <a:buChar char="§"/>
            </a:pPr>
            <a:r>
              <a:rPr lang="en-US" dirty="0" smtClean="0">
                <a:solidFill>
                  <a:schemeClr val="bg1">
                    <a:lumMod val="75000"/>
                  </a:schemeClr>
                </a:solidFill>
              </a:rPr>
              <a:t>Motivation and Problem Statement</a:t>
            </a:r>
          </a:p>
          <a:p>
            <a:pPr lvl="1">
              <a:buClr>
                <a:schemeClr val="bg1">
                  <a:lumMod val="75000"/>
                </a:schemeClr>
              </a:buClr>
              <a:buFont typeface="Wingdings" panose="05000000000000000000" pitchFamily="2" charset="2"/>
              <a:buChar char="§"/>
            </a:pPr>
            <a:r>
              <a:rPr lang="en-US" dirty="0" smtClean="0">
                <a:solidFill>
                  <a:schemeClr val="bg1">
                    <a:lumMod val="75000"/>
                  </a:schemeClr>
                </a:solidFill>
              </a:rPr>
              <a:t>Overview of GPS Observables</a:t>
            </a:r>
          </a:p>
          <a:p>
            <a:pPr>
              <a:buClr>
                <a:srgbClr val="C00000"/>
              </a:buClr>
              <a:buFont typeface="Wingdings" panose="05000000000000000000" pitchFamily="2" charset="2"/>
              <a:buChar char="§"/>
            </a:pPr>
            <a:r>
              <a:rPr lang="en-US" dirty="0" smtClean="0">
                <a:solidFill>
                  <a:prstClr val="black"/>
                </a:solidFill>
              </a:rPr>
              <a:t>Precise Relative </a:t>
            </a:r>
            <a:r>
              <a:rPr lang="en-US" b="1" i="1" dirty="0" smtClean="0">
                <a:solidFill>
                  <a:prstClr val="black"/>
                </a:solidFill>
              </a:rPr>
              <a:t>Tracking</a:t>
            </a:r>
            <a:r>
              <a:rPr lang="en-US" dirty="0" smtClean="0">
                <a:solidFill>
                  <a:prstClr val="black"/>
                </a:solidFill>
              </a:rPr>
              <a:t> with GPS</a:t>
            </a:r>
          </a:p>
          <a:p>
            <a:pPr lvl="1">
              <a:buClr>
                <a:schemeClr val="bg1">
                  <a:lumMod val="75000"/>
                </a:schemeClr>
              </a:buClr>
              <a:buFont typeface="Wingdings" panose="05000000000000000000" pitchFamily="2" charset="2"/>
              <a:buChar char="§"/>
            </a:pPr>
            <a:r>
              <a:rPr lang="en-US" dirty="0" smtClean="0">
                <a:solidFill>
                  <a:schemeClr val="bg1">
                    <a:lumMod val="75000"/>
                  </a:schemeClr>
                </a:solidFill>
              </a:rPr>
              <a:t>Technical Methodology</a:t>
            </a:r>
          </a:p>
          <a:p>
            <a:pPr lvl="1">
              <a:buClr>
                <a:schemeClr val="bg2">
                  <a:lumMod val="50000"/>
                </a:schemeClr>
              </a:buClr>
              <a:buFont typeface="Wingdings" panose="05000000000000000000" pitchFamily="2" charset="2"/>
              <a:buChar char="§"/>
            </a:pPr>
            <a:r>
              <a:rPr lang="en-US" dirty="0" smtClean="0">
                <a:solidFill>
                  <a:prstClr val="black"/>
                </a:solidFill>
              </a:rPr>
              <a:t>Dual-Receiver Error Mitigation</a:t>
            </a:r>
          </a:p>
          <a:p>
            <a:pPr lvl="1">
              <a:buClr>
                <a:schemeClr val="bg1">
                  <a:lumMod val="75000"/>
                </a:schemeClr>
              </a:buClr>
              <a:buFont typeface="Wingdings" panose="05000000000000000000" pitchFamily="2" charset="2"/>
              <a:buChar char="§"/>
            </a:pPr>
            <a:r>
              <a:rPr lang="en-US" dirty="0" smtClean="0">
                <a:solidFill>
                  <a:schemeClr val="bg1">
                    <a:lumMod val="75000"/>
                  </a:schemeClr>
                </a:solidFill>
              </a:rPr>
              <a:t>Temporal Observation Model</a:t>
            </a:r>
          </a:p>
          <a:p>
            <a:pPr lvl="1">
              <a:buClr>
                <a:schemeClr val="bg1">
                  <a:lumMod val="75000"/>
                </a:schemeClr>
              </a:buClr>
              <a:buFont typeface="Wingdings" panose="05000000000000000000" pitchFamily="2" charset="2"/>
              <a:buChar char="§"/>
            </a:pPr>
            <a:r>
              <a:rPr lang="en-US" dirty="0" smtClean="0">
                <a:solidFill>
                  <a:schemeClr val="bg1">
                    <a:lumMod val="75000"/>
                  </a:schemeClr>
                </a:solidFill>
              </a:rPr>
              <a:t>Relative Tracking Algorithm</a:t>
            </a:r>
          </a:p>
          <a:p>
            <a:pPr>
              <a:buClr>
                <a:schemeClr val="bg1">
                  <a:lumMod val="75000"/>
                </a:schemeClr>
              </a:buClr>
              <a:buFont typeface="Wingdings" panose="05000000000000000000" pitchFamily="2" charset="2"/>
              <a:buChar char="§"/>
            </a:pPr>
            <a:r>
              <a:rPr lang="en-US" dirty="0" smtClean="0">
                <a:solidFill>
                  <a:schemeClr val="bg1">
                    <a:lumMod val="75000"/>
                  </a:schemeClr>
                </a:solidFill>
              </a:rPr>
              <a:t>Software </a:t>
            </a:r>
            <a:r>
              <a:rPr lang="en-US" dirty="0">
                <a:solidFill>
                  <a:schemeClr val="bg1">
                    <a:lumMod val="75000"/>
                  </a:schemeClr>
                </a:solidFill>
              </a:rPr>
              <a:t>Architecture</a:t>
            </a:r>
          </a:p>
          <a:p>
            <a:pPr lvl="1">
              <a:buClr>
                <a:schemeClr val="bg1">
                  <a:lumMod val="75000"/>
                </a:schemeClr>
              </a:buClr>
              <a:buFont typeface="Wingdings" panose="05000000000000000000" pitchFamily="2" charset="2"/>
              <a:buChar char="§"/>
            </a:pPr>
            <a:r>
              <a:rPr lang="en-US" dirty="0">
                <a:solidFill>
                  <a:schemeClr val="bg1">
                    <a:lumMod val="75000"/>
                  </a:schemeClr>
                </a:solidFill>
              </a:rPr>
              <a:t>Experimental </a:t>
            </a:r>
            <a:r>
              <a:rPr lang="en-US" dirty="0" smtClean="0">
                <a:solidFill>
                  <a:schemeClr val="bg1">
                    <a:lumMod val="75000"/>
                  </a:schemeClr>
                </a:solidFill>
              </a:rPr>
              <a:t>Prototype</a:t>
            </a:r>
          </a:p>
          <a:p>
            <a:pPr lvl="1">
              <a:buClr>
                <a:schemeClr val="bg1">
                  <a:lumMod val="75000"/>
                </a:schemeClr>
              </a:buClr>
              <a:buFont typeface="Wingdings" panose="05000000000000000000" pitchFamily="2" charset="2"/>
              <a:buChar char="§"/>
            </a:pPr>
            <a:r>
              <a:rPr lang="en-US" dirty="0" smtClean="0">
                <a:solidFill>
                  <a:schemeClr val="bg1">
                    <a:lumMod val="75000"/>
                  </a:schemeClr>
                </a:solidFill>
              </a:rPr>
              <a:t>Evaluation and Results</a:t>
            </a:r>
          </a:p>
          <a:p>
            <a:pPr>
              <a:buClr>
                <a:schemeClr val="bg1">
                  <a:lumMod val="75000"/>
                </a:schemeClr>
              </a:buClr>
              <a:buFont typeface="Wingdings" panose="05000000000000000000" pitchFamily="2" charset="2"/>
              <a:buChar char="§"/>
            </a:pPr>
            <a:r>
              <a:rPr lang="en-US" dirty="0" smtClean="0">
                <a:solidFill>
                  <a:schemeClr val="bg1">
                    <a:lumMod val="75000"/>
                  </a:schemeClr>
                </a:solidFill>
              </a:rPr>
              <a:t>Precise Relative </a:t>
            </a:r>
            <a:r>
              <a:rPr lang="en-US" b="1" i="1" dirty="0" smtClean="0">
                <a:solidFill>
                  <a:schemeClr val="bg1">
                    <a:lumMod val="75000"/>
                  </a:schemeClr>
                </a:solidFill>
              </a:rPr>
              <a:t>Localization</a:t>
            </a:r>
            <a:r>
              <a:rPr lang="en-US" dirty="0" smtClean="0">
                <a:solidFill>
                  <a:schemeClr val="bg1">
                    <a:lumMod val="75000"/>
                  </a:schemeClr>
                </a:solidFill>
              </a:rPr>
              <a:t> with GPS</a:t>
            </a:r>
          </a:p>
          <a:p>
            <a:pPr lvl="1">
              <a:buClr>
                <a:schemeClr val="bg1">
                  <a:lumMod val="75000"/>
                </a:schemeClr>
              </a:buClr>
              <a:buFont typeface="Wingdings" panose="05000000000000000000" pitchFamily="2" charset="2"/>
              <a:buChar char="§"/>
            </a:pPr>
            <a:r>
              <a:rPr lang="en-US" dirty="0" smtClean="0">
                <a:solidFill>
                  <a:schemeClr val="bg1">
                    <a:lumMod val="75000"/>
                  </a:schemeClr>
                </a:solidFill>
              </a:rPr>
              <a:t>Ambiguity Function Method</a:t>
            </a:r>
          </a:p>
          <a:p>
            <a:pPr lvl="1">
              <a:buClr>
                <a:schemeClr val="bg1">
                  <a:lumMod val="75000"/>
                </a:schemeClr>
              </a:buClr>
              <a:buFont typeface="Wingdings" panose="05000000000000000000" pitchFamily="2" charset="2"/>
              <a:buChar char="§"/>
            </a:pPr>
            <a:r>
              <a:rPr lang="en-US" dirty="0" smtClean="0">
                <a:solidFill>
                  <a:schemeClr val="bg1">
                    <a:lumMod val="75000"/>
                  </a:schemeClr>
                </a:solidFill>
              </a:rPr>
              <a:t>AFV Peak Tracking (APT) Solution</a:t>
            </a:r>
            <a:endParaRPr lang="en-US" dirty="0">
              <a:solidFill>
                <a:schemeClr val="bg1">
                  <a:lumMod val="75000"/>
                </a:schemeClr>
              </a:solidFill>
            </a:endParaRPr>
          </a:p>
          <a:p>
            <a:pPr lvl="1">
              <a:buClr>
                <a:schemeClr val="bg1">
                  <a:lumMod val="75000"/>
                </a:schemeClr>
              </a:buClr>
              <a:buFont typeface="Wingdings" panose="05000000000000000000" pitchFamily="2" charset="2"/>
              <a:buChar char="§"/>
            </a:pPr>
            <a:r>
              <a:rPr lang="en-US" dirty="0">
                <a:solidFill>
                  <a:schemeClr val="bg1">
                    <a:lumMod val="75000"/>
                  </a:schemeClr>
                </a:solidFill>
              </a:rPr>
              <a:t>Evaluation and </a:t>
            </a:r>
            <a:r>
              <a:rPr lang="en-US" dirty="0" smtClean="0">
                <a:solidFill>
                  <a:schemeClr val="bg1">
                    <a:lumMod val="75000"/>
                  </a:schemeClr>
                </a:solidFill>
              </a:rPr>
              <a:t>Results</a:t>
            </a:r>
          </a:p>
          <a:p>
            <a:pPr>
              <a:buClr>
                <a:schemeClr val="bg1">
                  <a:lumMod val="75000"/>
                </a:schemeClr>
              </a:buClr>
              <a:buFont typeface="Wingdings" panose="05000000000000000000" pitchFamily="2" charset="2"/>
              <a:buChar char="§"/>
            </a:pPr>
            <a:r>
              <a:rPr lang="en-US" dirty="0" smtClean="0">
                <a:solidFill>
                  <a:schemeClr val="bg1">
                    <a:lumMod val="75000"/>
                  </a:schemeClr>
                </a:solidFill>
              </a:rPr>
              <a:t>Future Work and Conclusions</a:t>
            </a:r>
            <a:endParaRPr lang="en-US" dirty="0">
              <a:solidFill>
                <a:schemeClr val="bg1">
                  <a:lumMod val="75000"/>
                </a:schemeClr>
              </a:solidFill>
            </a:endParaRPr>
          </a:p>
        </p:txBody>
      </p:sp>
      <p:sp>
        <p:nvSpPr>
          <p:cNvPr id="9" name="Content Placeholder 2"/>
          <p:cNvSpPr txBox="1">
            <a:spLocks/>
          </p:cNvSpPr>
          <p:nvPr/>
        </p:nvSpPr>
        <p:spPr>
          <a:xfrm>
            <a:off x="445477" y="1055073"/>
            <a:ext cx="8550242" cy="5048736"/>
          </a:xfrm>
          <a:prstGeom prst="rect">
            <a:avLst/>
          </a:prstGeom>
        </p:spPr>
        <p:txBody>
          <a:bodyPr vert="horz" lIns="91440" tIns="45720" rIns="91440" bIns="45720" rtlCol="0">
            <a:normAutofit fontScale="70000" lnSpcReduction="20000"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buClr>
                <a:srgbClr val="C00000"/>
              </a:buClr>
              <a:buFont typeface="Wingdings" panose="05000000000000000000" pitchFamily="2" charset="2"/>
              <a:buChar char="§"/>
            </a:pPr>
            <a:r>
              <a:rPr lang="en-US" dirty="0" smtClean="0">
                <a:solidFill>
                  <a:prstClr val="black"/>
                </a:solidFill>
              </a:rPr>
              <a:t>Motivation and Problem Statement</a:t>
            </a:r>
          </a:p>
          <a:p>
            <a:pPr lvl="1">
              <a:buClr>
                <a:schemeClr val="bg2">
                  <a:lumMod val="50000"/>
                </a:schemeClr>
              </a:buClr>
              <a:buFont typeface="Wingdings" panose="05000000000000000000" pitchFamily="2" charset="2"/>
              <a:buChar char="§"/>
            </a:pPr>
            <a:r>
              <a:rPr lang="en-US" dirty="0" smtClean="0">
                <a:solidFill>
                  <a:prstClr val="black"/>
                </a:solidFill>
              </a:rPr>
              <a:t>Overview of GPS Observables</a:t>
            </a:r>
          </a:p>
          <a:p>
            <a:pPr>
              <a:buClr>
                <a:srgbClr val="C00000"/>
              </a:buClr>
              <a:buFont typeface="Wingdings" panose="05000000000000000000" pitchFamily="2" charset="2"/>
              <a:buChar char="§"/>
            </a:pPr>
            <a:r>
              <a:rPr lang="en-US" dirty="0" smtClean="0">
                <a:solidFill>
                  <a:prstClr val="black"/>
                </a:solidFill>
              </a:rPr>
              <a:t>Precise Relative </a:t>
            </a:r>
            <a:r>
              <a:rPr lang="en-US" b="1" i="1" dirty="0" smtClean="0">
                <a:solidFill>
                  <a:prstClr val="black"/>
                </a:solidFill>
              </a:rPr>
              <a:t>Tracking</a:t>
            </a:r>
            <a:r>
              <a:rPr lang="en-US" dirty="0" smtClean="0">
                <a:solidFill>
                  <a:prstClr val="black"/>
                </a:solidFill>
              </a:rPr>
              <a:t> with GPS</a:t>
            </a:r>
          </a:p>
          <a:p>
            <a:pPr lvl="1">
              <a:buClr>
                <a:schemeClr val="bg2">
                  <a:lumMod val="50000"/>
                </a:schemeClr>
              </a:buClr>
              <a:buFont typeface="Wingdings" panose="05000000000000000000" pitchFamily="2" charset="2"/>
              <a:buChar char="§"/>
            </a:pPr>
            <a:r>
              <a:rPr lang="en-US" dirty="0" smtClean="0">
                <a:solidFill>
                  <a:prstClr val="black"/>
                </a:solidFill>
              </a:rPr>
              <a:t>Technical Methodology</a:t>
            </a:r>
          </a:p>
          <a:p>
            <a:pPr lvl="1">
              <a:buClr>
                <a:schemeClr val="bg2">
                  <a:lumMod val="50000"/>
                </a:schemeClr>
              </a:buClr>
              <a:buFont typeface="Wingdings" panose="05000000000000000000" pitchFamily="2" charset="2"/>
              <a:buChar char="§"/>
            </a:pPr>
            <a:r>
              <a:rPr lang="en-US" dirty="0" smtClean="0">
                <a:solidFill>
                  <a:prstClr val="black"/>
                </a:solidFill>
              </a:rPr>
              <a:t>Dual-Receiver Error Mitigation</a:t>
            </a:r>
          </a:p>
          <a:p>
            <a:pPr lvl="1">
              <a:buClr>
                <a:schemeClr val="bg2">
                  <a:lumMod val="50000"/>
                </a:schemeClr>
              </a:buClr>
              <a:buFont typeface="Wingdings" panose="05000000000000000000" pitchFamily="2" charset="2"/>
              <a:buChar char="§"/>
            </a:pPr>
            <a:r>
              <a:rPr lang="en-US" dirty="0" smtClean="0">
                <a:solidFill>
                  <a:prstClr val="black"/>
                </a:solidFill>
              </a:rPr>
              <a:t>Temporal Observation Model</a:t>
            </a:r>
          </a:p>
          <a:p>
            <a:pPr lvl="1">
              <a:buClr>
                <a:schemeClr val="bg2">
                  <a:lumMod val="50000"/>
                </a:schemeClr>
              </a:buClr>
              <a:buFont typeface="Wingdings" panose="05000000000000000000" pitchFamily="2" charset="2"/>
              <a:buChar char="§"/>
            </a:pPr>
            <a:r>
              <a:rPr lang="en-US" dirty="0" smtClean="0">
                <a:solidFill>
                  <a:prstClr val="black"/>
                </a:solidFill>
              </a:rPr>
              <a:t>Relative Tracking Algorithm</a:t>
            </a:r>
          </a:p>
          <a:p>
            <a:pPr>
              <a:buClr>
                <a:srgbClr val="C00000"/>
              </a:buClr>
              <a:buFont typeface="Wingdings" panose="05000000000000000000" pitchFamily="2" charset="2"/>
              <a:buChar char="§"/>
            </a:pPr>
            <a:r>
              <a:rPr lang="en-US" dirty="0" smtClean="0">
                <a:solidFill>
                  <a:prstClr val="black"/>
                </a:solidFill>
              </a:rPr>
              <a:t>Software </a:t>
            </a:r>
            <a:r>
              <a:rPr lang="en-US" dirty="0">
                <a:solidFill>
                  <a:prstClr val="black"/>
                </a:solidFill>
              </a:rPr>
              <a:t>Architecture</a:t>
            </a:r>
          </a:p>
          <a:p>
            <a:pPr lvl="1">
              <a:buClr>
                <a:schemeClr val="bg2">
                  <a:lumMod val="50000"/>
                </a:schemeClr>
              </a:buClr>
              <a:buFont typeface="Wingdings" panose="05000000000000000000" pitchFamily="2" charset="2"/>
              <a:buChar char="§"/>
            </a:pPr>
            <a:r>
              <a:rPr lang="en-US" dirty="0">
                <a:solidFill>
                  <a:prstClr val="black"/>
                </a:solidFill>
              </a:rPr>
              <a:t>Experimental </a:t>
            </a:r>
            <a:r>
              <a:rPr lang="en-US" dirty="0" smtClean="0">
                <a:solidFill>
                  <a:prstClr val="black"/>
                </a:solidFill>
              </a:rPr>
              <a:t>Prototype</a:t>
            </a:r>
          </a:p>
          <a:p>
            <a:pPr lvl="1">
              <a:buClr>
                <a:schemeClr val="bg2">
                  <a:lumMod val="50000"/>
                </a:schemeClr>
              </a:buClr>
              <a:buFont typeface="Wingdings" panose="05000000000000000000" pitchFamily="2" charset="2"/>
              <a:buChar char="§"/>
            </a:pPr>
            <a:r>
              <a:rPr lang="en-US" dirty="0" smtClean="0">
                <a:solidFill>
                  <a:prstClr val="black"/>
                </a:solidFill>
              </a:rPr>
              <a:t>Evaluation and Results</a:t>
            </a:r>
          </a:p>
          <a:p>
            <a:pPr>
              <a:buClr>
                <a:srgbClr val="C00000"/>
              </a:buClr>
              <a:buFont typeface="Wingdings" panose="05000000000000000000" pitchFamily="2" charset="2"/>
              <a:buChar char="§"/>
            </a:pPr>
            <a:r>
              <a:rPr lang="en-US" dirty="0" smtClean="0">
                <a:solidFill>
                  <a:prstClr val="black"/>
                </a:solidFill>
              </a:rPr>
              <a:t>Precise Relative </a:t>
            </a:r>
            <a:r>
              <a:rPr lang="en-US" b="1" i="1" dirty="0" smtClean="0">
                <a:solidFill>
                  <a:prstClr val="black"/>
                </a:solidFill>
              </a:rPr>
              <a:t>Localization</a:t>
            </a:r>
            <a:r>
              <a:rPr lang="en-US" dirty="0" smtClean="0">
                <a:solidFill>
                  <a:prstClr val="black"/>
                </a:solidFill>
              </a:rPr>
              <a:t> with GPS</a:t>
            </a:r>
          </a:p>
          <a:p>
            <a:pPr lvl="1">
              <a:buClr>
                <a:schemeClr val="bg2">
                  <a:lumMod val="50000"/>
                </a:schemeClr>
              </a:buClr>
              <a:buFont typeface="Wingdings" panose="05000000000000000000" pitchFamily="2" charset="2"/>
              <a:buChar char="§"/>
            </a:pPr>
            <a:r>
              <a:rPr lang="en-US" dirty="0" smtClean="0">
                <a:solidFill>
                  <a:prstClr val="black"/>
                </a:solidFill>
              </a:rPr>
              <a:t>Ambiguity Function Method</a:t>
            </a:r>
          </a:p>
          <a:p>
            <a:pPr lvl="1">
              <a:buClr>
                <a:schemeClr val="bg2">
                  <a:lumMod val="50000"/>
                </a:schemeClr>
              </a:buClr>
              <a:buFont typeface="Wingdings" panose="05000000000000000000" pitchFamily="2" charset="2"/>
              <a:buChar char="§"/>
            </a:pPr>
            <a:r>
              <a:rPr lang="en-US" dirty="0" smtClean="0">
                <a:solidFill>
                  <a:prstClr val="black"/>
                </a:solidFill>
              </a:rPr>
              <a:t>AFV Peak Tracking (APT) Solution</a:t>
            </a:r>
            <a:endParaRPr lang="en-US" dirty="0">
              <a:solidFill>
                <a:prstClr val="black"/>
              </a:solidFill>
            </a:endParaRPr>
          </a:p>
          <a:p>
            <a:pPr lvl="1">
              <a:buClr>
                <a:schemeClr val="bg2">
                  <a:lumMod val="50000"/>
                </a:schemeClr>
              </a:buClr>
              <a:buFont typeface="Wingdings" panose="05000000000000000000" pitchFamily="2" charset="2"/>
              <a:buChar char="§"/>
            </a:pPr>
            <a:r>
              <a:rPr lang="en-US" dirty="0">
                <a:solidFill>
                  <a:prstClr val="black"/>
                </a:solidFill>
              </a:rPr>
              <a:t>Evaluation and </a:t>
            </a:r>
            <a:r>
              <a:rPr lang="en-US" dirty="0" smtClean="0">
                <a:solidFill>
                  <a:prstClr val="black"/>
                </a:solidFill>
              </a:rPr>
              <a:t>Results</a:t>
            </a:r>
          </a:p>
          <a:p>
            <a:pPr>
              <a:buClr>
                <a:srgbClr val="C00000"/>
              </a:buClr>
              <a:buFont typeface="Wingdings" panose="05000000000000000000" pitchFamily="2" charset="2"/>
              <a:buChar char="§"/>
            </a:pPr>
            <a:r>
              <a:rPr lang="en-US" dirty="0">
                <a:solidFill>
                  <a:prstClr val="black"/>
                </a:solidFill>
              </a:rPr>
              <a:t>Future Work and Conclusions</a:t>
            </a:r>
          </a:p>
        </p:txBody>
      </p:sp>
      <p:sp>
        <p:nvSpPr>
          <p:cNvPr id="4" name="Titel 1"/>
          <p:cNvSpPr>
            <a:spLocks noGrp="1"/>
          </p:cNvSpPr>
          <p:nvPr>
            <p:ph type="title"/>
          </p:nvPr>
        </p:nvSpPr>
        <p:spPr>
          <a:xfrm>
            <a:off x="819035" y="151504"/>
            <a:ext cx="8176684" cy="465165"/>
          </a:xfrm>
        </p:spPr>
        <p:txBody>
          <a:bodyPr>
            <a:noAutofit/>
          </a:bodyPr>
          <a:lstStyle/>
          <a:p>
            <a:pPr algn="ctr"/>
            <a:r>
              <a:rPr lang="en-US" sz="3600" b="1" dirty="0" smtClean="0">
                <a:latin typeface="+mn-lt"/>
              </a:rPr>
              <a:t>Outline</a:t>
            </a:r>
            <a:endParaRPr lang="en-US" sz="3600" b="1" dirty="0">
              <a:latin typeface="+mn-lt"/>
            </a:endParaRPr>
          </a:p>
        </p:txBody>
      </p:sp>
      <p:pic>
        <p:nvPicPr>
          <p:cNvPr id="5" name="Grafik 3" descr="136581138_display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128094" y="74139"/>
            <a:ext cx="619897" cy="619897"/>
          </a:xfrm>
          <a:prstGeom prst="rect">
            <a:avLst/>
          </a:prstGeom>
          <a:noFill/>
          <a:ln>
            <a:noFill/>
          </a:ln>
        </p:spPr>
      </p:pic>
      <p:cxnSp>
        <p:nvCxnSpPr>
          <p:cNvPr id="6" name="Gerade Verbindung 5"/>
          <p:cNvCxnSpPr/>
          <p:nvPr/>
        </p:nvCxnSpPr>
        <p:spPr>
          <a:xfrm>
            <a:off x="819034" y="694036"/>
            <a:ext cx="8176685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26450072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xit" presetSubtype="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el 1"/>
          <p:cNvSpPr txBox="1">
            <a:spLocks/>
          </p:cNvSpPr>
          <p:nvPr/>
        </p:nvSpPr>
        <p:spPr>
          <a:xfrm>
            <a:off x="819035" y="151504"/>
            <a:ext cx="8176684" cy="465165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3600" b="1" dirty="0"/>
              <a:t>Dual-Receiver Error </a:t>
            </a:r>
            <a:r>
              <a:rPr lang="en-US" sz="3600" b="1" dirty="0" smtClean="0"/>
              <a:t>Mitigation</a:t>
            </a:r>
            <a:endParaRPr lang="en-US" sz="3600" b="1" dirty="0"/>
          </a:p>
        </p:txBody>
      </p:sp>
      <p:pic>
        <p:nvPicPr>
          <p:cNvPr id="9" name="Grafik 3" descr="136581138_display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128094" y="74139"/>
            <a:ext cx="619897" cy="619897"/>
          </a:xfrm>
          <a:prstGeom prst="rect">
            <a:avLst/>
          </a:prstGeom>
          <a:noFill/>
          <a:ln>
            <a:noFill/>
          </a:ln>
        </p:spPr>
      </p:pic>
      <p:cxnSp>
        <p:nvCxnSpPr>
          <p:cNvPr id="10" name="Gerade Verbindung 5"/>
          <p:cNvCxnSpPr/>
          <p:nvPr/>
        </p:nvCxnSpPr>
        <p:spPr>
          <a:xfrm>
            <a:off x="819034" y="694036"/>
            <a:ext cx="8176685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" name="Inhaltsplatzhalter 2"/>
          <p:cNvSpPr>
            <a:spLocks noGrp="1"/>
          </p:cNvSpPr>
          <p:nvPr>
            <p:ph idx="1"/>
          </p:nvPr>
        </p:nvSpPr>
        <p:spPr>
          <a:xfrm>
            <a:off x="128094" y="1203387"/>
            <a:ext cx="8867625" cy="1091239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r>
              <a:rPr lang="en-US" b="1" dirty="0"/>
              <a:t>Characterize and correct for </a:t>
            </a:r>
            <a:r>
              <a:rPr lang="en-US" b="1" dirty="0" smtClean="0"/>
              <a:t>errors </a:t>
            </a:r>
            <a:r>
              <a:rPr lang="en-US" b="1" dirty="0"/>
              <a:t>specific to the </a:t>
            </a:r>
            <a:r>
              <a:rPr lang="en-US" b="1" i="1" dirty="0"/>
              <a:t>two-receiver</a:t>
            </a:r>
            <a:r>
              <a:rPr lang="en-US" b="1" dirty="0"/>
              <a:t> localization </a:t>
            </a:r>
            <a:r>
              <a:rPr lang="en-US" b="1" dirty="0" smtClean="0"/>
              <a:t>case</a:t>
            </a:r>
            <a:endParaRPr lang="en-US" b="1" dirty="0"/>
          </a:p>
        </p:txBody>
      </p:sp>
      <p:sp>
        <p:nvSpPr>
          <p:cNvPr id="13" name="TextBox 12"/>
          <p:cNvSpPr txBox="1"/>
          <p:nvPr/>
        </p:nvSpPr>
        <p:spPr>
          <a:xfrm>
            <a:off x="360842" y="2393084"/>
            <a:ext cx="8402128" cy="424731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lvl="1"/>
            <a:r>
              <a:rPr lang="en-US" sz="2800" i="1" dirty="0"/>
              <a:t>Significant uncharacterized error in the geometrical differences arising from measurements </a:t>
            </a:r>
            <a:r>
              <a:rPr lang="en-US" sz="2800" b="1" i="1" dirty="0">
                <a:solidFill>
                  <a:srgbClr val="C00000"/>
                </a:solidFill>
              </a:rPr>
              <a:t>taken at slightly different times</a:t>
            </a:r>
            <a:r>
              <a:rPr lang="en-US" sz="2800" i="1" dirty="0"/>
              <a:t>:</a:t>
            </a:r>
            <a:endParaRPr lang="en-US" sz="2800" dirty="0"/>
          </a:p>
          <a:p>
            <a:endParaRPr lang="en-US" dirty="0"/>
          </a:p>
          <a:p>
            <a:pPr marL="742932" lvl="1" indent="-285744">
              <a:buFont typeface="Arial" pitchFamily="34" charset="0"/>
              <a:buChar char="•"/>
            </a:pPr>
            <a:r>
              <a:rPr lang="en-US" sz="2800" dirty="0"/>
              <a:t>Range errors in the satellite observations due to physically different signal propagation path lengths</a:t>
            </a:r>
          </a:p>
          <a:p>
            <a:pPr marL="742932" lvl="1" indent="-285744">
              <a:buFont typeface="Arial" pitchFamily="34" charset="0"/>
              <a:buChar char="•"/>
            </a:pPr>
            <a:r>
              <a:rPr lang="en-US" sz="2800" dirty="0"/>
              <a:t>Inconsistent satellite orbital position estimations</a:t>
            </a:r>
          </a:p>
          <a:p>
            <a:pPr marL="742932" lvl="1" indent="-285744">
              <a:buFont typeface="Arial" pitchFamily="34" charset="0"/>
              <a:buChar char="•"/>
            </a:pPr>
            <a:r>
              <a:rPr lang="en-US" sz="2800" dirty="0"/>
              <a:t>Differing amounts of Earth rotation experienced during potentially different signal propagation times</a:t>
            </a:r>
          </a:p>
        </p:txBody>
      </p:sp>
    </p:spTree>
    <p:extLst>
      <p:ext uri="{BB962C8B-B14F-4D97-AF65-F5344CB8AC3E}">
        <p14:creationId xmlns:p14="http://schemas.microsoft.com/office/powerpoint/2010/main" val="225275023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el 1"/>
          <p:cNvSpPr txBox="1">
            <a:spLocks/>
          </p:cNvSpPr>
          <p:nvPr/>
        </p:nvSpPr>
        <p:spPr>
          <a:xfrm>
            <a:off x="819035" y="151504"/>
            <a:ext cx="8176684" cy="465165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3600" b="1" dirty="0" smtClean="0">
                <a:latin typeface="+mn-lt"/>
              </a:rPr>
              <a:t>Dual-Receiver Error Mitigation</a:t>
            </a:r>
            <a:endParaRPr lang="en-US" sz="3600" b="1" dirty="0">
              <a:latin typeface="+mn-lt"/>
            </a:endParaRPr>
          </a:p>
        </p:txBody>
      </p:sp>
      <p:pic>
        <p:nvPicPr>
          <p:cNvPr id="9" name="Grafik 3" descr="136581138_display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128094" y="74139"/>
            <a:ext cx="619897" cy="619897"/>
          </a:xfrm>
          <a:prstGeom prst="rect">
            <a:avLst/>
          </a:prstGeom>
          <a:noFill/>
          <a:ln>
            <a:noFill/>
          </a:ln>
        </p:spPr>
      </p:pic>
      <p:cxnSp>
        <p:nvCxnSpPr>
          <p:cNvPr id="10" name="Gerade Verbindung 5"/>
          <p:cNvCxnSpPr/>
          <p:nvPr/>
        </p:nvCxnSpPr>
        <p:spPr>
          <a:xfrm>
            <a:off x="819034" y="694036"/>
            <a:ext cx="8176685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8" name="Oval 57"/>
          <p:cNvSpPr/>
          <p:nvPr/>
        </p:nvSpPr>
        <p:spPr>
          <a:xfrm>
            <a:off x="3810000" y="3657600"/>
            <a:ext cx="2057400" cy="2057400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 dirty="0">
              <a:solidFill>
                <a:prstClr val="white"/>
              </a:solidFill>
            </a:endParaRPr>
          </a:p>
        </p:txBody>
      </p:sp>
      <p:cxnSp>
        <p:nvCxnSpPr>
          <p:cNvPr id="59" name="Straight Connector 58"/>
          <p:cNvCxnSpPr/>
          <p:nvPr/>
        </p:nvCxnSpPr>
        <p:spPr>
          <a:xfrm>
            <a:off x="3895725" y="2386013"/>
            <a:ext cx="1389199" cy="1373295"/>
          </a:xfrm>
          <a:prstGeom prst="line">
            <a:avLst/>
          </a:prstGeom>
          <a:ln w="25400">
            <a:solidFill>
              <a:schemeClr val="bg2">
                <a:lumMod val="2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0" name="Straight Connector 59"/>
          <p:cNvCxnSpPr/>
          <p:nvPr/>
        </p:nvCxnSpPr>
        <p:spPr>
          <a:xfrm>
            <a:off x="3444861" y="2218865"/>
            <a:ext cx="983522" cy="1540443"/>
          </a:xfrm>
          <a:prstGeom prst="line">
            <a:avLst/>
          </a:prstGeom>
          <a:ln w="25400">
            <a:solidFill>
              <a:schemeClr val="bg2">
                <a:lumMod val="2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61" name="Group 60"/>
          <p:cNvGrpSpPr/>
          <p:nvPr/>
        </p:nvGrpSpPr>
        <p:grpSpPr>
          <a:xfrm>
            <a:off x="3809999" y="4691143"/>
            <a:ext cx="2057400" cy="0"/>
            <a:chOff x="3810000" y="5105400"/>
            <a:chExt cx="2743200" cy="0"/>
          </a:xfrm>
        </p:grpSpPr>
        <p:cxnSp>
          <p:nvCxnSpPr>
            <p:cNvPr id="62" name="Straight Connector 61"/>
            <p:cNvCxnSpPr/>
            <p:nvPr/>
          </p:nvCxnSpPr>
          <p:spPr>
            <a:xfrm>
              <a:off x="3810000" y="5105400"/>
              <a:ext cx="1371599" cy="0"/>
            </a:xfrm>
            <a:prstGeom prst="line">
              <a:avLst/>
            </a:prstGeom>
            <a:ln w="25400">
              <a:solidFill>
                <a:srgbClr val="C00000"/>
              </a:solidFill>
              <a:prstDash val="sys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3" name="Straight Connector 62"/>
            <p:cNvCxnSpPr/>
            <p:nvPr/>
          </p:nvCxnSpPr>
          <p:spPr>
            <a:xfrm>
              <a:off x="5181599" y="5105400"/>
              <a:ext cx="1371601" cy="0"/>
            </a:xfrm>
            <a:prstGeom prst="line">
              <a:avLst/>
            </a:prstGeom>
            <a:ln w="25400">
              <a:solidFill>
                <a:schemeClr val="accent1"/>
              </a:solidFill>
              <a:prstDash val="sys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64" name="Group 63"/>
          <p:cNvGrpSpPr/>
          <p:nvPr/>
        </p:nvGrpSpPr>
        <p:grpSpPr>
          <a:xfrm>
            <a:off x="3809999" y="4691143"/>
            <a:ext cx="2057400" cy="0"/>
            <a:chOff x="3810000" y="5105400"/>
            <a:chExt cx="2743200" cy="0"/>
          </a:xfrm>
        </p:grpSpPr>
        <p:cxnSp>
          <p:nvCxnSpPr>
            <p:cNvPr id="65" name="Straight Connector 64"/>
            <p:cNvCxnSpPr/>
            <p:nvPr/>
          </p:nvCxnSpPr>
          <p:spPr>
            <a:xfrm>
              <a:off x="3810000" y="5105400"/>
              <a:ext cx="1371599" cy="0"/>
            </a:xfrm>
            <a:prstGeom prst="line">
              <a:avLst/>
            </a:prstGeom>
            <a:ln w="25400">
              <a:solidFill>
                <a:srgbClr val="C00000"/>
              </a:solidFill>
              <a:prstDash val="sys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6" name="Straight Connector 65"/>
            <p:cNvCxnSpPr/>
            <p:nvPr/>
          </p:nvCxnSpPr>
          <p:spPr>
            <a:xfrm>
              <a:off x="5181599" y="5105400"/>
              <a:ext cx="1371601" cy="0"/>
            </a:xfrm>
            <a:prstGeom prst="line">
              <a:avLst/>
            </a:prstGeom>
            <a:ln w="25400">
              <a:solidFill>
                <a:schemeClr val="accent1"/>
              </a:solidFill>
              <a:prstDash val="sys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67" name="Group 66"/>
          <p:cNvGrpSpPr/>
          <p:nvPr/>
        </p:nvGrpSpPr>
        <p:grpSpPr>
          <a:xfrm>
            <a:off x="3741420" y="4617720"/>
            <a:ext cx="2194560" cy="137160"/>
            <a:chOff x="4988560" y="5013960"/>
            <a:chExt cx="2926080" cy="182880"/>
          </a:xfrm>
        </p:grpSpPr>
        <p:sp>
          <p:nvSpPr>
            <p:cNvPr id="68" name="Oval 67"/>
            <p:cNvSpPr/>
            <p:nvPr/>
          </p:nvSpPr>
          <p:spPr>
            <a:xfrm>
              <a:off x="4988560" y="5013960"/>
              <a:ext cx="182880" cy="182880"/>
            </a:xfrm>
            <a:prstGeom prst="ellipse">
              <a:avLst/>
            </a:prstGeom>
          </p:spPr>
          <p:style>
            <a:lnRef idx="2">
              <a:schemeClr val="dk1">
                <a:shade val="50000"/>
              </a:schemeClr>
            </a:lnRef>
            <a:fillRef idx="1">
              <a:schemeClr val="dk1"/>
            </a:fillRef>
            <a:effectRef idx="0">
              <a:schemeClr val="dk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350">
                <a:solidFill>
                  <a:prstClr val="white"/>
                </a:solidFill>
              </a:endParaRPr>
            </a:p>
          </p:txBody>
        </p:sp>
        <p:sp>
          <p:nvSpPr>
            <p:cNvPr id="69" name="Oval 68"/>
            <p:cNvSpPr/>
            <p:nvPr/>
          </p:nvSpPr>
          <p:spPr>
            <a:xfrm>
              <a:off x="7731760" y="5013960"/>
              <a:ext cx="182880" cy="182880"/>
            </a:xfrm>
            <a:prstGeom prst="ellipse">
              <a:avLst/>
            </a:prstGeom>
            <a:noFill/>
            <a:ln>
              <a:noFill/>
            </a:ln>
          </p:spPr>
          <p:style>
            <a:lnRef idx="2">
              <a:schemeClr val="dk1">
                <a:shade val="50000"/>
              </a:schemeClr>
            </a:lnRef>
            <a:fillRef idx="1">
              <a:schemeClr val="dk1"/>
            </a:fillRef>
            <a:effectRef idx="0">
              <a:schemeClr val="dk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350">
                <a:solidFill>
                  <a:prstClr val="white"/>
                </a:solidFill>
              </a:endParaRPr>
            </a:p>
          </p:txBody>
        </p:sp>
      </p:grpSp>
      <p:grpSp>
        <p:nvGrpSpPr>
          <p:cNvPr id="70" name="Group 69"/>
          <p:cNvGrpSpPr/>
          <p:nvPr/>
        </p:nvGrpSpPr>
        <p:grpSpPr>
          <a:xfrm>
            <a:off x="3744649" y="4617720"/>
            <a:ext cx="2194560" cy="137160"/>
            <a:chOff x="4988560" y="5013960"/>
            <a:chExt cx="2926080" cy="182880"/>
          </a:xfrm>
        </p:grpSpPr>
        <p:sp>
          <p:nvSpPr>
            <p:cNvPr id="71" name="Oval 70"/>
            <p:cNvSpPr/>
            <p:nvPr/>
          </p:nvSpPr>
          <p:spPr>
            <a:xfrm>
              <a:off x="4988560" y="5013960"/>
              <a:ext cx="182880" cy="182880"/>
            </a:xfrm>
            <a:prstGeom prst="ellipse">
              <a:avLst/>
            </a:prstGeom>
          </p:spPr>
          <p:style>
            <a:lnRef idx="2">
              <a:schemeClr val="dk1">
                <a:shade val="50000"/>
              </a:schemeClr>
            </a:lnRef>
            <a:fillRef idx="1">
              <a:schemeClr val="dk1"/>
            </a:fillRef>
            <a:effectRef idx="0">
              <a:schemeClr val="dk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350">
                <a:solidFill>
                  <a:prstClr val="white"/>
                </a:solidFill>
              </a:endParaRPr>
            </a:p>
          </p:txBody>
        </p:sp>
        <p:sp>
          <p:nvSpPr>
            <p:cNvPr id="72" name="Oval 71"/>
            <p:cNvSpPr/>
            <p:nvPr/>
          </p:nvSpPr>
          <p:spPr>
            <a:xfrm>
              <a:off x="7731760" y="5013960"/>
              <a:ext cx="182880" cy="182880"/>
            </a:xfrm>
            <a:prstGeom prst="ellipse">
              <a:avLst/>
            </a:prstGeom>
            <a:noFill/>
            <a:ln>
              <a:noFill/>
            </a:ln>
          </p:spPr>
          <p:style>
            <a:lnRef idx="2">
              <a:schemeClr val="dk1">
                <a:shade val="50000"/>
              </a:schemeClr>
            </a:lnRef>
            <a:fillRef idx="1">
              <a:schemeClr val="dk1"/>
            </a:fillRef>
            <a:effectRef idx="0">
              <a:schemeClr val="dk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350">
                <a:solidFill>
                  <a:prstClr val="white"/>
                </a:solidFill>
              </a:endParaRPr>
            </a:p>
          </p:txBody>
        </p:sp>
      </p:grpSp>
      <p:sp>
        <p:nvSpPr>
          <p:cNvPr id="73" name="Oval 72"/>
          <p:cNvSpPr/>
          <p:nvPr/>
        </p:nvSpPr>
        <p:spPr>
          <a:xfrm>
            <a:off x="2482095" y="1946123"/>
            <a:ext cx="662940" cy="514350"/>
          </a:xfrm>
          <a:prstGeom prst="ellipse">
            <a:avLst/>
          </a:prstGeom>
          <a:blipFill dpi="0" rotWithShape="1">
            <a:blip r:embed="rId3"/>
            <a:srcRect/>
            <a:stretch>
              <a:fillRect l="7000" r="24000" b="41000"/>
            </a:stretch>
          </a:blipFill>
          <a:ln>
            <a:noFill/>
          </a:ln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  <p:sp>
        <p:nvSpPr>
          <p:cNvPr id="74" name="Oval 73"/>
          <p:cNvSpPr/>
          <p:nvPr/>
        </p:nvSpPr>
        <p:spPr>
          <a:xfrm>
            <a:off x="3112248" y="1961690"/>
            <a:ext cx="665226" cy="514350"/>
          </a:xfrm>
          <a:prstGeom prst="ellipse">
            <a:avLst/>
          </a:prstGeom>
          <a:blipFill>
            <a:blip r:embed="rId3"/>
            <a:stretch>
              <a:fillRect l="7000" r="24000" b="41000"/>
            </a:stretch>
          </a:blipFill>
          <a:ln>
            <a:noFill/>
          </a:ln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</p:spTree>
    <p:extLst>
      <p:ext uri="{BB962C8B-B14F-4D97-AF65-F5344CB8AC3E}">
        <p14:creationId xmlns:p14="http://schemas.microsoft.com/office/powerpoint/2010/main" val="394506925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8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Rot by="3960000">
                                      <p:cBhvr>
                                        <p:cTn id="6" dur="2000" fill="hold"/>
                                        <p:tgtEl>
                                          <p:spTgt spid="6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7" presetID="8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6900000">
                                      <p:cBhvr>
                                        <p:cTn id="8" dur="3500" fill="hold"/>
                                        <p:tgtEl>
                                          <p:spTgt spid="7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9" presetID="8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3960000">
                                      <p:cBhvr>
                                        <p:cTn id="10" dur="2000" fill="hold"/>
                                        <p:tgtEl>
                                          <p:spTgt spid="61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11" presetID="8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6900000">
                                      <p:cBhvr>
                                        <p:cTn id="12" dur="3500" fill="hold"/>
                                        <p:tgtEl>
                                          <p:spTgt spid="6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13" presetID="51" presetClass="path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11771 0.02639 L 0.06771 0.00347 C 0.05989 -0.0007 0.04739 -0.00278 0.03385 -0.00278 C 0.01944 -0.00278 0.00451 0.00023 -0.00052 0.00208 " pathEditMode="relative" rAng="0" ptsTypes="AAAA">
                                      <p:cBhvr>
                                        <p:cTn id="14" dur="3500" spd="-100000" fill="hold"/>
                                        <p:tgtEl>
                                          <p:spTgt spid="7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5920" y="-1458"/>
                                    </p:animMotion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nodeType="with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nodeType="withEffect">
                                  <p:stCondLst>
                                    <p:cond delay="350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3500"/>
                            </p:stCondLst>
                            <p:childTnLst>
                              <p:par>
                                <p:cTn id="22" presetID="10" presetClass="exit" presetSubtype="0" fill="hold" nodeType="afterEffect">
                                  <p:stCondLst>
                                    <p:cond delay="5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3" dur="500"/>
                                        <p:tgtEl>
                                          <p:spTgt spid="6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0" presetClass="exit" presetSubtype="0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6" dur="500"/>
                                        <p:tgtEl>
                                          <p:spTgt spid="6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3" grpId="0" animBg="1"/>
      <p:bldP spid="74" grpId="0" animBg="1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el 1"/>
          <p:cNvSpPr txBox="1">
            <a:spLocks/>
          </p:cNvSpPr>
          <p:nvPr/>
        </p:nvSpPr>
        <p:spPr>
          <a:xfrm>
            <a:off x="819035" y="151504"/>
            <a:ext cx="8176684" cy="465165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3600" b="1" dirty="0"/>
              <a:t>Dual-Receiver Error Mitigation</a:t>
            </a:r>
          </a:p>
        </p:txBody>
      </p:sp>
      <p:pic>
        <p:nvPicPr>
          <p:cNvPr id="9" name="Grafik 3" descr="136581138_display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128094" y="74139"/>
            <a:ext cx="619897" cy="619897"/>
          </a:xfrm>
          <a:prstGeom prst="rect">
            <a:avLst/>
          </a:prstGeom>
          <a:noFill/>
          <a:ln>
            <a:noFill/>
          </a:ln>
        </p:spPr>
      </p:pic>
      <p:cxnSp>
        <p:nvCxnSpPr>
          <p:cNvPr id="10" name="Gerade Verbindung 5"/>
          <p:cNvCxnSpPr/>
          <p:nvPr/>
        </p:nvCxnSpPr>
        <p:spPr>
          <a:xfrm>
            <a:off x="819034" y="694036"/>
            <a:ext cx="8176685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37" name="Group 36"/>
          <p:cNvGrpSpPr/>
          <p:nvPr/>
        </p:nvGrpSpPr>
        <p:grpSpPr>
          <a:xfrm>
            <a:off x="3564254" y="2123661"/>
            <a:ext cx="1720669" cy="1635647"/>
            <a:chOff x="4752337" y="1688548"/>
            <a:chExt cx="2294226" cy="2180862"/>
          </a:xfrm>
        </p:grpSpPr>
        <p:cxnSp>
          <p:nvCxnSpPr>
            <p:cNvPr id="38" name="Straight Connector 37"/>
            <p:cNvCxnSpPr/>
            <p:nvPr/>
          </p:nvCxnSpPr>
          <p:spPr>
            <a:xfrm>
              <a:off x="5194297" y="2038351"/>
              <a:ext cx="1852266" cy="1831059"/>
            </a:xfrm>
            <a:prstGeom prst="line">
              <a:avLst/>
            </a:prstGeom>
            <a:ln w="25400">
              <a:solidFill>
                <a:schemeClr val="bg2">
                  <a:lumMod val="2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39" name="Oval 38"/>
            <p:cNvSpPr/>
            <p:nvPr/>
          </p:nvSpPr>
          <p:spPr>
            <a:xfrm>
              <a:off x="4752337" y="1688548"/>
              <a:ext cx="883920" cy="685800"/>
            </a:xfrm>
            <a:prstGeom prst="ellipse">
              <a:avLst/>
            </a:prstGeom>
            <a:blipFill dpi="0" rotWithShape="1">
              <a:blip r:embed="rId3"/>
              <a:srcRect/>
              <a:stretch>
                <a:fillRect l="7000" r="24000" b="41000"/>
              </a:stretch>
            </a:blipFill>
            <a:ln>
              <a:noFill/>
            </a:ln>
          </p:spPr>
          <p:style>
            <a:lnRef idx="2">
              <a:schemeClr val="dk1">
                <a:shade val="50000"/>
              </a:schemeClr>
            </a:lnRef>
            <a:fillRef idx="1">
              <a:schemeClr val="dk1"/>
            </a:fillRef>
            <a:effectRef idx="0">
              <a:schemeClr val="dk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350"/>
            </a:p>
          </p:txBody>
        </p:sp>
      </p:grpSp>
      <p:sp>
        <p:nvSpPr>
          <p:cNvPr id="40" name="Oval 39"/>
          <p:cNvSpPr/>
          <p:nvPr/>
        </p:nvSpPr>
        <p:spPr>
          <a:xfrm>
            <a:off x="3810000" y="3657600"/>
            <a:ext cx="2057400" cy="2057400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 dirty="0">
              <a:solidFill>
                <a:prstClr val="white"/>
              </a:solidFill>
            </a:endParaRPr>
          </a:p>
        </p:txBody>
      </p:sp>
      <p:grpSp>
        <p:nvGrpSpPr>
          <p:cNvPr id="41" name="Group 40"/>
          <p:cNvGrpSpPr/>
          <p:nvPr/>
        </p:nvGrpSpPr>
        <p:grpSpPr>
          <a:xfrm rot="6900000">
            <a:off x="3744649" y="4617720"/>
            <a:ext cx="2194560" cy="137160"/>
            <a:chOff x="4988560" y="5013960"/>
            <a:chExt cx="2926080" cy="182880"/>
          </a:xfrm>
        </p:grpSpPr>
        <p:sp>
          <p:nvSpPr>
            <p:cNvPr id="42" name="Oval 41"/>
            <p:cNvSpPr/>
            <p:nvPr/>
          </p:nvSpPr>
          <p:spPr>
            <a:xfrm>
              <a:off x="4988560" y="5013960"/>
              <a:ext cx="182880" cy="182880"/>
            </a:xfrm>
            <a:prstGeom prst="ellipse">
              <a:avLst/>
            </a:prstGeom>
          </p:spPr>
          <p:style>
            <a:lnRef idx="2">
              <a:schemeClr val="dk1">
                <a:shade val="50000"/>
              </a:schemeClr>
            </a:lnRef>
            <a:fillRef idx="1">
              <a:schemeClr val="dk1"/>
            </a:fillRef>
            <a:effectRef idx="0">
              <a:schemeClr val="dk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350">
                <a:solidFill>
                  <a:prstClr val="white"/>
                </a:solidFill>
              </a:endParaRPr>
            </a:p>
          </p:txBody>
        </p:sp>
        <p:sp>
          <p:nvSpPr>
            <p:cNvPr id="43" name="Oval 42"/>
            <p:cNvSpPr/>
            <p:nvPr/>
          </p:nvSpPr>
          <p:spPr>
            <a:xfrm>
              <a:off x="7731760" y="5013960"/>
              <a:ext cx="182880" cy="182880"/>
            </a:xfrm>
            <a:prstGeom prst="ellipse">
              <a:avLst/>
            </a:prstGeom>
            <a:noFill/>
            <a:ln>
              <a:noFill/>
            </a:ln>
          </p:spPr>
          <p:style>
            <a:lnRef idx="2">
              <a:schemeClr val="dk1">
                <a:shade val="50000"/>
              </a:schemeClr>
            </a:lnRef>
            <a:fillRef idx="1">
              <a:schemeClr val="dk1"/>
            </a:fillRef>
            <a:effectRef idx="0">
              <a:schemeClr val="dk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350">
                <a:solidFill>
                  <a:prstClr val="white"/>
                </a:solidFill>
              </a:endParaRPr>
            </a:p>
          </p:txBody>
        </p:sp>
      </p:grpSp>
      <p:grpSp>
        <p:nvGrpSpPr>
          <p:cNvPr id="44" name="Group 43"/>
          <p:cNvGrpSpPr/>
          <p:nvPr/>
        </p:nvGrpSpPr>
        <p:grpSpPr>
          <a:xfrm>
            <a:off x="3112248" y="1961690"/>
            <a:ext cx="1316135" cy="1797618"/>
            <a:chOff x="4149664" y="1472586"/>
            <a:chExt cx="1754846" cy="2396824"/>
          </a:xfrm>
        </p:grpSpPr>
        <p:cxnSp>
          <p:nvCxnSpPr>
            <p:cNvPr id="45" name="Straight Connector 44"/>
            <p:cNvCxnSpPr/>
            <p:nvPr/>
          </p:nvCxnSpPr>
          <p:spPr>
            <a:xfrm>
              <a:off x="4593148" y="1815486"/>
              <a:ext cx="1311362" cy="2053924"/>
            </a:xfrm>
            <a:prstGeom prst="line">
              <a:avLst/>
            </a:prstGeom>
            <a:ln w="25400">
              <a:solidFill>
                <a:schemeClr val="bg2">
                  <a:lumMod val="2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46" name="Oval 45"/>
            <p:cNvSpPr/>
            <p:nvPr/>
          </p:nvSpPr>
          <p:spPr>
            <a:xfrm>
              <a:off x="4149664" y="1472586"/>
              <a:ext cx="886968" cy="685800"/>
            </a:xfrm>
            <a:prstGeom prst="ellipse">
              <a:avLst/>
            </a:prstGeom>
            <a:blipFill>
              <a:blip r:embed="rId3"/>
              <a:stretch>
                <a:fillRect l="7000" r="24000" b="41000"/>
              </a:stretch>
            </a:blipFill>
            <a:ln>
              <a:noFill/>
            </a:ln>
          </p:spPr>
          <p:style>
            <a:lnRef idx="2">
              <a:schemeClr val="dk1">
                <a:shade val="50000"/>
              </a:schemeClr>
            </a:lnRef>
            <a:fillRef idx="1">
              <a:schemeClr val="dk1"/>
            </a:fillRef>
            <a:effectRef idx="0">
              <a:schemeClr val="dk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350"/>
            </a:p>
          </p:txBody>
        </p:sp>
      </p:grpSp>
      <p:grpSp>
        <p:nvGrpSpPr>
          <p:cNvPr id="47" name="Group 46"/>
          <p:cNvGrpSpPr/>
          <p:nvPr/>
        </p:nvGrpSpPr>
        <p:grpSpPr>
          <a:xfrm rot="3960000">
            <a:off x="3744649" y="4617720"/>
            <a:ext cx="2194560" cy="137160"/>
            <a:chOff x="4988560" y="5013960"/>
            <a:chExt cx="2926080" cy="182880"/>
          </a:xfrm>
        </p:grpSpPr>
        <p:sp>
          <p:nvSpPr>
            <p:cNvPr id="48" name="Oval 47"/>
            <p:cNvSpPr/>
            <p:nvPr/>
          </p:nvSpPr>
          <p:spPr>
            <a:xfrm>
              <a:off x="4988560" y="5013960"/>
              <a:ext cx="182880" cy="182880"/>
            </a:xfrm>
            <a:prstGeom prst="ellipse">
              <a:avLst/>
            </a:prstGeom>
          </p:spPr>
          <p:style>
            <a:lnRef idx="2">
              <a:schemeClr val="dk1">
                <a:shade val="50000"/>
              </a:schemeClr>
            </a:lnRef>
            <a:fillRef idx="1">
              <a:schemeClr val="dk1"/>
            </a:fillRef>
            <a:effectRef idx="0">
              <a:schemeClr val="dk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350">
                <a:solidFill>
                  <a:prstClr val="white"/>
                </a:solidFill>
              </a:endParaRPr>
            </a:p>
          </p:txBody>
        </p:sp>
        <p:sp>
          <p:nvSpPr>
            <p:cNvPr id="49" name="Oval 48"/>
            <p:cNvSpPr/>
            <p:nvPr/>
          </p:nvSpPr>
          <p:spPr>
            <a:xfrm>
              <a:off x="7731760" y="5013960"/>
              <a:ext cx="182880" cy="182880"/>
            </a:xfrm>
            <a:prstGeom prst="ellipse">
              <a:avLst/>
            </a:prstGeom>
            <a:noFill/>
            <a:ln>
              <a:noFill/>
            </a:ln>
          </p:spPr>
          <p:style>
            <a:lnRef idx="2">
              <a:schemeClr val="dk1">
                <a:shade val="50000"/>
              </a:schemeClr>
            </a:lnRef>
            <a:fillRef idx="1">
              <a:schemeClr val="dk1"/>
            </a:fillRef>
            <a:effectRef idx="0">
              <a:schemeClr val="dk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350">
                <a:solidFill>
                  <a:prstClr val="white"/>
                </a:solidFill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25039262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8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1470000">
                                      <p:cBhvr>
                                        <p:cTn id="6" dur="200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7" presetID="8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-1470000">
                                      <p:cBhvr>
                                        <p:cTn id="8" dur="20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9" presetID="44" presetClass="pat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6.77348E-7 -1.67438E-6 L 0.04676 -0.02313 " pathEditMode="relative" rAng="0" ptsTypes="FF">
                                      <p:cBhvr>
                                        <p:cTn id="10" dur="20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2332" y="-1156"/>
                                    </p:animMotion>
                                  </p:childTnLst>
                                </p:cTn>
                              </p:par>
                              <p:par>
                                <p:cTn id="11" presetID="51" presetClass="pat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4.16667E-6 4.81481E-6 L -0.04461 -0.01829 " pathEditMode="relative" rAng="0" ptsTypes="AA">
                                      <p:cBhvr>
                                        <p:cTn id="12" dur="20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2240" y="-926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el 1"/>
          <p:cNvSpPr txBox="1">
            <a:spLocks/>
          </p:cNvSpPr>
          <p:nvPr/>
        </p:nvSpPr>
        <p:spPr>
          <a:xfrm>
            <a:off x="819035" y="151504"/>
            <a:ext cx="8176684" cy="465165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3600" b="1" dirty="0"/>
              <a:t>Dual-Receiver Error Mitigation</a:t>
            </a:r>
          </a:p>
        </p:txBody>
      </p:sp>
      <p:pic>
        <p:nvPicPr>
          <p:cNvPr id="9" name="Grafik 3" descr="136581138_display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128094" y="74139"/>
            <a:ext cx="619897" cy="619897"/>
          </a:xfrm>
          <a:prstGeom prst="rect">
            <a:avLst/>
          </a:prstGeom>
          <a:noFill/>
          <a:ln>
            <a:noFill/>
          </a:ln>
        </p:spPr>
      </p:pic>
      <p:cxnSp>
        <p:nvCxnSpPr>
          <p:cNvPr id="10" name="Gerade Verbindung 5"/>
          <p:cNvCxnSpPr/>
          <p:nvPr/>
        </p:nvCxnSpPr>
        <p:spPr>
          <a:xfrm>
            <a:off x="819034" y="694036"/>
            <a:ext cx="8176685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33" name="Group 32"/>
          <p:cNvGrpSpPr/>
          <p:nvPr/>
        </p:nvGrpSpPr>
        <p:grpSpPr>
          <a:xfrm>
            <a:off x="3153918" y="1992241"/>
            <a:ext cx="1710977" cy="1648690"/>
            <a:chOff x="4739640" y="1624652"/>
            <a:chExt cx="2281303" cy="2198253"/>
          </a:xfrm>
        </p:grpSpPr>
        <p:cxnSp>
          <p:nvCxnSpPr>
            <p:cNvPr id="34" name="Straight Connector 33"/>
            <p:cNvCxnSpPr/>
            <p:nvPr/>
          </p:nvCxnSpPr>
          <p:spPr>
            <a:xfrm>
              <a:off x="5181600" y="1981200"/>
              <a:ext cx="1839343" cy="1841705"/>
            </a:xfrm>
            <a:prstGeom prst="line">
              <a:avLst/>
            </a:prstGeom>
            <a:ln w="25400">
              <a:solidFill>
                <a:schemeClr val="bg2">
                  <a:lumMod val="2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35" name="Oval 34"/>
            <p:cNvSpPr/>
            <p:nvPr/>
          </p:nvSpPr>
          <p:spPr>
            <a:xfrm>
              <a:off x="4739640" y="1624652"/>
              <a:ext cx="883920" cy="685800"/>
            </a:xfrm>
            <a:prstGeom prst="ellipse">
              <a:avLst/>
            </a:prstGeom>
            <a:blipFill dpi="0" rotWithShape="1">
              <a:blip r:embed="rId3"/>
              <a:srcRect/>
              <a:stretch>
                <a:fillRect l="7000" r="24000" b="41000"/>
              </a:stretch>
            </a:blipFill>
            <a:ln>
              <a:noFill/>
            </a:ln>
          </p:spPr>
          <p:style>
            <a:lnRef idx="2">
              <a:schemeClr val="dk1">
                <a:shade val="50000"/>
              </a:schemeClr>
            </a:lnRef>
            <a:fillRef idx="1">
              <a:schemeClr val="dk1"/>
            </a:fillRef>
            <a:effectRef idx="0">
              <a:schemeClr val="dk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350"/>
            </a:p>
          </p:txBody>
        </p:sp>
      </p:grpSp>
      <p:sp>
        <p:nvSpPr>
          <p:cNvPr id="36" name="Oval 35"/>
          <p:cNvSpPr/>
          <p:nvPr/>
        </p:nvSpPr>
        <p:spPr>
          <a:xfrm>
            <a:off x="3810000" y="3657600"/>
            <a:ext cx="2057400" cy="2057400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 dirty="0">
              <a:solidFill>
                <a:prstClr val="white"/>
              </a:solidFill>
            </a:endParaRPr>
          </a:p>
        </p:txBody>
      </p:sp>
      <p:grpSp>
        <p:nvGrpSpPr>
          <p:cNvPr id="37" name="Group 36"/>
          <p:cNvGrpSpPr/>
          <p:nvPr/>
        </p:nvGrpSpPr>
        <p:grpSpPr>
          <a:xfrm rot="5400000">
            <a:off x="3744649" y="4617720"/>
            <a:ext cx="2194560" cy="137160"/>
            <a:chOff x="4988560" y="5013960"/>
            <a:chExt cx="2926080" cy="182880"/>
          </a:xfrm>
        </p:grpSpPr>
        <p:sp>
          <p:nvSpPr>
            <p:cNvPr id="38" name="Oval 37"/>
            <p:cNvSpPr/>
            <p:nvPr/>
          </p:nvSpPr>
          <p:spPr>
            <a:xfrm>
              <a:off x="4988560" y="5013960"/>
              <a:ext cx="182880" cy="182880"/>
            </a:xfrm>
            <a:prstGeom prst="ellipse">
              <a:avLst/>
            </a:prstGeom>
          </p:spPr>
          <p:style>
            <a:lnRef idx="2">
              <a:schemeClr val="dk1">
                <a:shade val="50000"/>
              </a:schemeClr>
            </a:lnRef>
            <a:fillRef idx="1">
              <a:schemeClr val="dk1"/>
            </a:fillRef>
            <a:effectRef idx="0">
              <a:schemeClr val="dk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350">
                <a:solidFill>
                  <a:prstClr val="white"/>
                </a:solidFill>
              </a:endParaRPr>
            </a:p>
          </p:txBody>
        </p:sp>
        <p:sp>
          <p:nvSpPr>
            <p:cNvPr id="39" name="Oval 38"/>
            <p:cNvSpPr/>
            <p:nvPr/>
          </p:nvSpPr>
          <p:spPr>
            <a:xfrm>
              <a:off x="7731760" y="5013960"/>
              <a:ext cx="182880" cy="182880"/>
            </a:xfrm>
            <a:prstGeom prst="ellipse">
              <a:avLst/>
            </a:prstGeom>
            <a:noFill/>
            <a:ln>
              <a:noFill/>
            </a:ln>
          </p:spPr>
          <p:style>
            <a:lnRef idx="2">
              <a:schemeClr val="dk1">
                <a:shade val="50000"/>
              </a:schemeClr>
            </a:lnRef>
            <a:fillRef idx="1">
              <a:schemeClr val="dk1"/>
            </a:fillRef>
            <a:effectRef idx="0">
              <a:schemeClr val="dk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350">
                <a:solidFill>
                  <a:prstClr val="white"/>
                </a:solidFill>
              </a:endParaRPr>
            </a:p>
          </p:txBody>
        </p:sp>
      </p:grpSp>
      <p:grpSp>
        <p:nvGrpSpPr>
          <p:cNvPr id="40" name="Group 39"/>
          <p:cNvGrpSpPr/>
          <p:nvPr/>
        </p:nvGrpSpPr>
        <p:grpSpPr>
          <a:xfrm>
            <a:off x="3542159" y="1797338"/>
            <a:ext cx="1299769" cy="1791682"/>
            <a:chOff x="4149664" y="1472586"/>
            <a:chExt cx="1733025" cy="2388909"/>
          </a:xfrm>
        </p:grpSpPr>
        <p:cxnSp>
          <p:nvCxnSpPr>
            <p:cNvPr id="41" name="Straight Connector 40"/>
            <p:cNvCxnSpPr>
              <a:endCxn id="44" idx="2"/>
            </p:cNvCxnSpPr>
            <p:nvPr/>
          </p:nvCxnSpPr>
          <p:spPr>
            <a:xfrm>
              <a:off x="4593148" y="1815486"/>
              <a:ext cx="1289541" cy="2046009"/>
            </a:xfrm>
            <a:prstGeom prst="line">
              <a:avLst/>
            </a:prstGeom>
            <a:ln w="25400">
              <a:solidFill>
                <a:schemeClr val="bg2">
                  <a:lumMod val="2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42" name="Oval 41"/>
            <p:cNvSpPr/>
            <p:nvPr/>
          </p:nvSpPr>
          <p:spPr>
            <a:xfrm>
              <a:off x="4149664" y="1472586"/>
              <a:ext cx="886968" cy="685800"/>
            </a:xfrm>
            <a:prstGeom prst="ellipse">
              <a:avLst/>
            </a:prstGeom>
            <a:blipFill>
              <a:blip r:embed="rId3"/>
              <a:stretch>
                <a:fillRect l="7000" r="24000" b="41000"/>
              </a:stretch>
            </a:blipFill>
            <a:ln>
              <a:noFill/>
            </a:ln>
          </p:spPr>
          <p:style>
            <a:lnRef idx="2">
              <a:schemeClr val="dk1">
                <a:shade val="50000"/>
              </a:schemeClr>
            </a:lnRef>
            <a:fillRef idx="1">
              <a:schemeClr val="dk1"/>
            </a:fillRef>
            <a:effectRef idx="0">
              <a:schemeClr val="dk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350"/>
            </a:p>
          </p:txBody>
        </p:sp>
      </p:grpSp>
      <p:grpSp>
        <p:nvGrpSpPr>
          <p:cNvPr id="43" name="Group 42"/>
          <p:cNvGrpSpPr/>
          <p:nvPr/>
        </p:nvGrpSpPr>
        <p:grpSpPr>
          <a:xfrm rot="5400000">
            <a:off x="3744649" y="4617720"/>
            <a:ext cx="2194560" cy="137160"/>
            <a:chOff x="4988560" y="5013960"/>
            <a:chExt cx="2926080" cy="182880"/>
          </a:xfrm>
        </p:grpSpPr>
        <p:sp>
          <p:nvSpPr>
            <p:cNvPr id="44" name="Oval 43"/>
            <p:cNvSpPr/>
            <p:nvPr/>
          </p:nvSpPr>
          <p:spPr>
            <a:xfrm>
              <a:off x="4988560" y="5013960"/>
              <a:ext cx="182880" cy="182880"/>
            </a:xfrm>
            <a:prstGeom prst="ellipse">
              <a:avLst/>
            </a:prstGeom>
          </p:spPr>
          <p:style>
            <a:lnRef idx="2">
              <a:schemeClr val="dk1">
                <a:shade val="50000"/>
              </a:schemeClr>
            </a:lnRef>
            <a:fillRef idx="1">
              <a:schemeClr val="dk1"/>
            </a:fillRef>
            <a:effectRef idx="0">
              <a:schemeClr val="dk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350">
                <a:solidFill>
                  <a:prstClr val="white"/>
                </a:solidFill>
              </a:endParaRPr>
            </a:p>
          </p:txBody>
        </p:sp>
        <p:sp>
          <p:nvSpPr>
            <p:cNvPr id="45" name="Oval 44"/>
            <p:cNvSpPr/>
            <p:nvPr/>
          </p:nvSpPr>
          <p:spPr>
            <a:xfrm>
              <a:off x="7731760" y="5013960"/>
              <a:ext cx="182880" cy="182880"/>
            </a:xfrm>
            <a:prstGeom prst="ellipse">
              <a:avLst/>
            </a:prstGeom>
            <a:noFill/>
            <a:ln>
              <a:noFill/>
            </a:ln>
          </p:spPr>
          <p:style>
            <a:lnRef idx="2">
              <a:schemeClr val="dk1">
                <a:shade val="50000"/>
              </a:schemeClr>
            </a:lnRef>
            <a:fillRef idx="1">
              <a:schemeClr val="dk1"/>
            </a:fillRef>
            <a:effectRef idx="0">
              <a:schemeClr val="dk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350">
                <a:solidFill>
                  <a:prstClr val="white"/>
                </a:solidFill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62359171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8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-1470000">
                                      <p:cBhvr>
                                        <p:cTn id="6" dur="20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7" presetID="8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1470000">
                                      <p:cBhvr>
                                        <p:cTn id="8" dur="20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9" presetID="44" presetClass="pat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1.66667E-6 1.85185E-6 L 0.04288 0.00949 " pathEditMode="relative" rAng="0" ptsTypes="AA">
                                      <p:cBhvr>
                                        <p:cTn id="10" dur="20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2135" y="463"/>
                                    </p:animMotion>
                                  </p:childTnLst>
                                </p:cTn>
                              </p:par>
                              <p:par>
                                <p:cTn id="11" presetID="51" presetClass="pat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3.33333E-6 -2.59259E-6 L -0.04948 0.01852 " pathEditMode="relative" rAng="0" ptsTypes="AA">
                                      <p:cBhvr>
                                        <p:cTn id="12" dur="20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2483" y="926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9" name="Group 28"/>
          <p:cNvGrpSpPr/>
          <p:nvPr/>
        </p:nvGrpSpPr>
        <p:grpSpPr>
          <a:xfrm>
            <a:off x="3417094" y="2178844"/>
            <a:ext cx="1995553" cy="3122388"/>
            <a:chOff x="3444861" y="2218865"/>
            <a:chExt cx="1967786" cy="3082366"/>
          </a:xfrm>
        </p:grpSpPr>
        <p:cxnSp>
          <p:nvCxnSpPr>
            <p:cNvPr id="30" name="Straight Connector 29"/>
            <p:cNvCxnSpPr/>
            <p:nvPr/>
          </p:nvCxnSpPr>
          <p:spPr>
            <a:xfrm>
              <a:off x="3444861" y="2218865"/>
              <a:ext cx="983522" cy="1540443"/>
            </a:xfrm>
            <a:prstGeom prst="line">
              <a:avLst/>
            </a:prstGeom>
            <a:ln w="25400">
              <a:solidFill>
                <a:schemeClr val="bg2">
                  <a:lumMod val="2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1" name="Straight Connector 30"/>
            <p:cNvCxnSpPr/>
            <p:nvPr/>
          </p:nvCxnSpPr>
          <p:spPr>
            <a:xfrm>
              <a:off x="4429125" y="3760788"/>
              <a:ext cx="983522" cy="1540443"/>
            </a:xfrm>
            <a:prstGeom prst="line">
              <a:avLst/>
            </a:prstGeom>
            <a:ln w="25400">
              <a:noFill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33" name="Group 32"/>
          <p:cNvGrpSpPr/>
          <p:nvPr/>
        </p:nvGrpSpPr>
        <p:grpSpPr>
          <a:xfrm>
            <a:off x="3876675" y="2321719"/>
            <a:ext cx="2797312" cy="2812364"/>
            <a:chOff x="3895724" y="2386013"/>
            <a:chExt cx="2778263" cy="2748070"/>
          </a:xfrm>
        </p:grpSpPr>
        <p:cxnSp>
          <p:nvCxnSpPr>
            <p:cNvPr id="34" name="Straight Connector 33"/>
            <p:cNvCxnSpPr/>
            <p:nvPr/>
          </p:nvCxnSpPr>
          <p:spPr>
            <a:xfrm>
              <a:off x="3895724" y="2386013"/>
              <a:ext cx="1389199" cy="1373295"/>
            </a:xfrm>
            <a:prstGeom prst="line">
              <a:avLst/>
            </a:prstGeom>
            <a:ln w="25400">
              <a:solidFill>
                <a:schemeClr val="bg2">
                  <a:lumMod val="2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5" name="Straight Connector 34"/>
            <p:cNvCxnSpPr/>
            <p:nvPr/>
          </p:nvCxnSpPr>
          <p:spPr>
            <a:xfrm>
              <a:off x="5284788" y="3760788"/>
              <a:ext cx="1389199" cy="1373295"/>
            </a:xfrm>
            <a:prstGeom prst="line">
              <a:avLst/>
            </a:prstGeom>
            <a:ln w="25400">
              <a:noFill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8" name="Titel 1"/>
          <p:cNvSpPr txBox="1">
            <a:spLocks/>
          </p:cNvSpPr>
          <p:nvPr/>
        </p:nvSpPr>
        <p:spPr>
          <a:xfrm>
            <a:off x="819035" y="151504"/>
            <a:ext cx="8176684" cy="465165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3600" b="1" dirty="0"/>
              <a:t>Dual-Receiver Error Mitigation</a:t>
            </a:r>
          </a:p>
        </p:txBody>
      </p:sp>
      <p:pic>
        <p:nvPicPr>
          <p:cNvPr id="9" name="Grafik 3" descr="136581138_display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128094" y="74139"/>
            <a:ext cx="619897" cy="619897"/>
          </a:xfrm>
          <a:prstGeom prst="rect">
            <a:avLst/>
          </a:prstGeom>
          <a:noFill/>
          <a:ln>
            <a:noFill/>
          </a:ln>
        </p:spPr>
      </p:pic>
      <p:cxnSp>
        <p:nvCxnSpPr>
          <p:cNvPr id="10" name="Gerade Verbindung 5"/>
          <p:cNvCxnSpPr/>
          <p:nvPr/>
        </p:nvCxnSpPr>
        <p:spPr>
          <a:xfrm>
            <a:off x="819034" y="694036"/>
            <a:ext cx="8176685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0" name="Oval 39"/>
          <p:cNvSpPr/>
          <p:nvPr/>
        </p:nvSpPr>
        <p:spPr>
          <a:xfrm>
            <a:off x="3810000" y="3657600"/>
            <a:ext cx="2057400" cy="2057400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 dirty="0">
              <a:solidFill>
                <a:prstClr val="white"/>
              </a:solidFill>
            </a:endParaRPr>
          </a:p>
        </p:txBody>
      </p:sp>
      <p:grpSp>
        <p:nvGrpSpPr>
          <p:cNvPr id="41" name="Group 40"/>
          <p:cNvGrpSpPr/>
          <p:nvPr/>
        </p:nvGrpSpPr>
        <p:grpSpPr>
          <a:xfrm rot="6900000">
            <a:off x="3744649" y="4617720"/>
            <a:ext cx="2194560" cy="137160"/>
            <a:chOff x="4988560" y="5013960"/>
            <a:chExt cx="2926080" cy="182880"/>
          </a:xfrm>
        </p:grpSpPr>
        <p:sp>
          <p:nvSpPr>
            <p:cNvPr id="42" name="Oval 41"/>
            <p:cNvSpPr/>
            <p:nvPr/>
          </p:nvSpPr>
          <p:spPr>
            <a:xfrm>
              <a:off x="4988560" y="5013960"/>
              <a:ext cx="182880" cy="182880"/>
            </a:xfrm>
            <a:prstGeom prst="ellipse">
              <a:avLst/>
            </a:prstGeom>
          </p:spPr>
          <p:style>
            <a:lnRef idx="2">
              <a:schemeClr val="dk1">
                <a:shade val="50000"/>
              </a:schemeClr>
            </a:lnRef>
            <a:fillRef idx="1">
              <a:schemeClr val="dk1"/>
            </a:fillRef>
            <a:effectRef idx="0">
              <a:schemeClr val="dk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350">
                <a:solidFill>
                  <a:prstClr val="white"/>
                </a:solidFill>
              </a:endParaRPr>
            </a:p>
          </p:txBody>
        </p:sp>
        <p:sp>
          <p:nvSpPr>
            <p:cNvPr id="43" name="Oval 42"/>
            <p:cNvSpPr/>
            <p:nvPr/>
          </p:nvSpPr>
          <p:spPr>
            <a:xfrm>
              <a:off x="7731760" y="5013960"/>
              <a:ext cx="182880" cy="182880"/>
            </a:xfrm>
            <a:prstGeom prst="ellipse">
              <a:avLst/>
            </a:prstGeom>
            <a:noFill/>
            <a:ln>
              <a:noFill/>
            </a:ln>
          </p:spPr>
          <p:style>
            <a:lnRef idx="2">
              <a:schemeClr val="dk1">
                <a:shade val="50000"/>
              </a:schemeClr>
            </a:lnRef>
            <a:fillRef idx="1">
              <a:schemeClr val="dk1"/>
            </a:fillRef>
            <a:effectRef idx="0">
              <a:schemeClr val="dk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350">
                <a:solidFill>
                  <a:prstClr val="white"/>
                </a:solidFill>
              </a:endParaRPr>
            </a:p>
          </p:txBody>
        </p:sp>
      </p:grpSp>
      <p:grpSp>
        <p:nvGrpSpPr>
          <p:cNvPr id="47" name="Group 46"/>
          <p:cNvGrpSpPr/>
          <p:nvPr/>
        </p:nvGrpSpPr>
        <p:grpSpPr>
          <a:xfrm rot="3960000">
            <a:off x="3744649" y="4617720"/>
            <a:ext cx="2194560" cy="137160"/>
            <a:chOff x="4988560" y="5013960"/>
            <a:chExt cx="2926080" cy="182880"/>
          </a:xfrm>
        </p:grpSpPr>
        <p:sp>
          <p:nvSpPr>
            <p:cNvPr id="48" name="Oval 47"/>
            <p:cNvSpPr/>
            <p:nvPr/>
          </p:nvSpPr>
          <p:spPr>
            <a:xfrm>
              <a:off x="4988560" y="5013960"/>
              <a:ext cx="182880" cy="182880"/>
            </a:xfrm>
            <a:prstGeom prst="ellipse">
              <a:avLst/>
            </a:prstGeom>
          </p:spPr>
          <p:style>
            <a:lnRef idx="2">
              <a:schemeClr val="dk1">
                <a:shade val="50000"/>
              </a:schemeClr>
            </a:lnRef>
            <a:fillRef idx="1">
              <a:schemeClr val="dk1"/>
            </a:fillRef>
            <a:effectRef idx="0">
              <a:schemeClr val="dk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350">
                <a:solidFill>
                  <a:prstClr val="white"/>
                </a:solidFill>
              </a:endParaRPr>
            </a:p>
          </p:txBody>
        </p:sp>
        <p:sp>
          <p:nvSpPr>
            <p:cNvPr id="49" name="Oval 48"/>
            <p:cNvSpPr/>
            <p:nvPr/>
          </p:nvSpPr>
          <p:spPr>
            <a:xfrm>
              <a:off x="7731760" y="5013960"/>
              <a:ext cx="182880" cy="182880"/>
            </a:xfrm>
            <a:prstGeom prst="ellipse">
              <a:avLst/>
            </a:prstGeom>
            <a:noFill/>
            <a:ln>
              <a:noFill/>
            </a:ln>
          </p:spPr>
          <p:style>
            <a:lnRef idx="2">
              <a:schemeClr val="dk1">
                <a:shade val="50000"/>
              </a:schemeClr>
            </a:lnRef>
            <a:fillRef idx="1">
              <a:schemeClr val="dk1"/>
            </a:fillRef>
            <a:effectRef idx="0">
              <a:schemeClr val="dk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350">
                <a:solidFill>
                  <a:prstClr val="white"/>
                </a:solidFill>
              </a:endParaRPr>
            </a:p>
          </p:txBody>
        </p:sp>
      </p:grpSp>
      <p:sp>
        <p:nvSpPr>
          <p:cNvPr id="32" name="Oval 31"/>
          <p:cNvSpPr/>
          <p:nvPr/>
        </p:nvSpPr>
        <p:spPr>
          <a:xfrm>
            <a:off x="3089789" y="1923294"/>
            <a:ext cx="665226" cy="514350"/>
          </a:xfrm>
          <a:prstGeom prst="ellipse">
            <a:avLst/>
          </a:prstGeom>
          <a:blipFill>
            <a:blip r:embed="rId3"/>
            <a:stretch>
              <a:fillRect l="7000" r="24000" b="41000"/>
            </a:stretch>
          </a:blipFill>
          <a:ln>
            <a:noFill/>
          </a:ln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  <p:sp>
        <p:nvSpPr>
          <p:cNvPr id="36" name="Oval 35"/>
          <p:cNvSpPr/>
          <p:nvPr/>
        </p:nvSpPr>
        <p:spPr>
          <a:xfrm>
            <a:off x="3547586" y="2059074"/>
            <a:ext cx="662940" cy="514350"/>
          </a:xfrm>
          <a:prstGeom prst="ellipse">
            <a:avLst/>
          </a:prstGeom>
          <a:blipFill dpi="0" rotWithShape="1">
            <a:blip r:embed="rId3"/>
            <a:srcRect/>
            <a:stretch>
              <a:fillRect l="7000" r="24000" b="41000"/>
            </a:stretch>
          </a:blipFill>
          <a:ln>
            <a:noFill/>
          </a:ln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</p:spTree>
    <p:extLst>
      <p:ext uri="{BB962C8B-B14F-4D97-AF65-F5344CB8AC3E}">
        <p14:creationId xmlns:p14="http://schemas.microsoft.com/office/powerpoint/2010/main" val="325147935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0" presetClass="path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2.77778E-6 -8.88889E-6 L 0.00816 0.00208 L 0.01805 0.00624 L 0.02569 0.01041 " pathEditMode="relative" ptsTypes="AAAA">
                                      <p:cBhvr>
                                        <p:cTn id="6" dur="20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7" presetID="0" presetClass="path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2.77778E-6 1.11111E-6 L -0.0066 -0.00324 L -0.01337 -0.00625 L -0.02066 -0.00903 L -0.02448 -0.00926 " pathEditMode="relative" ptsTypes="AAAAA">
                                      <p:cBhvr>
                                        <p:cTn id="8" dur="20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9" presetID="8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330000">
                                      <p:cBhvr>
                                        <p:cTn id="10" dur="20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11" presetID="8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-180000">
                                      <p:cBhvr>
                                        <p:cTn id="12" dur="20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13" presetID="6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14" dur="2000" fill="hold"/>
                                        <p:tgtEl>
                                          <p:spTgt spid="29"/>
                                        </p:tgtEl>
                                      </p:cBhvr>
                                      <p:by x="90000" y="90000"/>
                                    </p:animScale>
                                  </p:childTnLst>
                                </p:cTn>
                              </p:par>
                              <p:par>
                                <p:cTn id="15" presetID="6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16" dur="2000" fill="hold"/>
                                        <p:tgtEl>
                                          <p:spTgt spid="33"/>
                                        </p:tgtEl>
                                      </p:cBhvr>
                                      <p:by x="110000" y="11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2" grpId="0" animBg="1"/>
      <p:bldP spid="36" grpId="0" animBg="1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9" name="Group 28"/>
          <p:cNvGrpSpPr>
            <a:grpSpLocks noChangeAspect="1"/>
          </p:cNvGrpSpPr>
          <p:nvPr/>
        </p:nvGrpSpPr>
        <p:grpSpPr>
          <a:xfrm rot="300000">
            <a:off x="3525520" y="2324414"/>
            <a:ext cx="1795998" cy="2810149"/>
            <a:chOff x="3444861" y="2218865"/>
            <a:chExt cx="1967786" cy="3082366"/>
          </a:xfrm>
        </p:grpSpPr>
        <p:cxnSp>
          <p:nvCxnSpPr>
            <p:cNvPr id="30" name="Straight Connector 29"/>
            <p:cNvCxnSpPr/>
            <p:nvPr/>
          </p:nvCxnSpPr>
          <p:spPr>
            <a:xfrm>
              <a:off x="3444861" y="2218865"/>
              <a:ext cx="983522" cy="1540443"/>
            </a:xfrm>
            <a:prstGeom prst="line">
              <a:avLst/>
            </a:prstGeom>
            <a:ln w="25400">
              <a:solidFill>
                <a:schemeClr val="bg2">
                  <a:lumMod val="2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1" name="Straight Connector 30"/>
            <p:cNvCxnSpPr/>
            <p:nvPr/>
          </p:nvCxnSpPr>
          <p:spPr>
            <a:xfrm>
              <a:off x="4429125" y="3760788"/>
              <a:ext cx="983522" cy="1540443"/>
            </a:xfrm>
            <a:prstGeom prst="line">
              <a:avLst/>
            </a:prstGeom>
            <a:ln w="25400">
              <a:noFill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33" name="Group 32"/>
          <p:cNvGrpSpPr>
            <a:grpSpLocks noChangeAspect="1"/>
          </p:cNvGrpSpPr>
          <p:nvPr/>
        </p:nvGrpSpPr>
        <p:grpSpPr>
          <a:xfrm rot="-180000">
            <a:off x="3738154" y="2178543"/>
            <a:ext cx="3077043" cy="3093600"/>
            <a:chOff x="3895724" y="2386013"/>
            <a:chExt cx="2778263" cy="2748070"/>
          </a:xfrm>
        </p:grpSpPr>
        <p:cxnSp>
          <p:nvCxnSpPr>
            <p:cNvPr id="34" name="Straight Connector 33"/>
            <p:cNvCxnSpPr/>
            <p:nvPr/>
          </p:nvCxnSpPr>
          <p:spPr>
            <a:xfrm>
              <a:off x="3895724" y="2386013"/>
              <a:ext cx="1389199" cy="1373295"/>
            </a:xfrm>
            <a:prstGeom prst="line">
              <a:avLst/>
            </a:prstGeom>
            <a:ln w="25400">
              <a:solidFill>
                <a:schemeClr val="bg2">
                  <a:lumMod val="2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5" name="Straight Connector 34"/>
            <p:cNvCxnSpPr/>
            <p:nvPr/>
          </p:nvCxnSpPr>
          <p:spPr>
            <a:xfrm>
              <a:off x="5284788" y="3760788"/>
              <a:ext cx="1389199" cy="1373295"/>
            </a:xfrm>
            <a:prstGeom prst="line">
              <a:avLst/>
            </a:prstGeom>
            <a:ln w="25400">
              <a:noFill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8" name="Titel 1"/>
          <p:cNvSpPr txBox="1">
            <a:spLocks/>
          </p:cNvSpPr>
          <p:nvPr/>
        </p:nvSpPr>
        <p:spPr>
          <a:xfrm>
            <a:off x="819035" y="151504"/>
            <a:ext cx="8176684" cy="465165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3600" b="1" dirty="0"/>
              <a:t>Dual-Receiver Error Mitigation</a:t>
            </a:r>
          </a:p>
        </p:txBody>
      </p:sp>
      <p:pic>
        <p:nvPicPr>
          <p:cNvPr id="9" name="Grafik 3" descr="136581138_display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128094" y="74139"/>
            <a:ext cx="619897" cy="619897"/>
          </a:xfrm>
          <a:prstGeom prst="rect">
            <a:avLst/>
          </a:prstGeom>
          <a:noFill/>
          <a:ln>
            <a:noFill/>
          </a:ln>
        </p:spPr>
      </p:pic>
      <p:cxnSp>
        <p:nvCxnSpPr>
          <p:cNvPr id="10" name="Gerade Verbindung 5"/>
          <p:cNvCxnSpPr/>
          <p:nvPr/>
        </p:nvCxnSpPr>
        <p:spPr>
          <a:xfrm>
            <a:off x="819034" y="694036"/>
            <a:ext cx="8176685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0" name="Oval 39"/>
          <p:cNvSpPr/>
          <p:nvPr/>
        </p:nvSpPr>
        <p:spPr>
          <a:xfrm>
            <a:off x="3810000" y="3657600"/>
            <a:ext cx="2057400" cy="2057400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 dirty="0">
              <a:solidFill>
                <a:prstClr val="white"/>
              </a:solidFill>
            </a:endParaRPr>
          </a:p>
        </p:txBody>
      </p:sp>
      <p:grpSp>
        <p:nvGrpSpPr>
          <p:cNvPr id="41" name="Group 40"/>
          <p:cNvGrpSpPr/>
          <p:nvPr/>
        </p:nvGrpSpPr>
        <p:grpSpPr>
          <a:xfrm rot="6900000">
            <a:off x="3744649" y="4617720"/>
            <a:ext cx="2194560" cy="137160"/>
            <a:chOff x="4988560" y="5013960"/>
            <a:chExt cx="2926080" cy="182880"/>
          </a:xfrm>
        </p:grpSpPr>
        <p:sp>
          <p:nvSpPr>
            <p:cNvPr id="42" name="Oval 41"/>
            <p:cNvSpPr/>
            <p:nvPr/>
          </p:nvSpPr>
          <p:spPr>
            <a:xfrm>
              <a:off x="4988560" y="5013960"/>
              <a:ext cx="182880" cy="182880"/>
            </a:xfrm>
            <a:prstGeom prst="ellipse">
              <a:avLst/>
            </a:prstGeom>
          </p:spPr>
          <p:style>
            <a:lnRef idx="2">
              <a:schemeClr val="dk1">
                <a:shade val="50000"/>
              </a:schemeClr>
            </a:lnRef>
            <a:fillRef idx="1">
              <a:schemeClr val="dk1"/>
            </a:fillRef>
            <a:effectRef idx="0">
              <a:schemeClr val="dk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350">
                <a:solidFill>
                  <a:prstClr val="white"/>
                </a:solidFill>
              </a:endParaRPr>
            </a:p>
          </p:txBody>
        </p:sp>
        <p:sp>
          <p:nvSpPr>
            <p:cNvPr id="43" name="Oval 42"/>
            <p:cNvSpPr/>
            <p:nvPr/>
          </p:nvSpPr>
          <p:spPr>
            <a:xfrm>
              <a:off x="7731760" y="5013960"/>
              <a:ext cx="182880" cy="182880"/>
            </a:xfrm>
            <a:prstGeom prst="ellipse">
              <a:avLst/>
            </a:prstGeom>
            <a:noFill/>
            <a:ln>
              <a:noFill/>
            </a:ln>
          </p:spPr>
          <p:style>
            <a:lnRef idx="2">
              <a:schemeClr val="dk1">
                <a:shade val="50000"/>
              </a:schemeClr>
            </a:lnRef>
            <a:fillRef idx="1">
              <a:schemeClr val="dk1"/>
            </a:fillRef>
            <a:effectRef idx="0">
              <a:schemeClr val="dk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350">
                <a:solidFill>
                  <a:prstClr val="white"/>
                </a:solidFill>
              </a:endParaRPr>
            </a:p>
          </p:txBody>
        </p:sp>
      </p:grpSp>
      <p:grpSp>
        <p:nvGrpSpPr>
          <p:cNvPr id="47" name="Group 46"/>
          <p:cNvGrpSpPr/>
          <p:nvPr/>
        </p:nvGrpSpPr>
        <p:grpSpPr>
          <a:xfrm rot="3960000">
            <a:off x="3744649" y="4617720"/>
            <a:ext cx="2194560" cy="137160"/>
            <a:chOff x="4988560" y="5013960"/>
            <a:chExt cx="2926080" cy="182880"/>
          </a:xfrm>
        </p:grpSpPr>
        <p:sp>
          <p:nvSpPr>
            <p:cNvPr id="48" name="Oval 47"/>
            <p:cNvSpPr/>
            <p:nvPr/>
          </p:nvSpPr>
          <p:spPr>
            <a:xfrm>
              <a:off x="4988560" y="5013960"/>
              <a:ext cx="182880" cy="182880"/>
            </a:xfrm>
            <a:prstGeom prst="ellipse">
              <a:avLst/>
            </a:prstGeom>
          </p:spPr>
          <p:style>
            <a:lnRef idx="2">
              <a:schemeClr val="dk1">
                <a:shade val="50000"/>
              </a:schemeClr>
            </a:lnRef>
            <a:fillRef idx="1">
              <a:schemeClr val="dk1"/>
            </a:fillRef>
            <a:effectRef idx="0">
              <a:schemeClr val="dk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350">
                <a:solidFill>
                  <a:prstClr val="white"/>
                </a:solidFill>
              </a:endParaRPr>
            </a:p>
          </p:txBody>
        </p:sp>
        <p:sp>
          <p:nvSpPr>
            <p:cNvPr id="49" name="Oval 48"/>
            <p:cNvSpPr/>
            <p:nvPr/>
          </p:nvSpPr>
          <p:spPr>
            <a:xfrm>
              <a:off x="7731760" y="5013960"/>
              <a:ext cx="182880" cy="182880"/>
            </a:xfrm>
            <a:prstGeom prst="ellipse">
              <a:avLst/>
            </a:prstGeom>
            <a:noFill/>
            <a:ln>
              <a:noFill/>
            </a:ln>
          </p:spPr>
          <p:style>
            <a:lnRef idx="2">
              <a:schemeClr val="dk1">
                <a:shade val="50000"/>
              </a:schemeClr>
            </a:lnRef>
            <a:fillRef idx="1">
              <a:schemeClr val="dk1"/>
            </a:fillRef>
            <a:effectRef idx="0">
              <a:schemeClr val="dk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350">
                <a:solidFill>
                  <a:prstClr val="white"/>
                </a:solidFill>
              </a:endParaRPr>
            </a:p>
          </p:txBody>
        </p:sp>
      </p:grpSp>
      <p:sp>
        <p:nvSpPr>
          <p:cNvPr id="32" name="Oval 31"/>
          <p:cNvSpPr/>
          <p:nvPr/>
        </p:nvSpPr>
        <p:spPr>
          <a:xfrm>
            <a:off x="3322298" y="1994319"/>
            <a:ext cx="665226" cy="514350"/>
          </a:xfrm>
          <a:prstGeom prst="ellipse">
            <a:avLst/>
          </a:prstGeom>
          <a:blipFill>
            <a:blip r:embed="rId3"/>
            <a:stretch>
              <a:fillRect l="7000" r="24000" b="41000"/>
            </a:stretch>
          </a:blipFill>
          <a:ln>
            <a:noFill/>
          </a:ln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  <p:sp>
        <p:nvSpPr>
          <p:cNvPr id="36" name="Oval 35"/>
          <p:cNvSpPr/>
          <p:nvPr/>
        </p:nvSpPr>
        <p:spPr>
          <a:xfrm>
            <a:off x="3323749" y="1996583"/>
            <a:ext cx="662940" cy="514350"/>
          </a:xfrm>
          <a:prstGeom prst="ellipse">
            <a:avLst/>
          </a:prstGeom>
          <a:blipFill dpi="0" rotWithShape="1">
            <a:blip r:embed="rId3"/>
            <a:srcRect/>
            <a:stretch>
              <a:fillRect l="7000" r="24000" b="41000"/>
            </a:stretch>
          </a:blipFill>
          <a:ln>
            <a:noFill/>
          </a:ln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</p:spTree>
    <p:extLst>
      <p:ext uri="{BB962C8B-B14F-4D97-AF65-F5344CB8AC3E}">
        <p14:creationId xmlns:p14="http://schemas.microsoft.com/office/powerpoint/2010/main" val="284681262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0" presetClass="path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02552 -0.01019 L -0.01736 -0.0081 L -0.00747 -0.00394 L 0.00017 0.00023 " pathEditMode="fixed" ptsTypes="AAAA">
                                      <p:cBhvr>
                                        <p:cTn id="6" dur="2000" spd="-1000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7" presetID="0" presetClass="path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02448 0.00901 L 0.01788 0.00577 L 0.01111 0.00276 L 0.00382 -2.2963E-5 L -3.61111E-6 -0.00025 " pathEditMode="fixed" ptsTypes="AAAAA">
                                      <p:cBhvr>
                                        <p:cTn id="8" dur="2000" spd="-1000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9" presetID="8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-330000">
                                      <p:cBhvr>
                                        <p:cTn id="10" dur="20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11" presetID="8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180000">
                                      <p:cBhvr>
                                        <p:cTn id="12" dur="20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13" presetID="6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14" dur="2000" fill="hold"/>
                                        <p:tgtEl>
                                          <p:spTgt spid="29"/>
                                        </p:tgtEl>
                                      </p:cBhvr>
                                      <p:by x="110000" y="110000"/>
                                    </p:animScale>
                                  </p:childTnLst>
                                </p:cTn>
                              </p:par>
                              <p:par>
                                <p:cTn id="15" presetID="6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16" dur="2000" fill="hold"/>
                                        <p:tgtEl>
                                          <p:spTgt spid="33"/>
                                        </p:tgtEl>
                                      </p:cBhvr>
                                      <p:by x="90000" y="9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2" grpId="0" animBg="1"/>
      <p:bldP spid="36" grpId="0" animBg="1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6" name="Group 35"/>
          <p:cNvGrpSpPr/>
          <p:nvPr/>
        </p:nvGrpSpPr>
        <p:grpSpPr>
          <a:xfrm>
            <a:off x="3543788" y="2058605"/>
            <a:ext cx="1720668" cy="1659759"/>
            <a:chOff x="4752340" y="1656402"/>
            <a:chExt cx="2294223" cy="2213008"/>
          </a:xfrm>
        </p:grpSpPr>
        <p:cxnSp>
          <p:nvCxnSpPr>
            <p:cNvPr id="37" name="Straight Connector 36"/>
            <p:cNvCxnSpPr/>
            <p:nvPr/>
          </p:nvCxnSpPr>
          <p:spPr>
            <a:xfrm>
              <a:off x="5181600" y="1981200"/>
              <a:ext cx="1864963" cy="1888210"/>
            </a:xfrm>
            <a:prstGeom prst="line">
              <a:avLst/>
            </a:prstGeom>
            <a:ln w="25400">
              <a:solidFill>
                <a:schemeClr val="bg2">
                  <a:lumMod val="2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38" name="Oval 37"/>
            <p:cNvSpPr/>
            <p:nvPr/>
          </p:nvSpPr>
          <p:spPr>
            <a:xfrm>
              <a:off x="4752340" y="1656402"/>
              <a:ext cx="883920" cy="685799"/>
            </a:xfrm>
            <a:prstGeom prst="ellipse">
              <a:avLst/>
            </a:prstGeom>
            <a:blipFill dpi="0" rotWithShape="1">
              <a:blip r:embed="rId3"/>
              <a:srcRect/>
              <a:stretch>
                <a:fillRect l="7000" r="24000" b="41000"/>
              </a:stretch>
            </a:blipFill>
            <a:ln>
              <a:noFill/>
            </a:ln>
          </p:spPr>
          <p:style>
            <a:lnRef idx="2">
              <a:schemeClr val="dk1">
                <a:shade val="50000"/>
              </a:schemeClr>
            </a:lnRef>
            <a:fillRef idx="1">
              <a:schemeClr val="dk1"/>
            </a:fillRef>
            <a:effectRef idx="0">
              <a:schemeClr val="dk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350"/>
            </a:p>
          </p:txBody>
        </p:sp>
      </p:grpSp>
      <p:grpSp>
        <p:nvGrpSpPr>
          <p:cNvPr id="39" name="Group 38"/>
          <p:cNvGrpSpPr/>
          <p:nvPr/>
        </p:nvGrpSpPr>
        <p:grpSpPr>
          <a:xfrm>
            <a:off x="3091776" y="1920980"/>
            <a:ext cx="1316135" cy="1817856"/>
            <a:chOff x="4149664" y="1445601"/>
            <a:chExt cx="1754846" cy="2423809"/>
          </a:xfrm>
        </p:grpSpPr>
        <p:cxnSp>
          <p:nvCxnSpPr>
            <p:cNvPr id="40" name="Straight Connector 39"/>
            <p:cNvCxnSpPr/>
            <p:nvPr/>
          </p:nvCxnSpPr>
          <p:spPr>
            <a:xfrm>
              <a:off x="4593148" y="1815486"/>
              <a:ext cx="1311362" cy="2053924"/>
            </a:xfrm>
            <a:prstGeom prst="line">
              <a:avLst/>
            </a:prstGeom>
            <a:ln w="25400">
              <a:solidFill>
                <a:schemeClr val="bg2">
                  <a:lumMod val="2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41" name="Oval 40"/>
            <p:cNvSpPr/>
            <p:nvPr/>
          </p:nvSpPr>
          <p:spPr>
            <a:xfrm>
              <a:off x="4149664" y="1445601"/>
              <a:ext cx="886968" cy="685800"/>
            </a:xfrm>
            <a:prstGeom prst="ellipse">
              <a:avLst/>
            </a:prstGeom>
            <a:blipFill>
              <a:blip r:embed="rId3"/>
              <a:stretch>
                <a:fillRect l="7000" r="24000" b="41000"/>
              </a:stretch>
            </a:blipFill>
            <a:ln>
              <a:noFill/>
            </a:ln>
          </p:spPr>
          <p:style>
            <a:lnRef idx="2">
              <a:schemeClr val="dk1">
                <a:shade val="50000"/>
              </a:schemeClr>
            </a:lnRef>
            <a:fillRef idx="1">
              <a:schemeClr val="dk1"/>
            </a:fillRef>
            <a:effectRef idx="0">
              <a:schemeClr val="dk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350"/>
            </a:p>
          </p:txBody>
        </p:sp>
      </p:grpSp>
      <p:sp>
        <p:nvSpPr>
          <p:cNvPr id="8" name="Titel 1"/>
          <p:cNvSpPr txBox="1">
            <a:spLocks/>
          </p:cNvSpPr>
          <p:nvPr/>
        </p:nvSpPr>
        <p:spPr>
          <a:xfrm>
            <a:off x="819035" y="151504"/>
            <a:ext cx="8176684" cy="465165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3600" b="1" dirty="0"/>
              <a:t>Dual-Receiver Error Mitigation</a:t>
            </a:r>
          </a:p>
        </p:txBody>
      </p:sp>
      <p:pic>
        <p:nvPicPr>
          <p:cNvPr id="9" name="Grafik 3" descr="136581138_display.jp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128094" y="74139"/>
            <a:ext cx="619897" cy="619897"/>
          </a:xfrm>
          <a:prstGeom prst="rect">
            <a:avLst/>
          </a:prstGeom>
          <a:noFill/>
          <a:ln>
            <a:noFill/>
          </a:ln>
        </p:spPr>
      </p:pic>
      <p:cxnSp>
        <p:nvCxnSpPr>
          <p:cNvPr id="10" name="Gerade Verbindung 5"/>
          <p:cNvCxnSpPr/>
          <p:nvPr/>
        </p:nvCxnSpPr>
        <p:spPr>
          <a:xfrm>
            <a:off x="819034" y="694036"/>
            <a:ext cx="8176685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6" name="Oval 25"/>
          <p:cNvSpPr/>
          <p:nvPr/>
        </p:nvSpPr>
        <p:spPr>
          <a:xfrm>
            <a:off x="3810000" y="3657600"/>
            <a:ext cx="2057400" cy="2057400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 dirty="0">
              <a:solidFill>
                <a:prstClr val="white"/>
              </a:solidFill>
            </a:endParaRPr>
          </a:p>
        </p:txBody>
      </p:sp>
      <p:grpSp>
        <p:nvGrpSpPr>
          <p:cNvPr id="27" name="Group 26"/>
          <p:cNvGrpSpPr/>
          <p:nvPr/>
        </p:nvGrpSpPr>
        <p:grpSpPr>
          <a:xfrm rot="6900000">
            <a:off x="3744649" y="4617720"/>
            <a:ext cx="2194560" cy="137160"/>
            <a:chOff x="4988560" y="5013960"/>
            <a:chExt cx="2926080" cy="182880"/>
          </a:xfrm>
        </p:grpSpPr>
        <p:sp>
          <p:nvSpPr>
            <p:cNvPr id="28" name="Oval 27"/>
            <p:cNvSpPr/>
            <p:nvPr/>
          </p:nvSpPr>
          <p:spPr>
            <a:xfrm>
              <a:off x="4988560" y="5013960"/>
              <a:ext cx="182880" cy="182880"/>
            </a:xfrm>
            <a:prstGeom prst="ellipse">
              <a:avLst/>
            </a:prstGeom>
          </p:spPr>
          <p:style>
            <a:lnRef idx="2">
              <a:schemeClr val="dk1">
                <a:shade val="50000"/>
              </a:schemeClr>
            </a:lnRef>
            <a:fillRef idx="1">
              <a:schemeClr val="dk1"/>
            </a:fillRef>
            <a:effectRef idx="0">
              <a:schemeClr val="dk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350">
                <a:solidFill>
                  <a:prstClr val="white"/>
                </a:solidFill>
              </a:endParaRPr>
            </a:p>
          </p:txBody>
        </p:sp>
        <p:sp>
          <p:nvSpPr>
            <p:cNvPr id="29" name="Oval 28"/>
            <p:cNvSpPr/>
            <p:nvPr/>
          </p:nvSpPr>
          <p:spPr>
            <a:xfrm>
              <a:off x="7731760" y="5013960"/>
              <a:ext cx="182880" cy="182880"/>
            </a:xfrm>
            <a:prstGeom prst="ellipse">
              <a:avLst/>
            </a:prstGeom>
            <a:noFill/>
            <a:ln>
              <a:noFill/>
            </a:ln>
          </p:spPr>
          <p:style>
            <a:lnRef idx="2">
              <a:schemeClr val="dk1">
                <a:shade val="50000"/>
              </a:schemeClr>
            </a:lnRef>
            <a:fillRef idx="1">
              <a:schemeClr val="dk1"/>
            </a:fillRef>
            <a:effectRef idx="0">
              <a:schemeClr val="dk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350">
                <a:solidFill>
                  <a:prstClr val="white"/>
                </a:solidFill>
              </a:endParaRPr>
            </a:p>
          </p:txBody>
        </p:sp>
      </p:grpSp>
      <p:grpSp>
        <p:nvGrpSpPr>
          <p:cNvPr id="33" name="Group 32"/>
          <p:cNvGrpSpPr/>
          <p:nvPr/>
        </p:nvGrpSpPr>
        <p:grpSpPr>
          <a:xfrm rot="3960000">
            <a:off x="3744649" y="4617720"/>
            <a:ext cx="2194560" cy="137160"/>
            <a:chOff x="4988560" y="5013960"/>
            <a:chExt cx="2926080" cy="182880"/>
          </a:xfrm>
        </p:grpSpPr>
        <p:sp>
          <p:nvSpPr>
            <p:cNvPr id="34" name="Oval 33"/>
            <p:cNvSpPr/>
            <p:nvPr/>
          </p:nvSpPr>
          <p:spPr>
            <a:xfrm>
              <a:off x="4988560" y="5013960"/>
              <a:ext cx="182880" cy="182880"/>
            </a:xfrm>
            <a:prstGeom prst="ellipse">
              <a:avLst/>
            </a:prstGeom>
          </p:spPr>
          <p:style>
            <a:lnRef idx="2">
              <a:schemeClr val="dk1">
                <a:shade val="50000"/>
              </a:schemeClr>
            </a:lnRef>
            <a:fillRef idx="1">
              <a:schemeClr val="dk1"/>
            </a:fillRef>
            <a:effectRef idx="0">
              <a:schemeClr val="dk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350">
                <a:solidFill>
                  <a:prstClr val="white"/>
                </a:solidFill>
              </a:endParaRPr>
            </a:p>
          </p:txBody>
        </p:sp>
        <p:sp>
          <p:nvSpPr>
            <p:cNvPr id="35" name="Oval 34"/>
            <p:cNvSpPr/>
            <p:nvPr/>
          </p:nvSpPr>
          <p:spPr>
            <a:xfrm>
              <a:off x="7731760" y="5013960"/>
              <a:ext cx="182880" cy="182880"/>
            </a:xfrm>
            <a:prstGeom prst="ellipse">
              <a:avLst/>
            </a:prstGeom>
            <a:noFill/>
            <a:ln>
              <a:noFill/>
            </a:ln>
          </p:spPr>
          <p:style>
            <a:lnRef idx="2">
              <a:schemeClr val="dk1">
                <a:shade val="50000"/>
              </a:schemeClr>
            </a:lnRef>
            <a:fillRef idx="1">
              <a:schemeClr val="dk1"/>
            </a:fillRef>
            <a:effectRef idx="0">
              <a:schemeClr val="dk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350">
                <a:solidFill>
                  <a:prstClr val="white"/>
                </a:solidFill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364990305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8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-1470000">
                                      <p:cBhvr>
                                        <p:cTn id="6" dur="20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7" presetID="8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1470000">
                                      <p:cBhvr>
                                        <p:cTn id="8" dur="20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9" presetID="8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360000">
                                      <p:cBhvr>
                                        <p:cTn id="10" dur="20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11" presetID="8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-360000">
                                      <p:cBhvr>
                                        <p:cTn id="12" dur="20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13" presetID="44" presetClass="pat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5.55556E-7 0 L 0.04219 0.00139 " pathEditMode="relative" rAng="0" ptsTypes="AA">
                                      <p:cBhvr>
                                        <p:cTn id="14" dur="20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2101" y="69"/>
                                    </p:animMotion>
                                  </p:childTnLst>
                                </p:cTn>
                              </p:par>
                              <p:par>
                                <p:cTn id="15" presetID="51" presetClass="pat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2.77778E-6 -4.81481E-6 L -0.01962 0.00024 " pathEditMode="relative" rAng="0" ptsTypes="AA">
                                      <p:cBhvr>
                                        <p:cTn id="16" dur="20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990" y="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Content Placeholder 2"/>
          <p:cNvSpPr txBox="1">
            <a:spLocks/>
          </p:cNvSpPr>
          <p:nvPr/>
        </p:nvSpPr>
        <p:spPr>
          <a:xfrm>
            <a:off x="445477" y="1055074"/>
            <a:ext cx="8550242" cy="5048736"/>
          </a:xfrm>
          <a:prstGeom prst="rect">
            <a:avLst/>
          </a:prstGeom>
        </p:spPr>
        <p:txBody>
          <a:bodyPr vert="horz" lIns="91440" tIns="45720" rIns="91440" bIns="45720" rtlCol="0">
            <a:normAutofit fontScale="70000" lnSpcReduction="20000"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buClr>
                <a:schemeClr val="bg1">
                  <a:lumMod val="75000"/>
                </a:schemeClr>
              </a:buClr>
              <a:buFont typeface="Wingdings" panose="05000000000000000000" pitchFamily="2" charset="2"/>
              <a:buChar char="§"/>
            </a:pPr>
            <a:r>
              <a:rPr lang="en-US" dirty="0" smtClean="0">
                <a:solidFill>
                  <a:schemeClr val="bg1">
                    <a:lumMod val="75000"/>
                  </a:schemeClr>
                </a:solidFill>
              </a:rPr>
              <a:t>Motivation and Problem Statement</a:t>
            </a:r>
          </a:p>
          <a:p>
            <a:pPr lvl="1">
              <a:buClr>
                <a:schemeClr val="bg1">
                  <a:lumMod val="75000"/>
                </a:schemeClr>
              </a:buClr>
              <a:buFont typeface="Wingdings" panose="05000000000000000000" pitchFamily="2" charset="2"/>
              <a:buChar char="§"/>
            </a:pPr>
            <a:r>
              <a:rPr lang="en-US" dirty="0" smtClean="0">
                <a:solidFill>
                  <a:schemeClr val="bg1">
                    <a:lumMod val="75000"/>
                  </a:schemeClr>
                </a:solidFill>
              </a:rPr>
              <a:t>Overview of GPS Observables</a:t>
            </a:r>
          </a:p>
          <a:p>
            <a:pPr>
              <a:buClr>
                <a:srgbClr val="C00000"/>
              </a:buClr>
              <a:buFont typeface="Wingdings" panose="05000000000000000000" pitchFamily="2" charset="2"/>
              <a:buChar char="§"/>
            </a:pPr>
            <a:r>
              <a:rPr lang="en-US" dirty="0" smtClean="0">
                <a:solidFill>
                  <a:prstClr val="black"/>
                </a:solidFill>
              </a:rPr>
              <a:t>Precise Relative </a:t>
            </a:r>
            <a:r>
              <a:rPr lang="en-US" b="1" i="1" dirty="0" smtClean="0">
                <a:solidFill>
                  <a:prstClr val="black"/>
                </a:solidFill>
              </a:rPr>
              <a:t>Tracking</a:t>
            </a:r>
            <a:r>
              <a:rPr lang="en-US" dirty="0" smtClean="0">
                <a:solidFill>
                  <a:prstClr val="black"/>
                </a:solidFill>
              </a:rPr>
              <a:t> with GPS</a:t>
            </a:r>
          </a:p>
          <a:p>
            <a:pPr lvl="1">
              <a:buClr>
                <a:schemeClr val="bg1">
                  <a:lumMod val="75000"/>
                </a:schemeClr>
              </a:buClr>
              <a:buFont typeface="Wingdings" panose="05000000000000000000" pitchFamily="2" charset="2"/>
              <a:buChar char="§"/>
            </a:pPr>
            <a:r>
              <a:rPr lang="en-US" dirty="0" smtClean="0">
                <a:solidFill>
                  <a:schemeClr val="bg1">
                    <a:lumMod val="75000"/>
                  </a:schemeClr>
                </a:solidFill>
              </a:rPr>
              <a:t>Technical Methodology</a:t>
            </a:r>
          </a:p>
          <a:p>
            <a:pPr lvl="1">
              <a:buClr>
                <a:schemeClr val="bg1">
                  <a:lumMod val="75000"/>
                </a:schemeClr>
              </a:buClr>
              <a:buFont typeface="Wingdings" panose="05000000000000000000" pitchFamily="2" charset="2"/>
              <a:buChar char="§"/>
            </a:pPr>
            <a:r>
              <a:rPr lang="en-US" dirty="0" smtClean="0">
                <a:solidFill>
                  <a:schemeClr val="bg1">
                    <a:lumMod val="75000"/>
                  </a:schemeClr>
                </a:solidFill>
              </a:rPr>
              <a:t>Dual-Receiver Error Mitigation</a:t>
            </a:r>
          </a:p>
          <a:p>
            <a:pPr lvl="1">
              <a:buClr>
                <a:schemeClr val="bg2">
                  <a:lumMod val="50000"/>
                </a:schemeClr>
              </a:buClr>
              <a:buFont typeface="Wingdings" panose="05000000000000000000" pitchFamily="2" charset="2"/>
              <a:buChar char="§"/>
            </a:pPr>
            <a:r>
              <a:rPr lang="en-US" dirty="0" smtClean="0">
                <a:solidFill>
                  <a:prstClr val="black"/>
                </a:solidFill>
              </a:rPr>
              <a:t>Temporal Observation Model</a:t>
            </a:r>
          </a:p>
          <a:p>
            <a:pPr lvl="1">
              <a:buClr>
                <a:schemeClr val="bg1">
                  <a:lumMod val="75000"/>
                </a:schemeClr>
              </a:buClr>
              <a:buFont typeface="Wingdings" panose="05000000000000000000" pitchFamily="2" charset="2"/>
              <a:buChar char="§"/>
            </a:pPr>
            <a:r>
              <a:rPr lang="en-US" dirty="0" smtClean="0">
                <a:solidFill>
                  <a:schemeClr val="bg1">
                    <a:lumMod val="75000"/>
                  </a:schemeClr>
                </a:solidFill>
              </a:rPr>
              <a:t>Relative Tracking Algorithm</a:t>
            </a:r>
          </a:p>
          <a:p>
            <a:pPr>
              <a:buClr>
                <a:schemeClr val="bg1">
                  <a:lumMod val="75000"/>
                </a:schemeClr>
              </a:buClr>
              <a:buFont typeface="Wingdings" panose="05000000000000000000" pitchFamily="2" charset="2"/>
              <a:buChar char="§"/>
            </a:pPr>
            <a:r>
              <a:rPr lang="en-US" dirty="0" smtClean="0">
                <a:solidFill>
                  <a:schemeClr val="bg1">
                    <a:lumMod val="75000"/>
                  </a:schemeClr>
                </a:solidFill>
              </a:rPr>
              <a:t>Software </a:t>
            </a:r>
            <a:r>
              <a:rPr lang="en-US" dirty="0">
                <a:solidFill>
                  <a:schemeClr val="bg1">
                    <a:lumMod val="75000"/>
                  </a:schemeClr>
                </a:solidFill>
              </a:rPr>
              <a:t>Architecture</a:t>
            </a:r>
          </a:p>
          <a:p>
            <a:pPr lvl="1">
              <a:buClr>
                <a:schemeClr val="bg1">
                  <a:lumMod val="75000"/>
                </a:schemeClr>
              </a:buClr>
              <a:buFont typeface="Wingdings" panose="05000000000000000000" pitchFamily="2" charset="2"/>
              <a:buChar char="§"/>
            </a:pPr>
            <a:r>
              <a:rPr lang="en-US" dirty="0">
                <a:solidFill>
                  <a:schemeClr val="bg1">
                    <a:lumMod val="75000"/>
                  </a:schemeClr>
                </a:solidFill>
              </a:rPr>
              <a:t>Experimental </a:t>
            </a:r>
            <a:r>
              <a:rPr lang="en-US" dirty="0" smtClean="0">
                <a:solidFill>
                  <a:schemeClr val="bg1">
                    <a:lumMod val="75000"/>
                  </a:schemeClr>
                </a:solidFill>
              </a:rPr>
              <a:t>Prototype</a:t>
            </a:r>
          </a:p>
          <a:p>
            <a:pPr lvl="1">
              <a:buClr>
                <a:schemeClr val="bg1">
                  <a:lumMod val="75000"/>
                </a:schemeClr>
              </a:buClr>
              <a:buFont typeface="Wingdings" panose="05000000000000000000" pitchFamily="2" charset="2"/>
              <a:buChar char="§"/>
            </a:pPr>
            <a:r>
              <a:rPr lang="en-US" dirty="0" smtClean="0">
                <a:solidFill>
                  <a:schemeClr val="bg1">
                    <a:lumMod val="75000"/>
                  </a:schemeClr>
                </a:solidFill>
              </a:rPr>
              <a:t>Evaluation and Results</a:t>
            </a:r>
          </a:p>
          <a:p>
            <a:pPr>
              <a:buClr>
                <a:schemeClr val="bg1">
                  <a:lumMod val="75000"/>
                </a:schemeClr>
              </a:buClr>
              <a:buFont typeface="Wingdings" panose="05000000000000000000" pitchFamily="2" charset="2"/>
              <a:buChar char="§"/>
            </a:pPr>
            <a:r>
              <a:rPr lang="en-US" dirty="0" smtClean="0">
                <a:solidFill>
                  <a:schemeClr val="bg1">
                    <a:lumMod val="75000"/>
                  </a:schemeClr>
                </a:solidFill>
              </a:rPr>
              <a:t>Precise Relative </a:t>
            </a:r>
            <a:r>
              <a:rPr lang="en-US" b="1" i="1" dirty="0" smtClean="0">
                <a:solidFill>
                  <a:schemeClr val="bg1">
                    <a:lumMod val="75000"/>
                  </a:schemeClr>
                </a:solidFill>
              </a:rPr>
              <a:t>Localization</a:t>
            </a:r>
            <a:r>
              <a:rPr lang="en-US" dirty="0" smtClean="0">
                <a:solidFill>
                  <a:schemeClr val="bg1">
                    <a:lumMod val="75000"/>
                  </a:schemeClr>
                </a:solidFill>
              </a:rPr>
              <a:t> with GPS</a:t>
            </a:r>
          </a:p>
          <a:p>
            <a:pPr lvl="1">
              <a:buClr>
                <a:schemeClr val="bg1">
                  <a:lumMod val="75000"/>
                </a:schemeClr>
              </a:buClr>
              <a:buFont typeface="Wingdings" panose="05000000000000000000" pitchFamily="2" charset="2"/>
              <a:buChar char="§"/>
            </a:pPr>
            <a:r>
              <a:rPr lang="en-US" dirty="0" smtClean="0">
                <a:solidFill>
                  <a:schemeClr val="bg1">
                    <a:lumMod val="75000"/>
                  </a:schemeClr>
                </a:solidFill>
              </a:rPr>
              <a:t>Ambiguity Function Method</a:t>
            </a:r>
          </a:p>
          <a:p>
            <a:pPr lvl="1">
              <a:buClr>
                <a:schemeClr val="bg1">
                  <a:lumMod val="75000"/>
                </a:schemeClr>
              </a:buClr>
              <a:buFont typeface="Wingdings" panose="05000000000000000000" pitchFamily="2" charset="2"/>
              <a:buChar char="§"/>
            </a:pPr>
            <a:r>
              <a:rPr lang="en-US" dirty="0" smtClean="0">
                <a:solidFill>
                  <a:schemeClr val="bg1">
                    <a:lumMod val="75000"/>
                  </a:schemeClr>
                </a:solidFill>
              </a:rPr>
              <a:t>AFV Peak Tracking (APT) Solution</a:t>
            </a:r>
            <a:endParaRPr lang="en-US" dirty="0">
              <a:solidFill>
                <a:schemeClr val="bg1">
                  <a:lumMod val="75000"/>
                </a:schemeClr>
              </a:solidFill>
            </a:endParaRPr>
          </a:p>
          <a:p>
            <a:pPr lvl="1">
              <a:buClr>
                <a:schemeClr val="bg1">
                  <a:lumMod val="75000"/>
                </a:schemeClr>
              </a:buClr>
              <a:buFont typeface="Wingdings" panose="05000000000000000000" pitchFamily="2" charset="2"/>
              <a:buChar char="§"/>
            </a:pPr>
            <a:r>
              <a:rPr lang="en-US" dirty="0">
                <a:solidFill>
                  <a:schemeClr val="bg1">
                    <a:lumMod val="75000"/>
                  </a:schemeClr>
                </a:solidFill>
              </a:rPr>
              <a:t>Evaluation and </a:t>
            </a:r>
            <a:r>
              <a:rPr lang="en-US" dirty="0" smtClean="0">
                <a:solidFill>
                  <a:schemeClr val="bg1">
                    <a:lumMod val="75000"/>
                  </a:schemeClr>
                </a:solidFill>
              </a:rPr>
              <a:t>Results</a:t>
            </a:r>
          </a:p>
          <a:p>
            <a:pPr>
              <a:buClr>
                <a:schemeClr val="bg1">
                  <a:lumMod val="75000"/>
                </a:schemeClr>
              </a:buClr>
              <a:buFont typeface="Wingdings" panose="05000000000000000000" pitchFamily="2" charset="2"/>
              <a:buChar char="§"/>
            </a:pPr>
            <a:r>
              <a:rPr lang="en-US" dirty="0" smtClean="0">
                <a:solidFill>
                  <a:schemeClr val="bg1">
                    <a:lumMod val="75000"/>
                  </a:schemeClr>
                </a:solidFill>
              </a:rPr>
              <a:t>Future Work and Conclusions</a:t>
            </a:r>
            <a:endParaRPr lang="en-US" dirty="0">
              <a:solidFill>
                <a:schemeClr val="bg1">
                  <a:lumMod val="75000"/>
                </a:schemeClr>
              </a:solidFill>
            </a:endParaRPr>
          </a:p>
        </p:txBody>
      </p:sp>
      <p:sp>
        <p:nvSpPr>
          <p:cNvPr id="7" name="Content Placeholder 2"/>
          <p:cNvSpPr txBox="1">
            <a:spLocks/>
          </p:cNvSpPr>
          <p:nvPr/>
        </p:nvSpPr>
        <p:spPr>
          <a:xfrm>
            <a:off x="445477" y="1055074"/>
            <a:ext cx="8550242" cy="5048736"/>
          </a:xfrm>
          <a:prstGeom prst="rect">
            <a:avLst/>
          </a:prstGeom>
        </p:spPr>
        <p:txBody>
          <a:bodyPr vert="horz" lIns="91440" tIns="45720" rIns="91440" bIns="45720" rtlCol="0">
            <a:normAutofit fontScale="70000" lnSpcReduction="20000"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buClr>
                <a:srgbClr val="C00000"/>
              </a:buClr>
              <a:buFont typeface="Wingdings" panose="05000000000000000000" pitchFamily="2" charset="2"/>
              <a:buChar char="§"/>
            </a:pPr>
            <a:r>
              <a:rPr lang="en-US" dirty="0" smtClean="0">
                <a:solidFill>
                  <a:prstClr val="black"/>
                </a:solidFill>
              </a:rPr>
              <a:t>Motivation and Problem Statement</a:t>
            </a:r>
          </a:p>
          <a:p>
            <a:pPr lvl="1">
              <a:buClr>
                <a:schemeClr val="bg2">
                  <a:lumMod val="50000"/>
                </a:schemeClr>
              </a:buClr>
              <a:buFont typeface="Wingdings" panose="05000000000000000000" pitchFamily="2" charset="2"/>
              <a:buChar char="§"/>
            </a:pPr>
            <a:r>
              <a:rPr lang="en-US" dirty="0" smtClean="0">
                <a:solidFill>
                  <a:prstClr val="black"/>
                </a:solidFill>
              </a:rPr>
              <a:t>Overview of GPS Observables</a:t>
            </a:r>
          </a:p>
          <a:p>
            <a:pPr>
              <a:buClr>
                <a:srgbClr val="C00000"/>
              </a:buClr>
              <a:buFont typeface="Wingdings" panose="05000000000000000000" pitchFamily="2" charset="2"/>
              <a:buChar char="§"/>
            </a:pPr>
            <a:r>
              <a:rPr lang="en-US" dirty="0" smtClean="0">
                <a:solidFill>
                  <a:prstClr val="black"/>
                </a:solidFill>
              </a:rPr>
              <a:t>Precise Relative </a:t>
            </a:r>
            <a:r>
              <a:rPr lang="en-US" b="1" i="1" dirty="0" smtClean="0">
                <a:solidFill>
                  <a:prstClr val="black"/>
                </a:solidFill>
              </a:rPr>
              <a:t>Tracking</a:t>
            </a:r>
            <a:r>
              <a:rPr lang="en-US" dirty="0" smtClean="0">
                <a:solidFill>
                  <a:prstClr val="black"/>
                </a:solidFill>
              </a:rPr>
              <a:t> with GPS</a:t>
            </a:r>
          </a:p>
          <a:p>
            <a:pPr lvl="1">
              <a:buClr>
                <a:schemeClr val="bg2">
                  <a:lumMod val="50000"/>
                </a:schemeClr>
              </a:buClr>
              <a:buFont typeface="Wingdings" panose="05000000000000000000" pitchFamily="2" charset="2"/>
              <a:buChar char="§"/>
            </a:pPr>
            <a:r>
              <a:rPr lang="en-US" dirty="0" smtClean="0">
                <a:solidFill>
                  <a:prstClr val="black"/>
                </a:solidFill>
              </a:rPr>
              <a:t>Technical Methodology</a:t>
            </a:r>
          </a:p>
          <a:p>
            <a:pPr lvl="1">
              <a:buClr>
                <a:schemeClr val="bg2">
                  <a:lumMod val="50000"/>
                </a:schemeClr>
              </a:buClr>
              <a:buFont typeface="Wingdings" panose="05000000000000000000" pitchFamily="2" charset="2"/>
              <a:buChar char="§"/>
            </a:pPr>
            <a:r>
              <a:rPr lang="en-US" dirty="0" smtClean="0">
                <a:solidFill>
                  <a:prstClr val="black"/>
                </a:solidFill>
              </a:rPr>
              <a:t>Dual-Receiver Error Mitigation</a:t>
            </a:r>
          </a:p>
          <a:p>
            <a:pPr lvl="1">
              <a:buClr>
                <a:schemeClr val="bg2">
                  <a:lumMod val="50000"/>
                </a:schemeClr>
              </a:buClr>
              <a:buFont typeface="Wingdings" panose="05000000000000000000" pitchFamily="2" charset="2"/>
              <a:buChar char="§"/>
            </a:pPr>
            <a:r>
              <a:rPr lang="en-US" dirty="0" smtClean="0">
                <a:solidFill>
                  <a:prstClr val="black"/>
                </a:solidFill>
              </a:rPr>
              <a:t>Temporal Observation Model</a:t>
            </a:r>
          </a:p>
          <a:p>
            <a:pPr lvl="1">
              <a:buClr>
                <a:schemeClr val="bg2">
                  <a:lumMod val="50000"/>
                </a:schemeClr>
              </a:buClr>
              <a:buFont typeface="Wingdings" panose="05000000000000000000" pitchFamily="2" charset="2"/>
              <a:buChar char="§"/>
            </a:pPr>
            <a:r>
              <a:rPr lang="en-US" dirty="0" smtClean="0">
                <a:solidFill>
                  <a:prstClr val="black"/>
                </a:solidFill>
              </a:rPr>
              <a:t>Relative Tracking Algorithm</a:t>
            </a:r>
          </a:p>
          <a:p>
            <a:pPr>
              <a:buClr>
                <a:srgbClr val="C00000"/>
              </a:buClr>
              <a:buFont typeface="Wingdings" panose="05000000000000000000" pitchFamily="2" charset="2"/>
              <a:buChar char="§"/>
            </a:pPr>
            <a:r>
              <a:rPr lang="en-US" dirty="0" smtClean="0">
                <a:solidFill>
                  <a:prstClr val="black"/>
                </a:solidFill>
              </a:rPr>
              <a:t>Software </a:t>
            </a:r>
            <a:r>
              <a:rPr lang="en-US" dirty="0">
                <a:solidFill>
                  <a:prstClr val="black"/>
                </a:solidFill>
              </a:rPr>
              <a:t>Architecture</a:t>
            </a:r>
          </a:p>
          <a:p>
            <a:pPr lvl="1">
              <a:buClr>
                <a:schemeClr val="bg2">
                  <a:lumMod val="50000"/>
                </a:schemeClr>
              </a:buClr>
              <a:buFont typeface="Wingdings" panose="05000000000000000000" pitchFamily="2" charset="2"/>
              <a:buChar char="§"/>
            </a:pPr>
            <a:r>
              <a:rPr lang="en-US" dirty="0">
                <a:solidFill>
                  <a:prstClr val="black"/>
                </a:solidFill>
              </a:rPr>
              <a:t>Experimental </a:t>
            </a:r>
            <a:r>
              <a:rPr lang="en-US" dirty="0" smtClean="0">
                <a:solidFill>
                  <a:prstClr val="black"/>
                </a:solidFill>
              </a:rPr>
              <a:t>Prototype</a:t>
            </a:r>
          </a:p>
          <a:p>
            <a:pPr lvl="1">
              <a:buClr>
                <a:schemeClr val="bg2">
                  <a:lumMod val="50000"/>
                </a:schemeClr>
              </a:buClr>
              <a:buFont typeface="Wingdings" panose="05000000000000000000" pitchFamily="2" charset="2"/>
              <a:buChar char="§"/>
            </a:pPr>
            <a:r>
              <a:rPr lang="en-US" dirty="0" smtClean="0">
                <a:solidFill>
                  <a:prstClr val="black"/>
                </a:solidFill>
              </a:rPr>
              <a:t>Evaluation and Results</a:t>
            </a:r>
          </a:p>
          <a:p>
            <a:pPr>
              <a:buClr>
                <a:srgbClr val="C00000"/>
              </a:buClr>
              <a:buFont typeface="Wingdings" panose="05000000000000000000" pitchFamily="2" charset="2"/>
              <a:buChar char="§"/>
            </a:pPr>
            <a:r>
              <a:rPr lang="en-US" dirty="0" smtClean="0">
                <a:solidFill>
                  <a:prstClr val="black"/>
                </a:solidFill>
              </a:rPr>
              <a:t>Precise Relative </a:t>
            </a:r>
            <a:r>
              <a:rPr lang="en-US" b="1" i="1" dirty="0" smtClean="0">
                <a:solidFill>
                  <a:prstClr val="black"/>
                </a:solidFill>
              </a:rPr>
              <a:t>Localization</a:t>
            </a:r>
            <a:r>
              <a:rPr lang="en-US" dirty="0" smtClean="0">
                <a:solidFill>
                  <a:prstClr val="black"/>
                </a:solidFill>
              </a:rPr>
              <a:t> with GPS</a:t>
            </a:r>
          </a:p>
          <a:p>
            <a:pPr lvl="1">
              <a:buClr>
                <a:schemeClr val="bg2">
                  <a:lumMod val="50000"/>
                </a:schemeClr>
              </a:buClr>
              <a:buFont typeface="Wingdings" panose="05000000000000000000" pitchFamily="2" charset="2"/>
              <a:buChar char="§"/>
            </a:pPr>
            <a:r>
              <a:rPr lang="en-US" dirty="0" smtClean="0">
                <a:solidFill>
                  <a:prstClr val="black"/>
                </a:solidFill>
              </a:rPr>
              <a:t>Ambiguity Function Method</a:t>
            </a:r>
          </a:p>
          <a:p>
            <a:pPr lvl="1">
              <a:buClr>
                <a:schemeClr val="bg2">
                  <a:lumMod val="50000"/>
                </a:schemeClr>
              </a:buClr>
              <a:buFont typeface="Wingdings" panose="05000000000000000000" pitchFamily="2" charset="2"/>
              <a:buChar char="§"/>
            </a:pPr>
            <a:r>
              <a:rPr lang="en-US" dirty="0" smtClean="0">
                <a:solidFill>
                  <a:prstClr val="black"/>
                </a:solidFill>
              </a:rPr>
              <a:t>AFV Peak Tracking (APT) Solution</a:t>
            </a:r>
            <a:endParaRPr lang="en-US" dirty="0">
              <a:solidFill>
                <a:prstClr val="black"/>
              </a:solidFill>
            </a:endParaRPr>
          </a:p>
          <a:p>
            <a:pPr lvl="1">
              <a:buClr>
                <a:schemeClr val="bg2">
                  <a:lumMod val="50000"/>
                </a:schemeClr>
              </a:buClr>
              <a:buFont typeface="Wingdings" panose="05000000000000000000" pitchFamily="2" charset="2"/>
              <a:buChar char="§"/>
            </a:pPr>
            <a:r>
              <a:rPr lang="en-US" dirty="0">
                <a:solidFill>
                  <a:prstClr val="black"/>
                </a:solidFill>
              </a:rPr>
              <a:t>Evaluation and </a:t>
            </a:r>
            <a:r>
              <a:rPr lang="en-US" dirty="0" smtClean="0">
                <a:solidFill>
                  <a:prstClr val="black"/>
                </a:solidFill>
              </a:rPr>
              <a:t>Results</a:t>
            </a:r>
          </a:p>
          <a:p>
            <a:pPr>
              <a:buClr>
                <a:srgbClr val="C00000"/>
              </a:buClr>
              <a:buFont typeface="Wingdings" panose="05000000000000000000" pitchFamily="2" charset="2"/>
              <a:buChar char="§"/>
            </a:pPr>
            <a:r>
              <a:rPr lang="en-US" dirty="0">
                <a:solidFill>
                  <a:prstClr val="black"/>
                </a:solidFill>
              </a:rPr>
              <a:t>Future Work and Conclusions</a:t>
            </a:r>
          </a:p>
        </p:txBody>
      </p:sp>
      <p:sp>
        <p:nvSpPr>
          <p:cNvPr id="4" name="Titel 1"/>
          <p:cNvSpPr>
            <a:spLocks noGrp="1"/>
          </p:cNvSpPr>
          <p:nvPr>
            <p:ph type="title"/>
          </p:nvPr>
        </p:nvSpPr>
        <p:spPr>
          <a:xfrm>
            <a:off x="819035" y="151504"/>
            <a:ext cx="8176684" cy="465165"/>
          </a:xfrm>
        </p:spPr>
        <p:txBody>
          <a:bodyPr>
            <a:noAutofit/>
          </a:bodyPr>
          <a:lstStyle/>
          <a:p>
            <a:pPr algn="ctr"/>
            <a:r>
              <a:rPr lang="en-US" sz="3600" b="1" dirty="0" smtClean="0">
                <a:latin typeface="+mn-lt"/>
              </a:rPr>
              <a:t>Outline</a:t>
            </a:r>
            <a:endParaRPr lang="en-US" sz="3600" b="1" dirty="0">
              <a:latin typeface="+mn-lt"/>
            </a:endParaRPr>
          </a:p>
        </p:txBody>
      </p:sp>
      <p:pic>
        <p:nvPicPr>
          <p:cNvPr id="5" name="Grafik 3" descr="136581138_display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128094" y="74139"/>
            <a:ext cx="619897" cy="619897"/>
          </a:xfrm>
          <a:prstGeom prst="rect">
            <a:avLst/>
          </a:prstGeom>
          <a:noFill/>
          <a:ln>
            <a:noFill/>
          </a:ln>
        </p:spPr>
      </p:pic>
      <p:cxnSp>
        <p:nvCxnSpPr>
          <p:cNvPr id="6" name="Gerade Verbindung 5"/>
          <p:cNvCxnSpPr/>
          <p:nvPr/>
        </p:nvCxnSpPr>
        <p:spPr>
          <a:xfrm>
            <a:off x="819034" y="694036"/>
            <a:ext cx="8176685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412736397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xit" presetSubtype="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el 1"/>
          <p:cNvSpPr txBox="1">
            <a:spLocks/>
          </p:cNvSpPr>
          <p:nvPr/>
        </p:nvSpPr>
        <p:spPr>
          <a:xfrm>
            <a:off x="819035" y="151504"/>
            <a:ext cx="8176684" cy="465165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3600" b="1" dirty="0" smtClean="0">
                <a:latin typeface="+mn-lt"/>
              </a:rPr>
              <a:t>Temporal Observation Model</a:t>
            </a:r>
            <a:endParaRPr lang="en-US" sz="3600" b="1" dirty="0">
              <a:latin typeface="+mn-lt"/>
            </a:endParaRPr>
          </a:p>
        </p:txBody>
      </p:sp>
      <p:pic>
        <p:nvPicPr>
          <p:cNvPr id="9" name="Grafik 3" descr="136581138_display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128094" y="74139"/>
            <a:ext cx="619897" cy="619897"/>
          </a:xfrm>
          <a:prstGeom prst="rect">
            <a:avLst/>
          </a:prstGeom>
          <a:noFill/>
          <a:ln>
            <a:noFill/>
          </a:ln>
        </p:spPr>
      </p:pic>
      <p:cxnSp>
        <p:nvCxnSpPr>
          <p:cNvPr id="10" name="Gerade Verbindung 5"/>
          <p:cNvCxnSpPr/>
          <p:nvPr/>
        </p:nvCxnSpPr>
        <p:spPr>
          <a:xfrm>
            <a:off x="819034" y="694036"/>
            <a:ext cx="8176685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" name="Inhaltsplatzhalter 2"/>
          <p:cNvSpPr>
            <a:spLocks noGrp="1"/>
          </p:cNvSpPr>
          <p:nvPr>
            <p:ph idx="1"/>
          </p:nvPr>
        </p:nvSpPr>
        <p:spPr>
          <a:xfrm>
            <a:off x="128094" y="977313"/>
            <a:ext cx="8867625" cy="1200808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r>
              <a:rPr lang="en-US" b="1" dirty="0" smtClean="0"/>
              <a:t>Extend well-known carrier phase observation model to include temporal data</a:t>
            </a:r>
          </a:p>
        </p:txBody>
      </p:sp>
      <p:pic>
        <p:nvPicPr>
          <p:cNvPr id="13" name="Picture 12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670646" y="3632976"/>
            <a:ext cx="4562045" cy="2769315"/>
          </a:xfrm>
          <a:prstGeom prst="rect">
            <a:avLst/>
          </a:prstGeom>
        </p:spPr>
      </p:pic>
      <p:pic>
        <p:nvPicPr>
          <p:cNvPr id="15" name="Picture 2" descr="C:\Users\Owner\Desktop\4.pn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2296519" y="2367225"/>
            <a:ext cx="6581741" cy="43344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6" name="Picture 3" descr="C:\Users\Owner\Desktop\5.png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1949761" y="2861933"/>
            <a:ext cx="6928499" cy="44011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8" name="Picture 5" descr="C:\Users\Owner\Desktop\7.png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4336470" y="5078955"/>
            <a:ext cx="4541790" cy="49993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5006347" y="3404183"/>
            <a:ext cx="3871913" cy="414338"/>
          </a:xfrm>
          <a:prstGeom prst="rect">
            <a:avLst/>
          </a:prstGeom>
        </p:spPr>
      </p:pic>
      <p:sp>
        <p:nvSpPr>
          <p:cNvPr id="2" name="TextBox 1"/>
          <p:cNvSpPr txBox="1"/>
          <p:nvPr/>
        </p:nvSpPr>
        <p:spPr>
          <a:xfrm>
            <a:off x="166093" y="3934686"/>
            <a:ext cx="4170377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dirty="0" smtClean="0"/>
              <a:t>Kaplan and </a:t>
            </a:r>
            <a:r>
              <a:rPr lang="en-US" sz="1200" dirty="0" err="1" smtClean="0"/>
              <a:t>Hegarty</a:t>
            </a:r>
            <a:r>
              <a:rPr lang="en-US" sz="1200" dirty="0" smtClean="0"/>
              <a:t>, </a:t>
            </a:r>
            <a:r>
              <a:rPr lang="en-US" sz="1200" i="1" dirty="0" smtClean="0"/>
              <a:t>Understanding GPS: Principles and Applications, </a:t>
            </a:r>
            <a:r>
              <a:rPr lang="en-US" sz="1200" dirty="0" smtClean="0"/>
              <a:t>2</a:t>
            </a:r>
            <a:r>
              <a:rPr lang="en-US" sz="1200" baseline="30000" dirty="0" smtClean="0"/>
              <a:t>nd</a:t>
            </a:r>
            <a:r>
              <a:rPr lang="en-US" sz="1200" dirty="0" smtClean="0"/>
              <a:t> Edition, </a:t>
            </a:r>
            <a:r>
              <a:rPr lang="en-US" sz="1200" dirty="0" err="1" smtClean="0"/>
              <a:t>Artech</a:t>
            </a:r>
            <a:r>
              <a:rPr lang="en-US" sz="1200" dirty="0" smtClean="0"/>
              <a:t> House, Norwood, MA, 2006.</a:t>
            </a:r>
            <a:endParaRPr lang="en-US" sz="1200" dirty="0"/>
          </a:p>
        </p:txBody>
      </p:sp>
    </p:spTree>
    <p:extLst>
      <p:ext uri="{BB962C8B-B14F-4D97-AF65-F5344CB8AC3E}">
        <p14:creationId xmlns:p14="http://schemas.microsoft.com/office/powerpoint/2010/main" val="394661535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6" dur="1000" fill="hold"/>
                                        <p:tgtEl>
                                          <p:spTgt spid="13"/>
                                        </p:tgtEl>
                                      </p:cBhvr>
                                      <p:by x="80000" y="80000"/>
                                    </p:animScale>
                                  </p:childTnLst>
                                </p:cTn>
                              </p:par>
                              <p:par>
                                <p:cTn id="7" presetID="35" presetClass="pat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3.05556E-6 -1.48148E-6 L -0.31718 0.06574 " pathEditMode="relative" rAng="0" ptsTypes="AA">
                                      <p:cBhvr>
                                        <p:cTn id="8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5868" y="3287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1000"/>
                            </p:stCondLst>
                            <p:childTnLst>
                              <p:par>
                                <p:cTn id="10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1500"/>
                            </p:stCondLst>
                            <p:childTnLst>
                              <p:par>
                                <p:cTn id="14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Content Placeholder 2"/>
          <p:cNvSpPr txBox="1">
            <a:spLocks/>
          </p:cNvSpPr>
          <p:nvPr/>
        </p:nvSpPr>
        <p:spPr>
          <a:xfrm>
            <a:off x="445477" y="1055074"/>
            <a:ext cx="8550242" cy="5048736"/>
          </a:xfrm>
          <a:prstGeom prst="rect">
            <a:avLst/>
          </a:prstGeom>
        </p:spPr>
        <p:txBody>
          <a:bodyPr vert="horz" lIns="91440" tIns="45720" rIns="91440" bIns="45720" rtlCol="0">
            <a:normAutofit fontScale="70000" lnSpcReduction="20000"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buClr>
                <a:schemeClr val="bg1">
                  <a:lumMod val="75000"/>
                </a:schemeClr>
              </a:buClr>
              <a:buFont typeface="Wingdings" panose="05000000000000000000" pitchFamily="2" charset="2"/>
              <a:buChar char="§"/>
            </a:pPr>
            <a:r>
              <a:rPr lang="en-US" dirty="0" smtClean="0">
                <a:solidFill>
                  <a:schemeClr val="bg1">
                    <a:lumMod val="75000"/>
                  </a:schemeClr>
                </a:solidFill>
              </a:rPr>
              <a:t>Motivation and Problem Statement</a:t>
            </a:r>
          </a:p>
          <a:p>
            <a:pPr lvl="1">
              <a:buClr>
                <a:schemeClr val="bg1">
                  <a:lumMod val="75000"/>
                </a:schemeClr>
              </a:buClr>
              <a:buFont typeface="Wingdings" panose="05000000000000000000" pitchFamily="2" charset="2"/>
              <a:buChar char="§"/>
            </a:pPr>
            <a:r>
              <a:rPr lang="en-US" dirty="0" smtClean="0">
                <a:solidFill>
                  <a:schemeClr val="bg1">
                    <a:lumMod val="75000"/>
                  </a:schemeClr>
                </a:solidFill>
              </a:rPr>
              <a:t>Overview of GPS Observables</a:t>
            </a:r>
          </a:p>
          <a:p>
            <a:pPr>
              <a:buClr>
                <a:srgbClr val="C00000"/>
              </a:buClr>
              <a:buFont typeface="Wingdings" panose="05000000000000000000" pitchFamily="2" charset="2"/>
              <a:buChar char="§"/>
            </a:pPr>
            <a:r>
              <a:rPr lang="en-US" dirty="0" smtClean="0">
                <a:solidFill>
                  <a:prstClr val="black"/>
                </a:solidFill>
              </a:rPr>
              <a:t>Precise Relative </a:t>
            </a:r>
            <a:r>
              <a:rPr lang="en-US" b="1" i="1" dirty="0" smtClean="0">
                <a:solidFill>
                  <a:prstClr val="black"/>
                </a:solidFill>
              </a:rPr>
              <a:t>Tracking</a:t>
            </a:r>
            <a:r>
              <a:rPr lang="en-US" dirty="0" smtClean="0">
                <a:solidFill>
                  <a:prstClr val="black"/>
                </a:solidFill>
              </a:rPr>
              <a:t> with GPS</a:t>
            </a:r>
          </a:p>
          <a:p>
            <a:pPr lvl="1">
              <a:buClr>
                <a:schemeClr val="bg1">
                  <a:lumMod val="75000"/>
                </a:schemeClr>
              </a:buClr>
              <a:buFont typeface="Wingdings" panose="05000000000000000000" pitchFamily="2" charset="2"/>
              <a:buChar char="§"/>
            </a:pPr>
            <a:r>
              <a:rPr lang="en-US" dirty="0" smtClean="0">
                <a:solidFill>
                  <a:schemeClr val="bg1">
                    <a:lumMod val="75000"/>
                  </a:schemeClr>
                </a:solidFill>
              </a:rPr>
              <a:t>Technical Methodology</a:t>
            </a:r>
          </a:p>
          <a:p>
            <a:pPr lvl="1">
              <a:buClr>
                <a:schemeClr val="bg1">
                  <a:lumMod val="75000"/>
                </a:schemeClr>
              </a:buClr>
              <a:buFont typeface="Wingdings" panose="05000000000000000000" pitchFamily="2" charset="2"/>
              <a:buChar char="§"/>
            </a:pPr>
            <a:r>
              <a:rPr lang="en-US" dirty="0" smtClean="0">
                <a:solidFill>
                  <a:schemeClr val="bg1">
                    <a:lumMod val="75000"/>
                  </a:schemeClr>
                </a:solidFill>
              </a:rPr>
              <a:t>Dual-Receiver Error Mitigation</a:t>
            </a:r>
          </a:p>
          <a:p>
            <a:pPr lvl="1">
              <a:buClr>
                <a:schemeClr val="bg1">
                  <a:lumMod val="75000"/>
                </a:schemeClr>
              </a:buClr>
              <a:buFont typeface="Wingdings" panose="05000000000000000000" pitchFamily="2" charset="2"/>
              <a:buChar char="§"/>
            </a:pPr>
            <a:r>
              <a:rPr lang="en-US" dirty="0" smtClean="0">
                <a:solidFill>
                  <a:schemeClr val="bg1">
                    <a:lumMod val="75000"/>
                  </a:schemeClr>
                </a:solidFill>
              </a:rPr>
              <a:t>Temporal Observation Model</a:t>
            </a:r>
          </a:p>
          <a:p>
            <a:pPr lvl="1">
              <a:buClr>
                <a:schemeClr val="bg2">
                  <a:lumMod val="50000"/>
                </a:schemeClr>
              </a:buClr>
              <a:buFont typeface="Wingdings" panose="05000000000000000000" pitchFamily="2" charset="2"/>
              <a:buChar char="§"/>
            </a:pPr>
            <a:r>
              <a:rPr lang="en-US" dirty="0" smtClean="0">
                <a:solidFill>
                  <a:prstClr val="black"/>
                </a:solidFill>
              </a:rPr>
              <a:t>Relative Tracking Algorithm</a:t>
            </a:r>
          </a:p>
          <a:p>
            <a:pPr>
              <a:buClr>
                <a:schemeClr val="bg1">
                  <a:lumMod val="75000"/>
                </a:schemeClr>
              </a:buClr>
              <a:buFont typeface="Wingdings" panose="05000000000000000000" pitchFamily="2" charset="2"/>
              <a:buChar char="§"/>
            </a:pPr>
            <a:r>
              <a:rPr lang="en-US" dirty="0" smtClean="0">
                <a:solidFill>
                  <a:schemeClr val="bg1">
                    <a:lumMod val="75000"/>
                  </a:schemeClr>
                </a:solidFill>
              </a:rPr>
              <a:t>Software </a:t>
            </a:r>
            <a:r>
              <a:rPr lang="en-US" dirty="0">
                <a:solidFill>
                  <a:schemeClr val="bg1">
                    <a:lumMod val="75000"/>
                  </a:schemeClr>
                </a:solidFill>
              </a:rPr>
              <a:t>Architecture</a:t>
            </a:r>
          </a:p>
          <a:p>
            <a:pPr lvl="1">
              <a:buClr>
                <a:schemeClr val="bg1">
                  <a:lumMod val="75000"/>
                </a:schemeClr>
              </a:buClr>
              <a:buFont typeface="Wingdings" panose="05000000000000000000" pitchFamily="2" charset="2"/>
              <a:buChar char="§"/>
            </a:pPr>
            <a:r>
              <a:rPr lang="en-US" dirty="0">
                <a:solidFill>
                  <a:schemeClr val="bg1">
                    <a:lumMod val="75000"/>
                  </a:schemeClr>
                </a:solidFill>
              </a:rPr>
              <a:t>Experimental </a:t>
            </a:r>
            <a:r>
              <a:rPr lang="en-US" dirty="0" smtClean="0">
                <a:solidFill>
                  <a:schemeClr val="bg1">
                    <a:lumMod val="75000"/>
                  </a:schemeClr>
                </a:solidFill>
              </a:rPr>
              <a:t>Prototype</a:t>
            </a:r>
          </a:p>
          <a:p>
            <a:pPr lvl="1">
              <a:buClr>
                <a:schemeClr val="bg1">
                  <a:lumMod val="75000"/>
                </a:schemeClr>
              </a:buClr>
              <a:buFont typeface="Wingdings" panose="05000000000000000000" pitchFamily="2" charset="2"/>
              <a:buChar char="§"/>
            </a:pPr>
            <a:r>
              <a:rPr lang="en-US" dirty="0" smtClean="0">
                <a:solidFill>
                  <a:schemeClr val="bg1">
                    <a:lumMod val="75000"/>
                  </a:schemeClr>
                </a:solidFill>
              </a:rPr>
              <a:t>Evaluation and Results</a:t>
            </a:r>
          </a:p>
          <a:p>
            <a:pPr>
              <a:buClr>
                <a:schemeClr val="bg1">
                  <a:lumMod val="75000"/>
                </a:schemeClr>
              </a:buClr>
              <a:buFont typeface="Wingdings" panose="05000000000000000000" pitchFamily="2" charset="2"/>
              <a:buChar char="§"/>
            </a:pPr>
            <a:r>
              <a:rPr lang="en-US" dirty="0" smtClean="0">
                <a:solidFill>
                  <a:schemeClr val="bg1">
                    <a:lumMod val="75000"/>
                  </a:schemeClr>
                </a:solidFill>
              </a:rPr>
              <a:t>Precise Relative </a:t>
            </a:r>
            <a:r>
              <a:rPr lang="en-US" b="1" i="1" dirty="0" smtClean="0">
                <a:solidFill>
                  <a:schemeClr val="bg1">
                    <a:lumMod val="75000"/>
                  </a:schemeClr>
                </a:solidFill>
              </a:rPr>
              <a:t>Localization</a:t>
            </a:r>
            <a:r>
              <a:rPr lang="en-US" dirty="0" smtClean="0">
                <a:solidFill>
                  <a:schemeClr val="bg1">
                    <a:lumMod val="75000"/>
                  </a:schemeClr>
                </a:solidFill>
              </a:rPr>
              <a:t> with GPS</a:t>
            </a:r>
          </a:p>
          <a:p>
            <a:pPr lvl="1">
              <a:buClr>
                <a:schemeClr val="bg1">
                  <a:lumMod val="75000"/>
                </a:schemeClr>
              </a:buClr>
              <a:buFont typeface="Wingdings" panose="05000000000000000000" pitchFamily="2" charset="2"/>
              <a:buChar char="§"/>
            </a:pPr>
            <a:r>
              <a:rPr lang="en-US" dirty="0" smtClean="0">
                <a:solidFill>
                  <a:schemeClr val="bg1">
                    <a:lumMod val="75000"/>
                  </a:schemeClr>
                </a:solidFill>
              </a:rPr>
              <a:t>Ambiguity Function Method</a:t>
            </a:r>
          </a:p>
          <a:p>
            <a:pPr lvl="1">
              <a:buClr>
                <a:schemeClr val="bg1">
                  <a:lumMod val="75000"/>
                </a:schemeClr>
              </a:buClr>
              <a:buFont typeface="Wingdings" panose="05000000000000000000" pitchFamily="2" charset="2"/>
              <a:buChar char="§"/>
            </a:pPr>
            <a:r>
              <a:rPr lang="en-US" dirty="0" smtClean="0">
                <a:solidFill>
                  <a:schemeClr val="bg1">
                    <a:lumMod val="75000"/>
                  </a:schemeClr>
                </a:solidFill>
              </a:rPr>
              <a:t>AFV Peak Tracking (APT) Solution</a:t>
            </a:r>
            <a:endParaRPr lang="en-US" dirty="0">
              <a:solidFill>
                <a:schemeClr val="bg1">
                  <a:lumMod val="75000"/>
                </a:schemeClr>
              </a:solidFill>
            </a:endParaRPr>
          </a:p>
          <a:p>
            <a:pPr lvl="1">
              <a:buClr>
                <a:schemeClr val="bg1">
                  <a:lumMod val="75000"/>
                </a:schemeClr>
              </a:buClr>
              <a:buFont typeface="Wingdings" panose="05000000000000000000" pitchFamily="2" charset="2"/>
              <a:buChar char="§"/>
            </a:pPr>
            <a:r>
              <a:rPr lang="en-US" dirty="0">
                <a:solidFill>
                  <a:schemeClr val="bg1">
                    <a:lumMod val="75000"/>
                  </a:schemeClr>
                </a:solidFill>
              </a:rPr>
              <a:t>Evaluation and </a:t>
            </a:r>
            <a:r>
              <a:rPr lang="en-US" dirty="0" smtClean="0">
                <a:solidFill>
                  <a:schemeClr val="bg1">
                    <a:lumMod val="75000"/>
                  </a:schemeClr>
                </a:solidFill>
              </a:rPr>
              <a:t>Results</a:t>
            </a:r>
          </a:p>
          <a:p>
            <a:pPr>
              <a:buClr>
                <a:schemeClr val="bg1">
                  <a:lumMod val="75000"/>
                </a:schemeClr>
              </a:buClr>
              <a:buFont typeface="Wingdings" panose="05000000000000000000" pitchFamily="2" charset="2"/>
              <a:buChar char="§"/>
            </a:pPr>
            <a:r>
              <a:rPr lang="en-US" dirty="0" smtClean="0">
                <a:solidFill>
                  <a:schemeClr val="bg1">
                    <a:lumMod val="75000"/>
                  </a:schemeClr>
                </a:solidFill>
              </a:rPr>
              <a:t>Future Work and Conclusions</a:t>
            </a:r>
            <a:endParaRPr lang="en-US" dirty="0">
              <a:solidFill>
                <a:schemeClr val="bg1">
                  <a:lumMod val="75000"/>
                </a:schemeClr>
              </a:solidFill>
            </a:endParaRPr>
          </a:p>
        </p:txBody>
      </p:sp>
      <p:sp>
        <p:nvSpPr>
          <p:cNvPr id="7" name="Content Placeholder 2"/>
          <p:cNvSpPr txBox="1">
            <a:spLocks/>
          </p:cNvSpPr>
          <p:nvPr/>
        </p:nvSpPr>
        <p:spPr>
          <a:xfrm>
            <a:off x="445477" y="1055074"/>
            <a:ext cx="8550242" cy="5048736"/>
          </a:xfrm>
          <a:prstGeom prst="rect">
            <a:avLst/>
          </a:prstGeom>
        </p:spPr>
        <p:txBody>
          <a:bodyPr vert="horz" lIns="91440" tIns="45720" rIns="91440" bIns="45720" rtlCol="0">
            <a:normAutofit fontScale="70000" lnSpcReduction="20000"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buClr>
                <a:srgbClr val="C00000"/>
              </a:buClr>
              <a:buFont typeface="Wingdings" panose="05000000000000000000" pitchFamily="2" charset="2"/>
              <a:buChar char="§"/>
            </a:pPr>
            <a:r>
              <a:rPr lang="en-US" dirty="0" smtClean="0">
                <a:solidFill>
                  <a:prstClr val="black"/>
                </a:solidFill>
              </a:rPr>
              <a:t>Motivation and Problem Statement</a:t>
            </a:r>
          </a:p>
          <a:p>
            <a:pPr lvl="1">
              <a:buClr>
                <a:schemeClr val="bg2">
                  <a:lumMod val="50000"/>
                </a:schemeClr>
              </a:buClr>
              <a:buFont typeface="Wingdings" panose="05000000000000000000" pitchFamily="2" charset="2"/>
              <a:buChar char="§"/>
            </a:pPr>
            <a:r>
              <a:rPr lang="en-US" dirty="0" smtClean="0">
                <a:solidFill>
                  <a:prstClr val="black"/>
                </a:solidFill>
              </a:rPr>
              <a:t>Overview of GPS Observables</a:t>
            </a:r>
          </a:p>
          <a:p>
            <a:pPr>
              <a:buClr>
                <a:srgbClr val="C00000"/>
              </a:buClr>
              <a:buFont typeface="Wingdings" panose="05000000000000000000" pitchFamily="2" charset="2"/>
              <a:buChar char="§"/>
            </a:pPr>
            <a:r>
              <a:rPr lang="en-US" dirty="0" smtClean="0">
                <a:solidFill>
                  <a:prstClr val="black"/>
                </a:solidFill>
              </a:rPr>
              <a:t>Precise Relative </a:t>
            </a:r>
            <a:r>
              <a:rPr lang="en-US" b="1" i="1" dirty="0" smtClean="0">
                <a:solidFill>
                  <a:prstClr val="black"/>
                </a:solidFill>
              </a:rPr>
              <a:t>Tracking</a:t>
            </a:r>
            <a:r>
              <a:rPr lang="en-US" dirty="0" smtClean="0">
                <a:solidFill>
                  <a:prstClr val="black"/>
                </a:solidFill>
              </a:rPr>
              <a:t> with GPS</a:t>
            </a:r>
          </a:p>
          <a:p>
            <a:pPr lvl="1">
              <a:buClr>
                <a:schemeClr val="bg2">
                  <a:lumMod val="50000"/>
                </a:schemeClr>
              </a:buClr>
              <a:buFont typeface="Wingdings" panose="05000000000000000000" pitchFamily="2" charset="2"/>
              <a:buChar char="§"/>
            </a:pPr>
            <a:r>
              <a:rPr lang="en-US" dirty="0" smtClean="0">
                <a:solidFill>
                  <a:prstClr val="black"/>
                </a:solidFill>
              </a:rPr>
              <a:t>Technical Methodology</a:t>
            </a:r>
          </a:p>
          <a:p>
            <a:pPr lvl="1">
              <a:buClr>
                <a:schemeClr val="bg2">
                  <a:lumMod val="50000"/>
                </a:schemeClr>
              </a:buClr>
              <a:buFont typeface="Wingdings" panose="05000000000000000000" pitchFamily="2" charset="2"/>
              <a:buChar char="§"/>
            </a:pPr>
            <a:r>
              <a:rPr lang="en-US" dirty="0" smtClean="0">
                <a:solidFill>
                  <a:prstClr val="black"/>
                </a:solidFill>
              </a:rPr>
              <a:t>Dual-Receiver Error Mitigation</a:t>
            </a:r>
          </a:p>
          <a:p>
            <a:pPr lvl="1">
              <a:buClr>
                <a:schemeClr val="bg2">
                  <a:lumMod val="50000"/>
                </a:schemeClr>
              </a:buClr>
              <a:buFont typeface="Wingdings" panose="05000000000000000000" pitchFamily="2" charset="2"/>
              <a:buChar char="§"/>
            </a:pPr>
            <a:r>
              <a:rPr lang="en-US" dirty="0" smtClean="0">
                <a:solidFill>
                  <a:prstClr val="black"/>
                </a:solidFill>
              </a:rPr>
              <a:t>Temporal Observation Model</a:t>
            </a:r>
          </a:p>
          <a:p>
            <a:pPr lvl="1">
              <a:buClr>
                <a:schemeClr val="bg2">
                  <a:lumMod val="50000"/>
                </a:schemeClr>
              </a:buClr>
              <a:buFont typeface="Wingdings" panose="05000000000000000000" pitchFamily="2" charset="2"/>
              <a:buChar char="§"/>
            </a:pPr>
            <a:r>
              <a:rPr lang="en-US" dirty="0" smtClean="0">
                <a:solidFill>
                  <a:prstClr val="black"/>
                </a:solidFill>
              </a:rPr>
              <a:t>Relative Tracking Algorithm</a:t>
            </a:r>
          </a:p>
          <a:p>
            <a:pPr>
              <a:buClr>
                <a:srgbClr val="C00000"/>
              </a:buClr>
              <a:buFont typeface="Wingdings" panose="05000000000000000000" pitchFamily="2" charset="2"/>
              <a:buChar char="§"/>
            </a:pPr>
            <a:r>
              <a:rPr lang="en-US" dirty="0" smtClean="0">
                <a:solidFill>
                  <a:prstClr val="black"/>
                </a:solidFill>
              </a:rPr>
              <a:t>Software </a:t>
            </a:r>
            <a:r>
              <a:rPr lang="en-US" dirty="0">
                <a:solidFill>
                  <a:prstClr val="black"/>
                </a:solidFill>
              </a:rPr>
              <a:t>Architecture</a:t>
            </a:r>
          </a:p>
          <a:p>
            <a:pPr lvl="1">
              <a:buClr>
                <a:schemeClr val="bg2">
                  <a:lumMod val="50000"/>
                </a:schemeClr>
              </a:buClr>
              <a:buFont typeface="Wingdings" panose="05000000000000000000" pitchFamily="2" charset="2"/>
              <a:buChar char="§"/>
            </a:pPr>
            <a:r>
              <a:rPr lang="en-US" dirty="0">
                <a:solidFill>
                  <a:prstClr val="black"/>
                </a:solidFill>
              </a:rPr>
              <a:t>Experimental </a:t>
            </a:r>
            <a:r>
              <a:rPr lang="en-US" dirty="0" smtClean="0">
                <a:solidFill>
                  <a:prstClr val="black"/>
                </a:solidFill>
              </a:rPr>
              <a:t>Prototype</a:t>
            </a:r>
          </a:p>
          <a:p>
            <a:pPr lvl="1">
              <a:buClr>
                <a:schemeClr val="bg2">
                  <a:lumMod val="50000"/>
                </a:schemeClr>
              </a:buClr>
              <a:buFont typeface="Wingdings" panose="05000000000000000000" pitchFamily="2" charset="2"/>
              <a:buChar char="§"/>
            </a:pPr>
            <a:r>
              <a:rPr lang="en-US" dirty="0" smtClean="0">
                <a:solidFill>
                  <a:prstClr val="black"/>
                </a:solidFill>
              </a:rPr>
              <a:t>Evaluation and Results</a:t>
            </a:r>
          </a:p>
          <a:p>
            <a:pPr>
              <a:buClr>
                <a:srgbClr val="C00000"/>
              </a:buClr>
              <a:buFont typeface="Wingdings" panose="05000000000000000000" pitchFamily="2" charset="2"/>
              <a:buChar char="§"/>
            </a:pPr>
            <a:r>
              <a:rPr lang="en-US" dirty="0" smtClean="0">
                <a:solidFill>
                  <a:prstClr val="black"/>
                </a:solidFill>
              </a:rPr>
              <a:t>Precise Relative </a:t>
            </a:r>
            <a:r>
              <a:rPr lang="en-US" b="1" i="1" dirty="0" smtClean="0">
                <a:solidFill>
                  <a:prstClr val="black"/>
                </a:solidFill>
              </a:rPr>
              <a:t>Localization</a:t>
            </a:r>
            <a:r>
              <a:rPr lang="en-US" dirty="0" smtClean="0">
                <a:solidFill>
                  <a:prstClr val="black"/>
                </a:solidFill>
              </a:rPr>
              <a:t> with GPS</a:t>
            </a:r>
          </a:p>
          <a:p>
            <a:pPr lvl="1">
              <a:buClr>
                <a:schemeClr val="bg2">
                  <a:lumMod val="50000"/>
                </a:schemeClr>
              </a:buClr>
              <a:buFont typeface="Wingdings" panose="05000000000000000000" pitchFamily="2" charset="2"/>
              <a:buChar char="§"/>
            </a:pPr>
            <a:r>
              <a:rPr lang="en-US" dirty="0" smtClean="0">
                <a:solidFill>
                  <a:prstClr val="black"/>
                </a:solidFill>
              </a:rPr>
              <a:t>Ambiguity Function Method</a:t>
            </a:r>
          </a:p>
          <a:p>
            <a:pPr lvl="1">
              <a:buClr>
                <a:schemeClr val="bg2">
                  <a:lumMod val="50000"/>
                </a:schemeClr>
              </a:buClr>
              <a:buFont typeface="Wingdings" panose="05000000000000000000" pitchFamily="2" charset="2"/>
              <a:buChar char="§"/>
            </a:pPr>
            <a:r>
              <a:rPr lang="en-US" dirty="0" smtClean="0">
                <a:solidFill>
                  <a:prstClr val="black"/>
                </a:solidFill>
              </a:rPr>
              <a:t>AFV Peak Tracking (APT) Solution</a:t>
            </a:r>
            <a:endParaRPr lang="en-US" dirty="0">
              <a:solidFill>
                <a:prstClr val="black"/>
              </a:solidFill>
            </a:endParaRPr>
          </a:p>
          <a:p>
            <a:pPr lvl="1">
              <a:buClr>
                <a:schemeClr val="bg2">
                  <a:lumMod val="50000"/>
                </a:schemeClr>
              </a:buClr>
              <a:buFont typeface="Wingdings" panose="05000000000000000000" pitchFamily="2" charset="2"/>
              <a:buChar char="§"/>
            </a:pPr>
            <a:r>
              <a:rPr lang="en-US" dirty="0">
                <a:solidFill>
                  <a:prstClr val="black"/>
                </a:solidFill>
              </a:rPr>
              <a:t>Evaluation and </a:t>
            </a:r>
            <a:r>
              <a:rPr lang="en-US" dirty="0" smtClean="0">
                <a:solidFill>
                  <a:prstClr val="black"/>
                </a:solidFill>
              </a:rPr>
              <a:t>Results</a:t>
            </a:r>
          </a:p>
          <a:p>
            <a:pPr>
              <a:buClr>
                <a:srgbClr val="C00000"/>
              </a:buClr>
              <a:buFont typeface="Wingdings" panose="05000000000000000000" pitchFamily="2" charset="2"/>
              <a:buChar char="§"/>
            </a:pPr>
            <a:r>
              <a:rPr lang="en-US" dirty="0">
                <a:solidFill>
                  <a:prstClr val="black"/>
                </a:solidFill>
              </a:rPr>
              <a:t>Future Work and Conclusions</a:t>
            </a:r>
          </a:p>
        </p:txBody>
      </p:sp>
      <p:sp>
        <p:nvSpPr>
          <p:cNvPr id="4" name="Titel 1"/>
          <p:cNvSpPr>
            <a:spLocks noGrp="1"/>
          </p:cNvSpPr>
          <p:nvPr>
            <p:ph type="title"/>
          </p:nvPr>
        </p:nvSpPr>
        <p:spPr>
          <a:xfrm>
            <a:off x="819035" y="151504"/>
            <a:ext cx="8176684" cy="465165"/>
          </a:xfrm>
        </p:spPr>
        <p:txBody>
          <a:bodyPr>
            <a:noAutofit/>
          </a:bodyPr>
          <a:lstStyle/>
          <a:p>
            <a:pPr algn="ctr"/>
            <a:r>
              <a:rPr lang="en-US" sz="3600" b="1" dirty="0" smtClean="0">
                <a:latin typeface="+mn-lt"/>
              </a:rPr>
              <a:t>Outline</a:t>
            </a:r>
            <a:endParaRPr lang="en-US" sz="3600" b="1" dirty="0">
              <a:latin typeface="+mn-lt"/>
            </a:endParaRPr>
          </a:p>
        </p:txBody>
      </p:sp>
      <p:pic>
        <p:nvPicPr>
          <p:cNvPr id="5" name="Grafik 3" descr="136581138_display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128094" y="74139"/>
            <a:ext cx="619897" cy="619897"/>
          </a:xfrm>
          <a:prstGeom prst="rect">
            <a:avLst/>
          </a:prstGeom>
          <a:noFill/>
          <a:ln>
            <a:noFill/>
          </a:ln>
        </p:spPr>
      </p:pic>
      <p:cxnSp>
        <p:nvCxnSpPr>
          <p:cNvPr id="6" name="Gerade Verbindung 5"/>
          <p:cNvCxnSpPr/>
          <p:nvPr/>
        </p:nvCxnSpPr>
        <p:spPr>
          <a:xfrm>
            <a:off x="819034" y="694036"/>
            <a:ext cx="8176685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37861950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xit" presetSubtype="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el 1"/>
          <p:cNvSpPr txBox="1">
            <a:spLocks/>
          </p:cNvSpPr>
          <p:nvPr/>
        </p:nvSpPr>
        <p:spPr>
          <a:xfrm>
            <a:off x="819035" y="151504"/>
            <a:ext cx="8176684" cy="465165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3600" b="1" dirty="0" smtClean="0">
                <a:latin typeface="+mn-lt"/>
              </a:rPr>
              <a:t>Relative Tracking Algorithm</a:t>
            </a:r>
            <a:endParaRPr lang="en-US" sz="3600" b="1" dirty="0">
              <a:latin typeface="+mn-lt"/>
            </a:endParaRPr>
          </a:p>
        </p:txBody>
      </p:sp>
      <p:pic>
        <p:nvPicPr>
          <p:cNvPr id="9" name="Grafik 3" descr="136581138_display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128094" y="74139"/>
            <a:ext cx="619897" cy="619897"/>
          </a:xfrm>
          <a:prstGeom prst="rect">
            <a:avLst/>
          </a:prstGeom>
          <a:noFill/>
          <a:ln>
            <a:noFill/>
          </a:ln>
        </p:spPr>
      </p:pic>
      <p:cxnSp>
        <p:nvCxnSpPr>
          <p:cNvPr id="10" name="Gerade Verbindung 5"/>
          <p:cNvCxnSpPr/>
          <p:nvPr/>
        </p:nvCxnSpPr>
        <p:spPr>
          <a:xfrm>
            <a:off x="819034" y="694036"/>
            <a:ext cx="8176685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" name="Inhaltsplatzhalter 2"/>
          <p:cNvSpPr>
            <a:spLocks noGrp="1"/>
          </p:cNvSpPr>
          <p:nvPr>
            <p:ph idx="1"/>
          </p:nvPr>
        </p:nvSpPr>
        <p:spPr>
          <a:xfrm>
            <a:off x="128094" y="977313"/>
            <a:ext cx="8867625" cy="1200808"/>
          </a:xfrm>
        </p:spPr>
        <p:txBody>
          <a:bodyPr>
            <a:normAutofit fontScale="92500" lnSpcReduction="20000"/>
          </a:bodyPr>
          <a:lstStyle/>
          <a:p>
            <a:pPr marL="0" indent="0" algn="ctr">
              <a:buNone/>
            </a:pPr>
            <a:r>
              <a:rPr lang="en-US" b="1" dirty="0"/>
              <a:t>Use the temporal double-differenced observations in a GPS tracking equation to enable robust relative dead reckoning through a significant period of time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Rectangle 2"/>
              <p:cNvSpPr/>
              <p:nvPr/>
            </p:nvSpPr>
            <p:spPr>
              <a:xfrm>
                <a:off x="1685700" y="5295386"/>
                <a:ext cx="5752408" cy="421397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l-GR" i="1">
                          <a:latin typeface="Cambria Math"/>
                          <a:ea typeface="Cambria Math"/>
                        </a:rPr>
                        <m:t>𝛻</m:t>
                      </m:r>
                      <m:r>
                        <m:rPr>
                          <m:sty m:val="p"/>
                        </m:rPr>
                        <a:rPr lang="el-GR" i="1">
                          <a:latin typeface="Cambria Math"/>
                          <a:ea typeface="Cambria Math"/>
                        </a:rPr>
                        <m:t>Δ</m:t>
                      </m:r>
                      <m:sSubSup>
                        <m:sSubSupPr>
                          <m:ctrlPr>
                            <a:rPr lang="en-US" i="1">
                              <a:latin typeface="Cambria Math" panose="02040503050406030204" pitchFamily="18" charset="0"/>
                              <a:ea typeface="Cambria Math"/>
                            </a:rPr>
                          </m:ctrlPr>
                        </m:sSubSupPr>
                        <m:e>
                          <m:r>
                            <a:rPr lang="en-US" i="1">
                              <a:latin typeface="Cambria Math"/>
                              <a:ea typeface="Cambria Math"/>
                            </a:rPr>
                            <m:t>𝐶𝑅</m:t>
                          </m:r>
                        </m:e>
                        <m:sub>
                          <m:r>
                            <a:rPr lang="en-US" i="1">
                              <a:latin typeface="Cambria Math"/>
                              <a:ea typeface="Cambria Math"/>
                            </a:rPr>
                            <m:t>𝑗𝑘</m:t>
                          </m:r>
                        </m:sub>
                        <m:sup>
                          <m:r>
                            <a:rPr lang="en-US" i="1">
                              <a:latin typeface="Cambria Math"/>
                              <a:ea typeface="Cambria Math"/>
                            </a:rPr>
                            <m:t>𝑠</m:t>
                          </m:r>
                        </m:sup>
                      </m:sSubSup>
                      <m:d>
                        <m:dPr>
                          <m:ctrlPr>
                            <a:rPr lang="en-US" i="1">
                              <a:latin typeface="Cambria Math" panose="02040503050406030204" pitchFamily="18" charset="0"/>
                              <a:ea typeface="Cambria Math"/>
                            </a:rPr>
                          </m:ctrlPr>
                        </m:dPr>
                        <m:e>
                          <m:r>
                            <a:rPr lang="el-GR" i="1">
                              <a:latin typeface="Cambria Math"/>
                              <a:ea typeface="Cambria Math"/>
                            </a:rPr>
                            <m:t>𝛻</m:t>
                          </m:r>
                          <m:sSub>
                            <m:sSubPr>
                              <m:ctrlPr>
                                <a:rPr lang="en-US" i="1">
                                  <a:latin typeface="Cambria Math" panose="02040503050406030204" pitchFamily="18" charset="0"/>
                                  <a:ea typeface="Cambria Math"/>
                                </a:rPr>
                              </m:ctrlPr>
                            </m:sSubPr>
                            <m:e>
                              <m:r>
                                <a:rPr lang="en-US" i="1">
                                  <a:latin typeface="Cambria Math" panose="02040503050406030204" pitchFamily="18" charset="0"/>
                                  <a:ea typeface="Cambria Math"/>
                                </a:rPr>
                                <m:t>𝑏</m:t>
                              </m:r>
                            </m:e>
                            <m:sub>
                              <m:r>
                                <a:rPr lang="en-US" i="1">
                                  <a:latin typeface="Cambria Math" panose="02040503050406030204" pitchFamily="18" charset="0"/>
                                  <a:ea typeface="Cambria Math"/>
                                </a:rPr>
                                <m:t>𝑥</m:t>
                              </m:r>
                            </m:sub>
                          </m:sSub>
                          <m:r>
                            <a:rPr lang="en-US" i="1">
                              <a:latin typeface="Cambria Math" panose="02040503050406030204" pitchFamily="18" charset="0"/>
                              <a:ea typeface="Cambria Math"/>
                            </a:rPr>
                            <m:t>,</m:t>
                          </m:r>
                          <m:r>
                            <a:rPr lang="el-GR" i="1">
                              <a:latin typeface="Cambria Math"/>
                              <a:ea typeface="Cambria Math"/>
                            </a:rPr>
                            <m:t>𝛻</m:t>
                          </m:r>
                          <m:sSub>
                            <m:sSubPr>
                              <m:ctrlPr>
                                <a:rPr lang="en-US" i="1">
                                  <a:latin typeface="Cambria Math" panose="02040503050406030204" pitchFamily="18" charset="0"/>
                                  <a:ea typeface="Cambria Math"/>
                                </a:rPr>
                              </m:ctrlPr>
                            </m:sSubPr>
                            <m:e>
                              <m:r>
                                <a:rPr lang="en-US" i="1">
                                  <a:latin typeface="Cambria Math" panose="02040503050406030204" pitchFamily="18" charset="0"/>
                                  <a:ea typeface="Cambria Math"/>
                                </a:rPr>
                                <m:t>𝑏</m:t>
                              </m:r>
                            </m:e>
                            <m:sub>
                              <m:r>
                                <a:rPr lang="en-US" i="1">
                                  <a:latin typeface="Cambria Math" panose="02040503050406030204" pitchFamily="18" charset="0"/>
                                  <a:ea typeface="Cambria Math"/>
                                </a:rPr>
                                <m:t>𝑦</m:t>
                              </m:r>
                            </m:sub>
                          </m:sSub>
                          <m:r>
                            <a:rPr lang="en-US" i="1">
                              <a:latin typeface="Cambria Math" panose="02040503050406030204" pitchFamily="18" charset="0"/>
                              <a:ea typeface="Cambria Math"/>
                            </a:rPr>
                            <m:t>,</m:t>
                          </m:r>
                          <m:r>
                            <a:rPr lang="el-GR" i="1">
                              <a:latin typeface="Cambria Math"/>
                              <a:ea typeface="Cambria Math"/>
                            </a:rPr>
                            <m:t>𝛻</m:t>
                          </m:r>
                          <m:sSub>
                            <m:sSubPr>
                              <m:ctrlPr>
                                <a:rPr lang="en-US" i="1">
                                  <a:latin typeface="Cambria Math" panose="02040503050406030204" pitchFamily="18" charset="0"/>
                                  <a:ea typeface="Cambria Math"/>
                                </a:rPr>
                              </m:ctrlPr>
                            </m:sSubPr>
                            <m:e>
                              <m:r>
                                <a:rPr lang="en-US" i="1">
                                  <a:latin typeface="Cambria Math" panose="02040503050406030204" pitchFamily="18" charset="0"/>
                                  <a:ea typeface="Cambria Math"/>
                                </a:rPr>
                                <m:t>𝑏</m:t>
                              </m:r>
                            </m:e>
                            <m:sub>
                              <m:r>
                                <a:rPr lang="en-US" i="1">
                                  <a:latin typeface="Cambria Math" panose="02040503050406030204" pitchFamily="18" charset="0"/>
                                  <a:ea typeface="Cambria Math"/>
                                </a:rPr>
                                <m:t>𝑧</m:t>
                              </m:r>
                            </m:sub>
                          </m:sSub>
                        </m:e>
                      </m:d>
                      <m:r>
                        <a:rPr lang="en-US" b="0" i="1" smtClean="0">
                          <a:latin typeface="Cambria Math" panose="02040503050406030204" pitchFamily="18" charset="0"/>
                          <a:ea typeface="Cambria Math"/>
                        </a:rPr>
                        <m:t>=</m:t>
                      </m:r>
                      <m:r>
                        <a:rPr lang="el-GR" i="1">
                          <a:latin typeface="Cambria Math"/>
                          <a:ea typeface="Cambria Math"/>
                        </a:rPr>
                        <m:t>𝛻</m:t>
                      </m:r>
                      <m:sSubSup>
                        <m:sSubSupPr>
                          <m:ctrlPr>
                            <a:rPr lang="en-US" b="0" i="1" smtClean="0">
                              <a:latin typeface="Cambria Math" panose="02040503050406030204" pitchFamily="18" charset="0"/>
                              <a:ea typeface="Cambria Math"/>
                            </a:rPr>
                          </m:ctrlPr>
                        </m:sSubSupPr>
                        <m:e>
                          <m:r>
                            <a:rPr lang="en-US" b="0" i="1" smtClean="0">
                              <a:latin typeface="Cambria Math" panose="02040503050406030204" pitchFamily="18" charset="0"/>
                              <a:ea typeface="Cambria Math"/>
                            </a:rPr>
                            <m:t>𝑅</m:t>
                          </m:r>
                        </m:e>
                        <m:sub>
                          <m:r>
                            <a:rPr lang="en-US" b="0" i="1" smtClean="0">
                              <a:latin typeface="Cambria Math" panose="02040503050406030204" pitchFamily="18" charset="0"/>
                              <a:ea typeface="Cambria Math"/>
                            </a:rPr>
                            <m:t>𝑗𝑘</m:t>
                          </m:r>
                        </m:sub>
                        <m:sup>
                          <m:r>
                            <a:rPr lang="en-US" b="0" i="1" smtClean="0">
                              <a:latin typeface="Cambria Math" panose="02040503050406030204" pitchFamily="18" charset="0"/>
                              <a:ea typeface="Cambria Math"/>
                            </a:rPr>
                            <m:t>𝑠</m:t>
                          </m:r>
                        </m:sup>
                      </m:sSubSup>
                      <m:d>
                        <m:dPr>
                          <m:ctrlPr>
                            <a:rPr lang="en-US" b="0" i="1" smtClean="0">
                              <a:latin typeface="Cambria Math" panose="02040503050406030204" pitchFamily="18" charset="0"/>
                              <a:ea typeface="Cambria Math"/>
                            </a:rPr>
                          </m:ctrlPr>
                        </m:dPr>
                        <m:e>
                          <m:r>
                            <a:rPr lang="el-GR" i="1">
                              <a:latin typeface="Cambria Math"/>
                              <a:ea typeface="Cambria Math"/>
                            </a:rPr>
                            <m:t>𝛻</m:t>
                          </m:r>
                          <m:sSub>
                            <m:sSubPr>
                              <m:ctrlPr>
                                <a:rPr lang="en-US" b="0" i="1" smtClean="0">
                                  <a:latin typeface="Cambria Math" panose="02040503050406030204" pitchFamily="18" charset="0"/>
                                  <a:ea typeface="Cambria Math"/>
                                </a:rPr>
                              </m:ctrlPr>
                            </m:sSubPr>
                            <m:e>
                              <m:r>
                                <a:rPr lang="en-US" b="0" i="1" smtClean="0">
                                  <a:latin typeface="Cambria Math" panose="02040503050406030204" pitchFamily="18" charset="0"/>
                                  <a:ea typeface="Cambria Math"/>
                                </a:rPr>
                                <m:t>𝑏</m:t>
                              </m:r>
                            </m:e>
                            <m:sub>
                              <m:r>
                                <a:rPr lang="en-US" b="0" i="1" smtClean="0">
                                  <a:latin typeface="Cambria Math" panose="02040503050406030204" pitchFamily="18" charset="0"/>
                                  <a:ea typeface="Cambria Math"/>
                                </a:rPr>
                                <m:t>𝑥</m:t>
                              </m:r>
                            </m:sub>
                          </m:sSub>
                          <m:r>
                            <a:rPr lang="en-US" b="0" i="1" smtClean="0">
                              <a:latin typeface="Cambria Math" panose="02040503050406030204" pitchFamily="18" charset="0"/>
                              <a:ea typeface="Cambria Math"/>
                            </a:rPr>
                            <m:t>,</m:t>
                          </m:r>
                          <m:r>
                            <a:rPr lang="el-GR" i="1">
                              <a:latin typeface="Cambria Math"/>
                              <a:ea typeface="Cambria Math"/>
                            </a:rPr>
                            <m:t>𝛻</m:t>
                          </m:r>
                          <m:sSub>
                            <m:sSubPr>
                              <m:ctrlPr>
                                <a:rPr lang="en-US" b="0" i="1" smtClean="0">
                                  <a:latin typeface="Cambria Math" panose="02040503050406030204" pitchFamily="18" charset="0"/>
                                  <a:ea typeface="Cambria Math"/>
                                </a:rPr>
                              </m:ctrlPr>
                            </m:sSubPr>
                            <m:e>
                              <m:r>
                                <a:rPr lang="en-US" b="0" i="1" smtClean="0">
                                  <a:latin typeface="Cambria Math" panose="02040503050406030204" pitchFamily="18" charset="0"/>
                                  <a:ea typeface="Cambria Math"/>
                                </a:rPr>
                                <m:t>𝑏</m:t>
                              </m:r>
                            </m:e>
                            <m:sub>
                              <m:r>
                                <a:rPr lang="en-US" b="0" i="1" smtClean="0">
                                  <a:latin typeface="Cambria Math" panose="02040503050406030204" pitchFamily="18" charset="0"/>
                                  <a:ea typeface="Cambria Math"/>
                                </a:rPr>
                                <m:t>𝑦</m:t>
                              </m:r>
                            </m:sub>
                          </m:sSub>
                          <m:r>
                            <a:rPr lang="en-US" b="0" i="1" smtClean="0">
                              <a:latin typeface="Cambria Math" panose="02040503050406030204" pitchFamily="18" charset="0"/>
                              <a:ea typeface="Cambria Math"/>
                            </a:rPr>
                            <m:t>,</m:t>
                          </m:r>
                          <m:r>
                            <a:rPr lang="el-GR" i="1">
                              <a:latin typeface="Cambria Math"/>
                              <a:ea typeface="Cambria Math"/>
                            </a:rPr>
                            <m:t>𝛻</m:t>
                          </m:r>
                          <m:sSub>
                            <m:sSubPr>
                              <m:ctrlPr>
                                <a:rPr lang="en-US" b="0" i="1" smtClean="0">
                                  <a:latin typeface="Cambria Math" panose="02040503050406030204" pitchFamily="18" charset="0"/>
                                  <a:ea typeface="Cambria Math"/>
                                </a:rPr>
                              </m:ctrlPr>
                            </m:sSubPr>
                            <m:e>
                              <m:r>
                                <a:rPr lang="en-US" b="0" i="1" smtClean="0">
                                  <a:latin typeface="Cambria Math" panose="02040503050406030204" pitchFamily="18" charset="0"/>
                                  <a:ea typeface="Cambria Math"/>
                                </a:rPr>
                                <m:t>𝑏</m:t>
                              </m:r>
                            </m:e>
                            <m:sub>
                              <m:r>
                                <a:rPr lang="en-US" b="0" i="1" smtClean="0">
                                  <a:latin typeface="Cambria Math" panose="02040503050406030204" pitchFamily="18" charset="0"/>
                                  <a:ea typeface="Cambria Math"/>
                                </a:rPr>
                                <m:t>𝑧</m:t>
                              </m:r>
                            </m:sub>
                          </m:sSub>
                        </m:e>
                      </m:d>
                      <m:r>
                        <a:rPr lang="en-US" i="1">
                          <a:latin typeface="Cambria Math"/>
                          <a:ea typeface="Cambria Math"/>
                        </a:rPr>
                        <m:t>+</m:t>
                      </m:r>
                      <m:r>
                        <m:rPr>
                          <m:sty m:val="p"/>
                        </m:rPr>
                        <a:rPr lang="el-GR" i="1">
                          <a:latin typeface="Cambria Math"/>
                          <a:ea typeface="Cambria Math"/>
                        </a:rPr>
                        <m:t>Δ</m:t>
                      </m:r>
                      <m:r>
                        <a:rPr lang="en-US" i="1">
                          <a:latin typeface="Cambria Math"/>
                          <a:ea typeface="Cambria Math"/>
                        </a:rPr>
                        <m:t>𝑐</m:t>
                      </m:r>
                      <m:sSub>
                        <m:sSubPr>
                          <m:ctrlPr>
                            <a:rPr lang="en-US" i="1">
                              <a:latin typeface="Cambria Math" panose="02040503050406030204" pitchFamily="18" charset="0"/>
                              <a:ea typeface="Cambria Math"/>
                            </a:rPr>
                          </m:ctrlPr>
                        </m:sSubPr>
                        <m:e>
                          <m:acc>
                            <m:accPr>
                              <m:chr m:val="̇"/>
                              <m:ctrlPr>
                                <a:rPr lang="el-GR" i="1">
                                  <a:latin typeface="Cambria Math" panose="02040503050406030204" pitchFamily="18" charset="0"/>
                                  <a:ea typeface="Cambria Math"/>
                                </a:rPr>
                              </m:ctrlPr>
                            </m:accPr>
                            <m:e>
                              <m:r>
                                <a:rPr lang="el-GR" i="1">
                                  <a:latin typeface="Cambria Math"/>
                                  <a:ea typeface="Cambria Math"/>
                                </a:rPr>
                                <m:t>𝜏</m:t>
                              </m:r>
                            </m:e>
                          </m:acc>
                        </m:e>
                        <m:sub>
                          <m:r>
                            <a:rPr lang="en-US" i="1">
                              <a:latin typeface="Cambria Math"/>
                              <a:ea typeface="Cambria Math"/>
                            </a:rPr>
                            <m:t>𝑗𝑘</m:t>
                          </m:r>
                        </m:sub>
                      </m:sSub>
                    </m:oMath>
                  </m:oMathPara>
                </a14:m>
                <a:endParaRPr lang="en-US" dirty="0">
                  <a:ea typeface="Cambria Math"/>
                </a:endParaRPr>
              </a:p>
            </p:txBody>
          </p:sp>
        </mc:Choice>
        <mc:Fallback xmlns="">
          <p:sp>
            <p:nvSpPr>
              <p:cNvPr id="3" name="Rectangle 2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685700" y="5295386"/>
                <a:ext cx="5752408" cy="421397"/>
              </a:xfrm>
              <a:prstGeom prst="rect">
                <a:avLst/>
              </a:prstGeom>
              <a:blipFill rotWithShape="0">
                <a:blip r:embed="rId4"/>
                <a:stretch>
                  <a:fillRect b="-7246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" name="Rectangle 3"/>
              <p:cNvSpPr/>
              <p:nvPr/>
            </p:nvSpPr>
            <p:spPr>
              <a:xfrm>
                <a:off x="128093" y="5744493"/>
                <a:ext cx="8867625" cy="874085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algn="ctr"/>
                <a14:m>
                  <m:oMath xmlns:m="http://schemas.openxmlformats.org/officeDocument/2006/math">
                    <m:r>
                      <a:rPr lang="el-GR" sz="2400" i="1" smtClean="0">
                        <a:latin typeface="Cambria Math"/>
                        <a:ea typeface="Cambria Math"/>
                      </a:rPr>
                      <m:t>𝛻</m:t>
                    </m:r>
                    <m:r>
                      <m:rPr>
                        <m:sty m:val="p"/>
                      </m:rPr>
                      <a:rPr lang="el-GR" sz="2400" i="1" smtClean="0">
                        <a:latin typeface="Cambria Math"/>
                        <a:ea typeface="Cambria Math"/>
                      </a:rPr>
                      <m:t>Δ</m:t>
                    </m:r>
                    <m:sSubSup>
                      <m:sSubSupPr>
                        <m:ctrlPr>
                          <a:rPr lang="en-US" sz="2400" i="1">
                            <a:latin typeface="Cambria Math" panose="02040503050406030204" pitchFamily="18" charset="0"/>
                            <a:ea typeface="Cambria Math"/>
                          </a:rPr>
                        </m:ctrlPr>
                      </m:sSubSupPr>
                      <m:e>
                        <m:r>
                          <a:rPr lang="en-US" sz="2400" i="1">
                            <a:latin typeface="Cambria Math"/>
                            <a:ea typeface="Cambria Math"/>
                          </a:rPr>
                          <m:t>𝐶𝑅</m:t>
                        </m:r>
                      </m:e>
                      <m:sub>
                        <m:r>
                          <a:rPr lang="en-US" sz="2400" i="1">
                            <a:latin typeface="Cambria Math"/>
                            <a:ea typeface="Cambria Math"/>
                          </a:rPr>
                          <m:t>𝑗𝑘</m:t>
                        </m:r>
                      </m:sub>
                      <m:sup>
                        <m:r>
                          <a:rPr lang="en-US" sz="2400" i="1">
                            <a:latin typeface="Cambria Math"/>
                            <a:ea typeface="Cambria Math"/>
                          </a:rPr>
                          <m:t>𝑠</m:t>
                        </m:r>
                      </m:sup>
                    </m:sSubSup>
                  </m:oMath>
                </a14:m>
                <a:r>
                  <a:rPr lang="en-US" sz="2400" dirty="0" smtClean="0"/>
                  <a:t> becomes dependent on only the relative change in baseline between two receivers over time</a:t>
                </a:r>
                <a:endParaRPr lang="en-US" sz="2400" dirty="0"/>
              </a:p>
            </p:txBody>
          </p:sp>
        </mc:Choice>
        <mc:Fallback xmlns="">
          <p:sp>
            <p:nvSpPr>
              <p:cNvPr id="4" name="Rectangle 3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28093" y="5744493"/>
                <a:ext cx="8867625" cy="874085"/>
              </a:xfrm>
              <a:prstGeom prst="rect">
                <a:avLst/>
              </a:prstGeom>
              <a:blipFill rotWithShape="0">
                <a:blip r:embed="rId5"/>
                <a:stretch>
                  <a:fillRect t="-4861" r="-206" b="-14583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11" name="Picture 4" descr="C:\Users\rhedgecock\Desktop\2a08g15.gif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666454" y="2362194"/>
            <a:ext cx="3609975" cy="276225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27357406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el 1"/>
          <p:cNvSpPr txBox="1">
            <a:spLocks/>
          </p:cNvSpPr>
          <p:nvPr/>
        </p:nvSpPr>
        <p:spPr>
          <a:xfrm>
            <a:off x="819035" y="151504"/>
            <a:ext cx="8176684" cy="465165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3600" b="1" dirty="0" smtClean="0">
                <a:latin typeface="+mn-lt"/>
              </a:rPr>
              <a:t>Relative Tracking Algorithm</a:t>
            </a:r>
            <a:endParaRPr lang="en-US" sz="3600" b="1" dirty="0">
              <a:latin typeface="+mn-lt"/>
            </a:endParaRPr>
          </a:p>
        </p:txBody>
      </p:sp>
      <p:pic>
        <p:nvPicPr>
          <p:cNvPr id="9" name="Grafik 3" descr="136581138_display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128094" y="74139"/>
            <a:ext cx="619897" cy="619897"/>
          </a:xfrm>
          <a:prstGeom prst="rect">
            <a:avLst/>
          </a:prstGeom>
          <a:noFill/>
          <a:ln>
            <a:noFill/>
          </a:ln>
        </p:spPr>
      </p:pic>
      <p:cxnSp>
        <p:nvCxnSpPr>
          <p:cNvPr id="10" name="Gerade Verbindung 5"/>
          <p:cNvCxnSpPr/>
          <p:nvPr/>
        </p:nvCxnSpPr>
        <p:spPr>
          <a:xfrm>
            <a:off x="819034" y="694036"/>
            <a:ext cx="8176685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" name="Inhaltsplatzhalter 2"/>
          <p:cNvSpPr>
            <a:spLocks noGrp="1"/>
          </p:cNvSpPr>
          <p:nvPr>
            <p:ph idx="1"/>
          </p:nvPr>
        </p:nvSpPr>
        <p:spPr>
          <a:xfrm>
            <a:off x="128094" y="977313"/>
            <a:ext cx="8867625" cy="1200808"/>
          </a:xfrm>
        </p:spPr>
        <p:txBody>
          <a:bodyPr>
            <a:normAutofit fontScale="92500" lnSpcReduction="20000"/>
          </a:bodyPr>
          <a:lstStyle/>
          <a:p>
            <a:pPr marL="0" indent="0" algn="ctr">
              <a:buNone/>
            </a:pPr>
            <a:r>
              <a:rPr lang="en-US" b="1" dirty="0"/>
              <a:t>Use the temporal double-differenced observations in a GPS tracking equation to enable robust relative dead reckoning through a significant period of time</a:t>
            </a:r>
          </a:p>
        </p:txBody>
      </p:sp>
      <p:sp>
        <p:nvSpPr>
          <p:cNvPr id="14" name="Rectangle 13"/>
          <p:cNvSpPr/>
          <p:nvPr/>
        </p:nvSpPr>
        <p:spPr>
          <a:xfrm>
            <a:off x="264845" y="2710921"/>
            <a:ext cx="8622779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indent="-342900">
              <a:buClr>
                <a:srgbClr val="C00000"/>
              </a:buClr>
              <a:buFont typeface="Wingdings" panose="05000000000000000000" pitchFamily="2" charset="2"/>
              <a:buChar char="§"/>
            </a:pPr>
            <a:r>
              <a:rPr lang="en-US" sz="2400" dirty="0" smtClean="0"/>
              <a:t>Multipath and undetected cycle slips cause drastic tracking errors</a:t>
            </a:r>
          </a:p>
          <a:p>
            <a:pPr marL="800100" lvl="1" indent="-342900">
              <a:buClr>
                <a:schemeClr val="bg2">
                  <a:lumMod val="50000"/>
                </a:schemeClr>
              </a:buClr>
              <a:buFont typeface="Wingdings" panose="05000000000000000000" pitchFamily="2" charset="2"/>
              <a:buChar char="§"/>
            </a:pPr>
            <a:r>
              <a:rPr lang="en-US" sz="2400" dirty="0" smtClean="0"/>
              <a:t>Mathematically difficult to detect or correct</a:t>
            </a:r>
            <a:endParaRPr lang="en-US" sz="2400" dirty="0"/>
          </a:p>
        </p:txBody>
      </p:sp>
      <p:sp>
        <p:nvSpPr>
          <p:cNvPr id="2" name="TextBox 1"/>
          <p:cNvSpPr txBox="1"/>
          <p:nvPr/>
        </p:nvSpPr>
        <p:spPr>
          <a:xfrm>
            <a:off x="264846" y="2290386"/>
            <a:ext cx="1309974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i="1" u="sng" dirty="0" smtClean="0"/>
              <a:t>Problem:</a:t>
            </a:r>
            <a:endParaRPr lang="en-US" sz="2400" i="1" u="sng" dirty="0"/>
          </a:p>
        </p:txBody>
      </p:sp>
      <p:sp>
        <p:nvSpPr>
          <p:cNvPr id="16" name="TextBox 15"/>
          <p:cNvSpPr txBox="1"/>
          <p:nvPr/>
        </p:nvSpPr>
        <p:spPr>
          <a:xfrm>
            <a:off x="264846" y="3715795"/>
            <a:ext cx="1284326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i="1" u="sng" dirty="0" smtClean="0"/>
              <a:t>Solution:</a:t>
            </a:r>
            <a:endParaRPr lang="en-US" sz="2400" i="1" u="sng" dirty="0"/>
          </a:p>
        </p:txBody>
      </p:sp>
      <p:sp>
        <p:nvSpPr>
          <p:cNvPr id="17" name="Rectangle 16"/>
          <p:cNvSpPr/>
          <p:nvPr/>
        </p:nvSpPr>
        <p:spPr>
          <a:xfrm>
            <a:off x="264845" y="4134730"/>
            <a:ext cx="8622779" cy="193899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indent="-342900">
              <a:buClr>
                <a:srgbClr val="C00000"/>
              </a:buClr>
              <a:buFont typeface="Wingdings" panose="05000000000000000000" pitchFamily="2" charset="2"/>
              <a:buChar char="§"/>
            </a:pPr>
            <a:r>
              <a:rPr lang="en-US" sz="2400" dirty="0" smtClean="0"/>
              <a:t>Track the relative clock drift term separately</a:t>
            </a:r>
          </a:p>
          <a:p>
            <a:pPr marL="800100" lvl="1" indent="-342900">
              <a:buClr>
                <a:schemeClr val="bg2">
                  <a:lumMod val="50000"/>
                </a:schemeClr>
              </a:buClr>
              <a:buFont typeface="Wingdings" panose="05000000000000000000" pitchFamily="2" charset="2"/>
              <a:buChar char="§"/>
            </a:pPr>
            <a:r>
              <a:rPr lang="en-US" sz="2400" dirty="0" smtClean="0"/>
              <a:t>Error detection via comparison to the estimated clock drift</a:t>
            </a:r>
          </a:p>
          <a:p>
            <a:pPr marL="800100" lvl="1" indent="-342900">
              <a:buClr>
                <a:schemeClr val="bg2">
                  <a:lumMod val="50000"/>
                </a:schemeClr>
              </a:buClr>
              <a:buFont typeface="Wingdings" panose="05000000000000000000" pitchFamily="2" charset="2"/>
              <a:buChar char="§"/>
            </a:pPr>
            <a:r>
              <a:rPr lang="en-US" sz="2400" dirty="0" smtClean="0"/>
              <a:t>Erroneous observation determination via removal of a degree of freedom, recalculation of the tracking result, and analysis of resulting error residuals</a:t>
            </a:r>
            <a:endParaRPr lang="en-US" sz="2400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3" name="Rectangle 12"/>
              <p:cNvSpPr/>
              <p:nvPr/>
            </p:nvSpPr>
            <p:spPr>
              <a:xfrm>
                <a:off x="1685700" y="6107255"/>
                <a:ext cx="5752408" cy="421397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l-GR" i="1">
                          <a:latin typeface="Cambria Math"/>
                          <a:ea typeface="Cambria Math"/>
                        </a:rPr>
                        <m:t>𝛻</m:t>
                      </m:r>
                      <m:r>
                        <m:rPr>
                          <m:sty m:val="p"/>
                        </m:rPr>
                        <a:rPr lang="el-GR" i="1">
                          <a:latin typeface="Cambria Math"/>
                          <a:ea typeface="Cambria Math"/>
                        </a:rPr>
                        <m:t>Δ</m:t>
                      </m:r>
                      <m:sSubSup>
                        <m:sSubSupPr>
                          <m:ctrlPr>
                            <a:rPr lang="en-US" i="1">
                              <a:latin typeface="Cambria Math" panose="02040503050406030204" pitchFamily="18" charset="0"/>
                              <a:ea typeface="Cambria Math"/>
                            </a:rPr>
                          </m:ctrlPr>
                        </m:sSubSupPr>
                        <m:e>
                          <m:r>
                            <a:rPr lang="en-US" i="1">
                              <a:latin typeface="Cambria Math"/>
                              <a:ea typeface="Cambria Math"/>
                            </a:rPr>
                            <m:t>𝐶𝑅</m:t>
                          </m:r>
                        </m:e>
                        <m:sub>
                          <m:r>
                            <a:rPr lang="en-US" i="1">
                              <a:latin typeface="Cambria Math"/>
                              <a:ea typeface="Cambria Math"/>
                            </a:rPr>
                            <m:t>𝑗𝑘</m:t>
                          </m:r>
                        </m:sub>
                        <m:sup>
                          <m:r>
                            <a:rPr lang="en-US" i="1">
                              <a:latin typeface="Cambria Math"/>
                              <a:ea typeface="Cambria Math"/>
                            </a:rPr>
                            <m:t>𝑠</m:t>
                          </m:r>
                        </m:sup>
                      </m:sSubSup>
                      <m:d>
                        <m:dPr>
                          <m:ctrlPr>
                            <a:rPr lang="en-US" i="1">
                              <a:latin typeface="Cambria Math" panose="02040503050406030204" pitchFamily="18" charset="0"/>
                              <a:ea typeface="Cambria Math"/>
                            </a:rPr>
                          </m:ctrlPr>
                        </m:dPr>
                        <m:e>
                          <m:r>
                            <a:rPr lang="el-GR" i="1">
                              <a:latin typeface="Cambria Math"/>
                              <a:ea typeface="Cambria Math"/>
                            </a:rPr>
                            <m:t>𝛻</m:t>
                          </m:r>
                          <m:sSub>
                            <m:sSubPr>
                              <m:ctrlPr>
                                <a:rPr lang="en-US" i="1">
                                  <a:latin typeface="Cambria Math" panose="02040503050406030204" pitchFamily="18" charset="0"/>
                                  <a:ea typeface="Cambria Math"/>
                                </a:rPr>
                              </m:ctrlPr>
                            </m:sSubPr>
                            <m:e>
                              <m:r>
                                <a:rPr lang="en-US" i="1">
                                  <a:latin typeface="Cambria Math" panose="02040503050406030204" pitchFamily="18" charset="0"/>
                                  <a:ea typeface="Cambria Math"/>
                                </a:rPr>
                                <m:t>𝑏</m:t>
                              </m:r>
                            </m:e>
                            <m:sub>
                              <m:r>
                                <a:rPr lang="en-US" i="1">
                                  <a:latin typeface="Cambria Math" panose="02040503050406030204" pitchFamily="18" charset="0"/>
                                  <a:ea typeface="Cambria Math"/>
                                </a:rPr>
                                <m:t>𝑥</m:t>
                              </m:r>
                            </m:sub>
                          </m:sSub>
                          <m:r>
                            <a:rPr lang="en-US" i="1">
                              <a:latin typeface="Cambria Math" panose="02040503050406030204" pitchFamily="18" charset="0"/>
                              <a:ea typeface="Cambria Math"/>
                            </a:rPr>
                            <m:t>,</m:t>
                          </m:r>
                          <m:r>
                            <a:rPr lang="el-GR" i="1">
                              <a:latin typeface="Cambria Math"/>
                              <a:ea typeface="Cambria Math"/>
                            </a:rPr>
                            <m:t>𝛻</m:t>
                          </m:r>
                          <m:sSub>
                            <m:sSubPr>
                              <m:ctrlPr>
                                <a:rPr lang="en-US" i="1">
                                  <a:latin typeface="Cambria Math" panose="02040503050406030204" pitchFamily="18" charset="0"/>
                                  <a:ea typeface="Cambria Math"/>
                                </a:rPr>
                              </m:ctrlPr>
                            </m:sSubPr>
                            <m:e>
                              <m:r>
                                <a:rPr lang="en-US" i="1">
                                  <a:latin typeface="Cambria Math" panose="02040503050406030204" pitchFamily="18" charset="0"/>
                                  <a:ea typeface="Cambria Math"/>
                                </a:rPr>
                                <m:t>𝑏</m:t>
                              </m:r>
                            </m:e>
                            <m:sub>
                              <m:r>
                                <a:rPr lang="en-US" i="1">
                                  <a:latin typeface="Cambria Math" panose="02040503050406030204" pitchFamily="18" charset="0"/>
                                  <a:ea typeface="Cambria Math"/>
                                </a:rPr>
                                <m:t>𝑦</m:t>
                              </m:r>
                            </m:sub>
                          </m:sSub>
                          <m:r>
                            <a:rPr lang="en-US" i="1">
                              <a:latin typeface="Cambria Math" panose="02040503050406030204" pitchFamily="18" charset="0"/>
                              <a:ea typeface="Cambria Math"/>
                            </a:rPr>
                            <m:t>,</m:t>
                          </m:r>
                          <m:r>
                            <a:rPr lang="el-GR" i="1">
                              <a:latin typeface="Cambria Math"/>
                              <a:ea typeface="Cambria Math"/>
                            </a:rPr>
                            <m:t>𝛻</m:t>
                          </m:r>
                          <m:sSub>
                            <m:sSubPr>
                              <m:ctrlPr>
                                <a:rPr lang="en-US" i="1">
                                  <a:latin typeface="Cambria Math" panose="02040503050406030204" pitchFamily="18" charset="0"/>
                                  <a:ea typeface="Cambria Math"/>
                                </a:rPr>
                              </m:ctrlPr>
                            </m:sSubPr>
                            <m:e>
                              <m:r>
                                <a:rPr lang="en-US" i="1">
                                  <a:latin typeface="Cambria Math" panose="02040503050406030204" pitchFamily="18" charset="0"/>
                                  <a:ea typeface="Cambria Math"/>
                                </a:rPr>
                                <m:t>𝑏</m:t>
                              </m:r>
                            </m:e>
                            <m:sub>
                              <m:r>
                                <a:rPr lang="en-US" i="1">
                                  <a:latin typeface="Cambria Math" panose="02040503050406030204" pitchFamily="18" charset="0"/>
                                  <a:ea typeface="Cambria Math"/>
                                </a:rPr>
                                <m:t>𝑧</m:t>
                              </m:r>
                            </m:sub>
                          </m:sSub>
                        </m:e>
                      </m:d>
                      <m:r>
                        <a:rPr lang="en-US" b="0" i="1" smtClean="0">
                          <a:latin typeface="Cambria Math" panose="02040503050406030204" pitchFamily="18" charset="0"/>
                          <a:ea typeface="Cambria Math"/>
                        </a:rPr>
                        <m:t>=</m:t>
                      </m:r>
                      <m:r>
                        <a:rPr lang="el-GR" i="1">
                          <a:latin typeface="Cambria Math"/>
                          <a:ea typeface="Cambria Math"/>
                        </a:rPr>
                        <m:t>𝛻</m:t>
                      </m:r>
                      <m:sSubSup>
                        <m:sSubSupPr>
                          <m:ctrlPr>
                            <a:rPr lang="en-US" b="0" i="1" smtClean="0">
                              <a:latin typeface="Cambria Math" panose="02040503050406030204" pitchFamily="18" charset="0"/>
                              <a:ea typeface="Cambria Math"/>
                            </a:rPr>
                          </m:ctrlPr>
                        </m:sSubSupPr>
                        <m:e>
                          <m:r>
                            <a:rPr lang="en-US" b="0" i="1" smtClean="0">
                              <a:latin typeface="Cambria Math" panose="02040503050406030204" pitchFamily="18" charset="0"/>
                              <a:ea typeface="Cambria Math"/>
                            </a:rPr>
                            <m:t>𝑅</m:t>
                          </m:r>
                        </m:e>
                        <m:sub>
                          <m:r>
                            <a:rPr lang="en-US" b="0" i="1" smtClean="0">
                              <a:latin typeface="Cambria Math" panose="02040503050406030204" pitchFamily="18" charset="0"/>
                              <a:ea typeface="Cambria Math"/>
                            </a:rPr>
                            <m:t>𝑗𝑘</m:t>
                          </m:r>
                        </m:sub>
                        <m:sup>
                          <m:r>
                            <a:rPr lang="en-US" b="0" i="1" smtClean="0">
                              <a:latin typeface="Cambria Math" panose="02040503050406030204" pitchFamily="18" charset="0"/>
                              <a:ea typeface="Cambria Math"/>
                            </a:rPr>
                            <m:t>𝑠</m:t>
                          </m:r>
                        </m:sup>
                      </m:sSubSup>
                      <m:d>
                        <m:dPr>
                          <m:ctrlPr>
                            <a:rPr lang="en-US" b="0" i="1" smtClean="0">
                              <a:latin typeface="Cambria Math" panose="02040503050406030204" pitchFamily="18" charset="0"/>
                              <a:ea typeface="Cambria Math"/>
                            </a:rPr>
                          </m:ctrlPr>
                        </m:dPr>
                        <m:e>
                          <m:r>
                            <a:rPr lang="el-GR" i="1">
                              <a:latin typeface="Cambria Math"/>
                              <a:ea typeface="Cambria Math"/>
                            </a:rPr>
                            <m:t>𝛻</m:t>
                          </m:r>
                          <m:sSub>
                            <m:sSubPr>
                              <m:ctrlPr>
                                <a:rPr lang="en-US" b="0" i="1" smtClean="0">
                                  <a:latin typeface="Cambria Math" panose="02040503050406030204" pitchFamily="18" charset="0"/>
                                  <a:ea typeface="Cambria Math"/>
                                </a:rPr>
                              </m:ctrlPr>
                            </m:sSubPr>
                            <m:e>
                              <m:r>
                                <a:rPr lang="en-US" b="0" i="1" smtClean="0">
                                  <a:latin typeface="Cambria Math" panose="02040503050406030204" pitchFamily="18" charset="0"/>
                                  <a:ea typeface="Cambria Math"/>
                                </a:rPr>
                                <m:t>𝑏</m:t>
                              </m:r>
                            </m:e>
                            <m:sub>
                              <m:r>
                                <a:rPr lang="en-US" b="0" i="1" smtClean="0">
                                  <a:latin typeface="Cambria Math" panose="02040503050406030204" pitchFamily="18" charset="0"/>
                                  <a:ea typeface="Cambria Math"/>
                                </a:rPr>
                                <m:t>𝑥</m:t>
                              </m:r>
                            </m:sub>
                          </m:sSub>
                          <m:r>
                            <a:rPr lang="en-US" b="0" i="1" smtClean="0">
                              <a:latin typeface="Cambria Math" panose="02040503050406030204" pitchFamily="18" charset="0"/>
                              <a:ea typeface="Cambria Math"/>
                            </a:rPr>
                            <m:t>,</m:t>
                          </m:r>
                          <m:r>
                            <a:rPr lang="el-GR" i="1">
                              <a:latin typeface="Cambria Math"/>
                              <a:ea typeface="Cambria Math"/>
                            </a:rPr>
                            <m:t>𝛻</m:t>
                          </m:r>
                          <m:sSub>
                            <m:sSubPr>
                              <m:ctrlPr>
                                <a:rPr lang="en-US" b="0" i="1" smtClean="0">
                                  <a:latin typeface="Cambria Math" panose="02040503050406030204" pitchFamily="18" charset="0"/>
                                  <a:ea typeface="Cambria Math"/>
                                </a:rPr>
                              </m:ctrlPr>
                            </m:sSubPr>
                            <m:e>
                              <m:r>
                                <a:rPr lang="en-US" b="0" i="1" smtClean="0">
                                  <a:latin typeface="Cambria Math" panose="02040503050406030204" pitchFamily="18" charset="0"/>
                                  <a:ea typeface="Cambria Math"/>
                                </a:rPr>
                                <m:t>𝑏</m:t>
                              </m:r>
                            </m:e>
                            <m:sub>
                              <m:r>
                                <a:rPr lang="en-US" b="0" i="1" smtClean="0">
                                  <a:latin typeface="Cambria Math" panose="02040503050406030204" pitchFamily="18" charset="0"/>
                                  <a:ea typeface="Cambria Math"/>
                                </a:rPr>
                                <m:t>𝑦</m:t>
                              </m:r>
                            </m:sub>
                          </m:sSub>
                          <m:r>
                            <a:rPr lang="en-US" b="0" i="1" smtClean="0">
                              <a:latin typeface="Cambria Math" panose="02040503050406030204" pitchFamily="18" charset="0"/>
                              <a:ea typeface="Cambria Math"/>
                            </a:rPr>
                            <m:t>,</m:t>
                          </m:r>
                          <m:r>
                            <a:rPr lang="el-GR" i="1">
                              <a:latin typeface="Cambria Math"/>
                              <a:ea typeface="Cambria Math"/>
                            </a:rPr>
                            <m:t>𝛻</m:t>
                          </m:r>
                          <m:sSub>
                            <m:sSubPr>
                              <m:ctrlPr>
                                <a:rPr lang="en-US" b="0" i="1" smtClean="0">
                                  <a:latin typeface="Cambria Math" panose="02040503050406030204" pitchFamily="18" charset="0"/>
                                  <a:ea typeface="Cambria Math"/>
                                </a:rPr>
                              </m:ctrlPr>
                            </m:sSubPr>
                            <m:e>
                              <m:r>
                                <a:rPr lang="en-US" b="0" i="1" smtClean="0">
                                  <a:latin typeface="Cambria Math" panose="02040503050406030204" pitchFamily="18" charset="0"/>
                                  <a:ea typeface="Cambria Math"/>
                                </a:rPr>
                                <m:t>𝑏</m:t>
                              </m:r>
                            </m:e>
                            <m:sub>
                              <m:r>
                                <a:rPr lang="en-US" b="0" i="1" smtClean="0">
                                  <a:latin typeface="Cambria Math" panose="02040503050406030204" pitchFamily="18" charset="0"/>
                                  <a:ea typeface="Cambria Math"/>
                                </a:rPr>
                                <m:t>𝑧</m:t>
                              </m:r>
                            </m:sub>
                          </m:sSub>
                        </m:e>
                      </m:d>
                      <m:r>
                        <a:rPr lang="en-US" i="1">
                          <a:latin typeface="Cambria Math"/>
                          <a:ea typeface="Cambria Math"/>
                        </a:rPr>
                        <m:t>+</m:t>
                      </m:r>
                      <m:r>
                        <m:rPr>
                          <m:sty m:val="p"/>
                        </m:rPr>
                        <a:rPr lang="el-GR" i="1">
                          <a:latin typeface="Cambria Math"/>
                          <a:ea typeface="Cambria Math"/>
                        </a:rPr>
                        <m:t>Δ</m:t>
                      </m:r>
                      <m:r>
                        <a:rPr lang="en-US" i="1">
                          <a:latin typeface="Cambria Math"/>
                          <a:ea typeface="Cambria Math"/>
                        </a:rPr>
                        <m:t>𝑐</m:t>
                      </m:r>
                      <m:sSub>
                        <m:sSubPr>
                          <m:ctrlPr>
                            <a:rPr lang="en-US" i="1">
                              <a:latin typeface="Cambria Math" panose="02040503050406030204" pitchFamily="18" charset="0"/>
                              <a:ea typeface="Cambria Math"/>
                            </a:rPr>
                          </m:ctrlPr>
                        </m:sSubPr>
                        <m:e>
                          <m:acc>
                            <m:accPr>
                              <m:chr m:val="̇"/>
                              <m:ctrlPr>
                                <a:rPr lang="el-GR" i="1">
                                  <a:latin typeface="Cambria Math" panose="02040503050406030204" pitchFamily="18" charset="0"/>
                                  <a:ea typeface="Cambria Math"/>
                                </a:rPr>
                              </m:ctrlPr>
                            </m:accPr>
                            <m:e>
                              <m:r>
                                <a:rPr lang="el-GR" i="1">
                                  <a:latin typeface="Cambria Math"/>
                                  <a:ea typeface="Cambria Math"/>
                                </a:rPr>
                                <m:t>𝜏</m:t>
                              </m:r>
                            </m:e>
                          </m:acc>
                        </m:e>
                        <m:sub>
                          <m:r>
                            <a:rPr lang="en-US" i="1">
                              <a:latin typeface="Cambria Math"/>
                              <a:ea typeface="Cambria Math"/>
                            </a:rPr>
                            <m:t>𝑗𝑘</m:t>
                          </m:r>
                        </m:sub>
                      </m:sSub>
                    </m:oMath>
                  </m:oMathPara>
                </a14:m>
                <a:endParaRPr lang="en-US" dirty="0">
                  <a:ea typeface="Cambria Math"/>
                </a:endParaRPr>
              </a:p>
            </p:txBody>
          </p:sp>
        </mc:Choice>
        <mc:Fallback xmlns="">
          <p:sp>
            <p:nvSpPr>
              <p:cNvPr id="13" name="Rectangle 12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685700" y="6107255"/>
                <a:ext cx="5752408" cy="421397"/>
              </a:xfrm>
              <a:prstGeom prst="rect">
                <a:avLst/>
              </a:prstGeom>
              <a:blipFill rotWithShape="0">
                <a:blip r:embed="rId4"/>
                <a:stretch>
                  <a:fillRect b="-7246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5" name="TextBox 4"/>
          <p:cNvSpPr txBox="1"/>
          <p:nvPr/>
        </p:nvSpPr>
        <p:spPr>
          <a:xfrm rot="5400000">
            <a:off x="6622500" y="5873380"/>
            <a:ext cx="543739" cy="9233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5400" dirty="0" smtClean="0">
                <a:solidFill>
                  <a:srgbClr val="C00000"/>
                </a:solidFill>
              </a:rPr>
              <a:t>X</a:t>
            </a:r>
            <a:endParaRPr lang="en-US" sz="5400" dirty="0">
              <a:solidFill>
                <a:srgbClr val="C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7864954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</p:bld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Content Placeholder 2"/>
          <p:cNvSpPr txBox="1">
            <a:spLocks/>
          </p:cNvSpPr>
          <p:nvPr/>
        </p:nvSpPr>
        <p:spPr>
          <a:xfrm>
            <a:off x="437662" y="1055074"/>
            <a:ext cx="8550242" cy="5048736"/>
          </a:xfrm>
          <a:prstGeom prst="rect">
            <a:avLst/>
          </a:prstGeom>
        </p:spPr>
        <p:txBody>
          <a:bodyPr vert="horz" lIns="91440" tIns="45720" rIns="91440" bIns="45720" rtlCol="0">
            <a:normAutofit fontScale="70000" lnSpcReduction="20000"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buClr>
                <a:schemeClr val="bg1">
                  <a:lumMod val="75000"/>
                </a:schemeClr>
              </a:buClr>
              <a:buFont typeface="Wingdings" panose="05000000000000000000" pitchFamily="2" charset="2"/>
              <a:buChar char="§"/>
            </a:pPr>
            <a:r>
              <a:rPr lang="en-US" dirty="0" smtClean="0">
                <a:solidFill>
                  <a:schemeClr val="bg1">
                    <a:lumMod val="75000"/>
                  </a:schemeClr>
                </a:solidFill>
              </a:rPr>
              <a:t>Motivation and Problem Statement</a:t>
            </a:r>
          </a:p>
          <a:p>
            <a:pPr lvl="1">
              <a:buClr>
                <a:schemeClr val="bg1">
                  <a:lumMod val="75000"/>
                </a:schemeClr>
              </a:buClr>
              <a:buFont typeface="Wingdings" panose="05000000000000000000" pitchFamily="2" charset="2"/>
              <a:buChar char="§"/>
            </a:pPr>
            <a:r>
              <a:rPr lang="en-US" dirty="0" smtClean="0">
                <a:solidFill>
                  <a:schemeClr val="bg1">
                    <a:lumMod val="75000"/>
                  </a:schemeClr>
                </a:solidFill>
              </a:rPr>
              <a:t>Overview of GPS Observables</a:t>
            </a:r>
          </a:p>
          <a:p>
            <a:pPr>
              <a:buClr>
                <a:schemeClr val="bg1">
                  <a:lumMod val="75000"/>
                </a:schemeClr>
              </a:buClr>
              <a:buFont typeface="Wingdings" panose="05000000000000000000" pitchFamily="2" charset="2"/>
              <a:buChar char="§"/>
            </a:pPr>
            <a:r>
              <a:rPr lang="en-US" dirty="0" smtClean="0">
                <a:solidFill>
                  <a:schemeClr val="bg1">
                    <a:lumMod val="75000"/>
                  </a:schemeClr>
                </a:solidFill>
              </a:rPr>
              <a:t>Precise Relative </a:t>
            </a:r>
            <a:r>
              <a:rPr lang="en-US" b="1" i="1" dirty="0" smtClean="0">
                <a:solidFill>
                  <a:schemeClr val="bg1">
                    <a:lumMod val="75000"/>
                  </a:schemeClr>
                </a:solidFill>
              </a:rPr>
              <a:t>Tracking</a:t>
            </a:r>
            <a:r>
              <a:rPr lang="en-US" dirty="0" smtClean="0">
                <a:solidFill>
                  <a:schemeClr val="bg1">
                    <a:lumMod val="75000"/>
                  </a:schemeClr>
                </a:solidFill>
              </a:rPr>
              <a:t> with GPS</a:t>
            </a:r>
          </a:p>
          <a:p>
            <a:pPr lvl="1">
              <a:buClr>
                <a:schemeClr val="bg1">
                  <a:lumMod val="75000"/>
                </a:schemeClr>
              </a:buClr>
              <a:buFont typeface="Wingdings" panose="05000000000000000000" pitchFamily="2" charset="2"/>
              <a:buChar char="§"/>
            </a:pPr>
            <a:r>
              <a:rPr lang="en-US" dirty="0" smtClean="0">
                <a:solidFill>
                  <a:schemeClr val="bg1">
                    <a:lumMod val="75000"/>
                  </a:schemeClr>
                </a:solidFill>
              </a:rPr>
              <a:t>Technical Methodology</a:t>
            </a:r>
          </a:p>
          <a:p>
            <a:pPr lvl="1">
              <a:buClr>
                <a:schemeClr val="bg1">
                  <a:lumMod val="75000"/>
                </a:schemeClr>
              </a:buClr>
              <a:buFont typeface="Wingdings" panose="05000000000000000000" pitchFamily="2" charset="2"/>
              <a:buChar char="§"/>
            </a:pPr>
            <a:r>
              <a:rPr lang="en-US" dirty="0" smtClean="0">
                <a:solidFill>
                  <a:schemeClr val="bg1">
                    <a:lumMod val="75000"/>
                  </a:schemeClr>
                </a:solidFill>
              </a:rPr>
              <a:t>Dual-Receiver Error Mitigation</a:t>
            </a:r>
          </a:p>
          <a:p>
            <a:pPr lvl="1">
              <a:buClr>
                <a:schemeClr val="bg1">
                  <a:lumMod val="75000"/>
                </a:schemeClr>
              </a:buClr>
              <a:buFont typeface="Wingdings" panose="05000000000000000000" pitchFamily="2" charset="2"/>
              <a:buChar char="§"/>
            </a:pPr>
            <a:r>
              <a:rPr lang="en-US" dirty="0" smtClean="0">
                <a:solidFill>
                  <a:schemeClr val="bg1">
                    <a:lumMod val="75000"/>
                  </a:schemeClr>
                </a:solidFill>
              </a:rPr>
              <a:t>Temporal Observation Model</a:t>
            </a:r>
          </a:p>
          <a:p>
            <a:pPr lvl="1">
              <a:buClr>
                <a:schemeClr val="bg1">
                  <a:lumMod val="75000"/>
                </a:schemeClr>
              </a:buClr>
              <a:buFont typeface="Wingdings" panose="05000000000000000000" pitchFamily="2" charset="2"/>
              <a:buChar char="§"/>
            </a:pPr>
            <a:r>
              <a:rPr lang="en-US" dirty="0" smtClean="0">
                <a:solidFill>
                  <a:schemeClr val="bg1">
                    <a:lumMod val="75000"/>
                  </a:schemeClr>
                </a:solidFill>
              </a:rPr>
              <a:t>Relative Tracking Algorithm</a:t>
            </a:r>
          </a:p>
          <a:p>
            <a:pPr>
              <a:buClr>
                <a:srgbClr val="C00000"/>
              </a:buClr>
              <a:buFont typeface="Wingdings" panose="05000000000000000000" pitchFamily="2" charset="2"/>
              <a:buChar char="§"/>
            </a:pPr>
            <a:r>
              <a:rPr lang="en-US" dirty="0" smtClean="0">
                <a:solidFill>
                  <a:prstClr val="black"/>
                </a:solidFill>
              </a:rPr>
              <a:t>Software </a:t>
            </a:r>
            <a:r>
              <a:rPr lang="en-US" dirty="0">
                <a:solidFill>
                  <a:prstClr val="black"/>
                </a:solidFill>
              </a:rPr>
              <a:t>Architecture</a:t>
            </a:r>
          </a:p>
          <a:p>
            <a:pPr lvl="1">
              <a:buClr>
                <a:schemeClr val="bg2">
                  <a:lumMod val="50000"/>
                </a:schemeClr>
              </a:buClr>
              <a:buFont typeface="Wingdings" panose="05000000000000000000" pitchFamily="2" charset="2"/>
              <a:buChar char="§"/>
            </a:pPr>
            <a:r>
              <a:rPr lang="en-US" dirty="0">
                <a:solidFill>
                  <a:prstClr val="black"/>
                </a:solidFill>
              </a:rPr>
              <a:t>Experimental </a:t>
            </a:r>
            <a:r>
              <a:rPr lang="en-US" dirty="0" smtClean="0">
                <a:solidFill>
                  <a:prstClr val="black"/>
                </a:solidFill>
              </a:rPr>
              <a:t>Prototype</a:t>
            </a:r>
          </a:p>
          <a:p>
            <a:pPr lvl="1">
              <a:buClr>
                <a:schemeClr val="bg1">
                  <a:lumMod val="75000"/>
                </a:schemeClr>
              </a:buClr>
              <a:buFont typeface="Wingdings" panose="05000000000000000000" pitchFamily="2" charset="2"/>
              <a:buChar char="§"/>
            </a:pPr>
            <a:r>
              <a:rPr lang="en-US" dirty="0" smtClean="0">
                <a:solidFill>
                  <a:schemeClr val="bg1">
                    <a:lumMod val="75000"/>
                  </a:schemeClr>
                </a:solidFill>
              </a:rPr>
              <a:t>Evaluation and Results</a:t>
            </a:r>
          </a:p>
          <a:p>
            <a:pPr>
              <a:buClr>
                <a:schemeClr val="bg1">
                  <a:lumMod val="75000"/>
                </a:schemeClr>
              </a:buClr>
              <a:buFont typeface="Wingdings" panose="05000000000000000000" pitchFamily="2" charset="2"/>
              <a:buChar char="§"/>
            </a:pPr>
            <a:r>
              <a:rPr lang="en-US" dirty="0" smtClean="0">
                <a:solidFill>
                  <a:schemeClr val="bg1">
                    <a:lumMod val="75000"/>
                  </a:schemeClr>
                </a:solidFill>
              </a:rPr>
              <a:t>Precise Relative </a:t>
            </a:r>
            <a:r>
              <a:rPr lang="en-US" b="1" i="1" dirty="0" smtClean="0">
                <a:solidFill>
                  <a:schemeClr val="bg1">
                    <a:lumMod val="75000"/>
                  </a:schemeClr>
                </a:solidFill>
              </a:rPr>
              <a:t>Localization</a:t>
            </a:r>
            <a:r>
              <a:rPr lang="en-US" dirty="0" smtClean="0">
                <a:solidFill>
                  <a:schemeClr val="bg1">
                    <a:lumMod val="75000"/>
                  </a:schemeClr>
                </a:solidFill>
              </a:rPr>
              <a:t> with GPS</a:t>
            </a:r>
          </a:p>
          <a:p>
            <a:pPr lvl="1">
              <a:buClr>
                <a:schemeClr val="bg1">
                  <a:lumMod val="75000"/>
                </a:schemeClr>
              </a:buClr>
              <a:buFont typeface="Wingdings" panose="05000000000000000000" pitchFamily="2" charset="2"/>
              <a:buChar char="§"/>
            </a:pPr>
            <a:r>
              <a:rPr lang="en-US" dirty="0" smtClean="0">
                <a:solidFill>
                  <a:schemeClr val="bg1">
                    <a:lumMod val="75000"/>
                  </a:schemeClr>
                </a:solidFill>
              </a:rPr>
              <a:t>Ambiguity Function Method</a:t>
            </a:r>
          </a:p>
          <a:p>
            <a:pPr lvl="1">
              <a:buClr>
                <a:schemeClr val="bg1">
                  <a:lumMod val="75000"/>
                </a:schemeClr>
              </a:buClr>
              <a:buFont typeface="Wingdings" panose="05000000000000000000" pitchFamily="2" charset="2"/>
              <a:buChar char="§"/>
            </a:pPr>
            <a:r>
              <a:rPr lang="en-US" dirty="0" smtClean="0">
                <a:solidFill>
                  <a:schemeClr val="bg1">
                    <a:lumMod val="75000"/>
                  </a:schemeClr>
                </a:solidFill>
              </a:rPr>
              <a:t>AFV Peak Tracking (APT) Solution</a:t>
            </a:r>
            <a:endParaRPr lang="en-US" dirty="0">
              <a:solidFill>
                <a:schemeClr val="bg1">
                  <a:lumMod val="75000"/>
                </a:schemeClr>
              </a:solidFill>
            </a:endParaRPr>
          </a:p>
          <a:p>
            <a:pPr lvl="1">
              <a:buClr>
                <a:schemeClr val="bg1">
                  <a:lumMod val="75000"/>
                </a:schemeClr>
              </a:buClr>
              <a:buFont typeface="Wingdings" panose="05000000000000000000" pitchFamily="2" charset="2"/>
              <a:buChar char="§"/>
            </a:pPr>
            <a:r>
              <a:rPr lang="en-US" dirty="0">
                <a:solidFill>
                  <a:schemeClr val="bg1">
                    <a:lumMod val="75000"/>
                  </a:schemeClr>
                </a:solidFill>
              </a:rPr>
              <a:t>Evaluation and </a:t>
            </a:r>
            <a:r>
              <a:rPr lang="en-US" dirty="0" smtClean="0">
                <a:solidFill>
                  <a:schemeClr val="bg1">
                    <a:lumMod val="75000"/>
                  </a:schemeClr>
                </a:solidFill>
              </a:rPr>
              <a:t>Results</a:t>
            </a:r>
          </a:p>
          <a:p>
            <a:pPr>
              <a:buClr>
                <a:schemeClr val="bg1">
                  <a:lumMod val="75000"/>
                </a:schemeClr>
              </a:buClr>
              <a:buFont typeface="Wingdings" panose="05000000000000000000" pitchFamily="2" charset="2"/>
              <a:buChar char="§"/>
            </a:pPr>
            <a:r>
              <a:rPr lang="en-US" dirty="0" smtClean="0">
                <a:solidFill>
                  <a:schemeClr val="bg1">
                    <a:lumMod val="75000"/>
                  </a:schemeClr>
                </a:solidFill>
              </a:rPr>
              <a:t>Future Work and Conclusions</a:t>
            </a:r>
            <a:endParaRPr lang="en-US" dirty="0">
              <a:solidFill>
                <a:schemeClr val="bg1">
                  <a:lumMod val="75000"/>
                </a:schemeClr>
              </a:solidFill>
            </a:endParaRPr>
          </a:p>
        </p:txBody>
      </p:sp>
      <p:sp>
        <p:nvSpPr>
          <p:cNvPr id="7" name="Content Placeholder 2"/>
          <p:cNvSpPr txBox="1">
            <a:spLocks/>
          </p:cNvSpPr>
          <p:nvPr/>
        </p:nvSpPr>
        <p:spPr>
          <a:xfrm>
            <a:off x="438042" y="1055074"/>
            <a:ext cx="8550242" cy="5048736"/>
          </a:xfrm>
          <a:prstGeom prst="rect">
            <a:avLst/>
          </a:prstGeom>
        </p:spPr>
        <p:txBody>
          <a:bodyPr vert="horz" lIns="91440" tIns="45720" rIns="91440" bIns="45720" rtlCol="0">
            <a:normAutofit fontScale="70000" lnSpcReduction="20000"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buClr>
                <a:srgbClr val="C00000"/>
              </a:buClr>
              <a:buFont typeface="Wingdings" panose="05000000000000000000" pitchFamily="2" charset="2"/>
              <a:buChar char="§"/>
            </a:pPr>
            <a:r>
              <a:rPr lang="en-US" dirty="0" smtClean="0">
                <a:solidFill>
                  <a:prstClr val="black"/>
                </a:solidFill>
              </a:rPr>
              <a:t>Motivation and Problem Statement</a:t>
            </a:r>
          </a:p>
          <a:p>
            <a:pPr lvl="1">
              <a:buClr>
                <a:schemeClr val="bg2">
                  <a:lumMod val="50000"/>
                </a:schemeClr>
              </a:buClr>
              <a:buFont typeface="Wingdings" panose="05000000000000000000" pitchFamily="2" charset="2"/>
              <a:buChar char="§"/>
            </a:pPr>
            <a:r>
              <a:rPr lang="en-US" dirty="0" smtClean="0">
                <a:solidFill>
                  <a:prstClr val="black"/>
                </a:solidFill>
              </a:rPr>
              <a:t>Overview of GPS Observables</a:t>
            </a:r>
          </a:p>
          <a:p>
            <a:pPr>
              <a:buClr>
                <a:srgbClr val="C00000"/>
              </a:buClr>
              <a:buFont typeface="Wingdings" panose="05000000000000000000" pitchFamily="2" charset="2"/>
              <a:buChar char="§"/>
            </a:pPr>
            <a:r>
              <a:rPr lang="en-US" dirty="0" smtClean="0">
                <a:solidFill>
                  <a:prstClr val="black"/>
                </a:solidFill>
              </a:rPr>
              <a:t>Precise Relative </a:t>
            </a:r>
            <a:r>
              <a:rPr lang="en-US" b="1" i="1" dirty="0" smtClean="0">
                <a:solidFill>
                  <a:prstClr val="black"/>
                </a:solidFill>
              </a:rPr>
              <a:t>Tracking</a:t>
            </a:r>
            <a:r>
              <a:rPr lang="en-US" dirty="0" smtClean="0">
                <a:solidFill>
                  <a:prstClr val="black"/>
                </a:solidFill>
              </a:rPr>
              <a:t> with GPS</a:t>
            </a:r>
          </a:p>
          <a:p>
            <a:pPr lvl="1">
              <a:buClr>
                <a:schemeClr val="bg2">
                  <a:lumMod val="50000"/>
                </a:schemeClr>
              </a:buClr>
              <a:buFont typeface="Wingdings" panose="05000000000000000000" pitchFamily="2" charset="2"/>
              <a:buChar char="§"/>
            </a:pPr>
            <a:r>
              <a:rPr lang="en-US" dirty="0" smtClean="0">
                <a:solidFill>
                  <a:prstClr val="black"/>
                </a:solidFill>
              </a:rPr>
              <a:t>Technical Methodology</a:t>
            </a:r>
          </a:p>
          <a:p>
            <a:pPr lvl="1">
              <a:buClr>
                <a:schemeClr val="bg2">
                  <a:lumMod val="50000"/>
                </a:schemeClr>
              </a:buClr>
              <a:buFont typeface="Wingdings" panose="05000000000000000000" pitchFamily="2" charset="2"/>
              <a:buChar char="§"/>
            </a:pPr>
            <a:r>
              <a:rPr lang="en-US" dirty="0" smtClean="0">
                <a:solidFill>
                  <a:prstClr val="black"/>
                </a:solidFill>
              </a:rPr>
              <a:t>Dual-Receiver Error Mitigation</a:t>
            </a:r>
          </a:p>
          <a:p>
            <a:pPr lvl="1">
              <a:buClr>
                <a:schemeClr val="bg2">
                  <a:lumMod val="50000"/>
                </a:schemeClr>
              </a:buClr>
              <a:buFont typeface="Wingdings" panose="05000000000000000000" pitchFamily="2" charset="2"/>
              <a:buChar char="§"/>
            </a:pPr>
            <a:r>
              <a:rPr lang="en-US" dirty="0" smtClean="0">
                <a:solidFill>
                  <a:prstClr val="black"/>
                </a:solidFill>
              </a:rPr>
              <a:t>Temporal Observation Model</a:t>
            </a:r>
          </a:p>
          <a:p>
            <a:pPr lvl="1">
              <a:buClr>
                <a:schemeClr val="bg2">
                  <a:lumMod val="50000"/>
                </a:schemeClr>
              </a:buClr>
              <a:buFont typeface="Wingdings" panose="05000000000000000000" pitchFamily="2" charset="2"/>
              <a:buChar char="§"/>
            </a:pPr>
            <a:r>
              <a:rPr lang="en-US" dirty="0" smtClean="0">
                <a:solidFill>
                  <a:prstClr val="black"/>
                </a:solidFill>
              </a:rPr>
              <a:t>Relative Tracking Algorithm</a:t>
            </a:r>
          </a:p>
          <a:p>
            <a:pPr>
              <a:buClr>
                <a:srgbClr val="C00000"/>
              </a:buClr>
              <a:buFont typeface="Wingdings" panose="05000000000000000000" pitchFamily="2" charset="2"/>
              <a:buChar char="§"/>
            </a:pPr>
            <a:r>
              <a:rPr lang="en-US" dirty="0" smtClean="0">
                <a:solidFill>
                  <a:prstClr val="black"/>
                </a:solidFill>
              </a:rPr>
              <a:t>Software </a:t>
            </a:r>
            <a:r>
              <a:rPr lang="en-US" dirty="0">
                <a:solidFill>
                  <a:prstClr val="black"/>
                </a:solidFill>
              </a:rPr>
              <a:t>Architecture</a:t>
            </a:r>
          </a:p>
          <a:p>
            <a:pPr lvl="1">
              <a:buClr>
                <a:schemeClr val="bg2">
                  <a:lumMod val="50000"/>
                </a:schemeClr>
              </a:buClr>
              <a:buFont typeface="Wingdings" panose="05000000000000000000" pitchFamily="2" charset="2"/>
              <a:buChar char="§"/>
            </a:pPr>
            <a:r>
              <a:rPr lang="en-US" dirty="0">
                <a:solidFill>
                  <a:prstClr val="black"/>
                </a:solidFill>
              </a:rPr>
              <a:t>Experimental </a:t>
            </a:r>
            <a:r>
              <a:rPr lang="en-US" dirty="0" smtClean="0">
                <a:solidFill>
                  <a:prstClr val="black"/>
                </a:solidFill>
              </a:rPr>
              <a:t>Prototype</a:t>
            </a:r>
          </a:p>
          <a:p>
            <a:pPr lvl="1">
              <a:buClr>
                <a:schemeClr val="bg2">
                  <a:lumMod val="50000"/>
                </a:schemeClr>
              </a:buClr>
              <a:buFont typeface="Wingdings" panose="05000000000000000000" pitchFamily="2" charset="2"/>
              <a:buChar char="§"/>
            </a:pPr>
            <a:r>
              <a:rPr lang="en-US" dirty="0" smtClean="0">
                <a:solidFill>
                  <a:prstClr val="black"/>
                </a:solidFill>
              </a:rPr>
              <a:t>Evaluation and Results</a:t>
            </a:r>
          </a:p>
          <a:p>
            <a:pPr>
              <a:buClr>
                <a:srgbClr val="C00000"/>
              </a:buClr>
              <a:buFont typeface="Wingdings" panose="05000000000000000000" pitchFamily="2" charset="2"/>
              <a:buChar char="§"/>
            </a:pPr>
            <a:r>
              <a:rPr lang="en-US" dirty="0" smtClean="0">
                <a:solidFill>
                  <a:prstClr val="black"/>
                </a:solidFill>
              </a:rPr>
              <a:t>Precise Relative </a:t>
            </a:r>
            <a:r>
              <a:rPr lang="en-US" b="1" i="1" dirty="0" smtClean="0">
                <a:solidFill>
                  <a:prstClr val="black"/>
                </a:solidFill>
              </a:rPr>
              <a:t>Localization</a:t>
            </a:r>
            <a:r>
              <a:rPr lang="en-US" dirty="0" smtClean="0">
                <a:solidFill>
                  <a:prstClr val="black"/>
                </a:solidFill>
              </a:rPr>
              <a:t> with GPS</a:t>
            </a:r>
          </a:p>
          <a:p>
            <a:pPr lvl="1">
              <a:buClr>
                <a:schemeClr val="bg2">
                  <a:lumMod val="50000"/>
                </a:schemeClr>
              </a:buClr>
              <a:buFont typeface="Wingdings" panose="05000000000000000000" pitchFamily="2" charset="2"/>
              <a:buChar char="§"/>
            </a:pPr>
            <a:r>
              <a:rPr lang="en-US" dirty="0" smtClean="0">
                <a:solidFill>
                  <a:prstClr val="black"/>
                </a:solidFill>
              </a:rPr>
              <a:t>Ambiguity Function Method</a:t>
            </a:r>
          </a:p>
          <a:p>
            <a:pPr lvl="1">
              <a:buClr>
                <a:schemeClr val="bg2">
                  <a:lumMod val="50000"/>
                </a:schemeClr>
              </a:buClr>
              <a:buFont typeface="Wingdings" panose="05000000000000000000" pitchFamily="2" charset="2"/>
              <a:buChar char="§"/>
            </a:pPr>
            <a:r>
              <a:rPr lang="en-US" dirty="0" smtClean="0">
                <a:solidFill>
                  <a:prstClr val="black"/>
                </a:solidFill>
              </a:rPr>
              <a:t>AFV Peak Tracking (APT) Solution</a:t>
            </a:r>
            <a:endParaRPr lang="en-US" dirty="0">
              <a:solidFill>
                <a:prstClr val="black"/>
              </a:solidFill>
            </a:endParaRPr>
          </a:p>
          <a:p>
            <a:pPr lvl="1">
              <a:buClr>
                <a:schemeClr val="bg2">
                  <a:lumMod val="50000"/>
                </a:schemeClr>
              </a:buClr>
              <a:buFont typeface="Wingdings" panose="05000000000000000000" pitchFamily="2" charset="2"/>
              <a:buChar char="§"/>
            </a:pPr>
            <a:r>
              <a:rPr lang="en-US" dirty="0">
                <a:solidFill>
                  <a:prstClr val="black"/>
                </a:solidFill>
              </a:rPr>
              <a:t>Evaluation and </a:t>
            </a:r>
            <a:r>
              <a:rPr lang="en-US" dirty="0" smtClean="0">
                <a:solidFill>
                  <a:prstClr val="black"/>
                </a:solidFill>
              </a:rPr>
              <a:t>Results</a:t>
            </a:r>
          </a:p>
          <a:p>
            <a:pPr>
              <a:buClr>
                <a:srgbClr val="C00000"/>
              </a:buClr>
              <a:buFont typeface="Wingdings" panose="05000000000000000000" pitchFamily="2" charset="2"/>
              <a:buChar char="§"/>
            </a:pPr>
            <a:r>
              <a:rPr lang="en-US" dirty="0">
                <a:solidFill>
                  <a:prstClr val="black"/>
                </a:solidFill>
              </a:rPr>
              <a:t>Future Work and Conclusions</a:t>
            </a:r>
          </a:p>
        </p:txBody>
      </p:sp>
      <p:sp>
        <p:nvSpPr>
          <p:cNvPr id="4" name="Titel 1"/>
          <p:cNvSpPr>
            <a:spLocks noGrp="1"/>
          </p:cNvSpPr>
          <p:nvPr>
            <p:ph type="title"/>
          </p:nvPr>
        </p:nvSpPr>
        <p:spPr>
          <a:xfrm>
            <a:off x="819035" y="151504"/>
            <a:ext cx="8176684" cy="465165"/>
          </a:xfrm>
        </p:spPr>
        <p:txBody>
          <a:bodyPr>
            <a:noAutofit/>
          </a:bodyPr>
          <a:lstStyle/>
          <a:p>
            <a:pPr algn="ctr"/>
            <a:r>
              <a:rPr lang="en-US" sz="3600" b="1" dirty="0" smtClean="0">
                <a:latin typeface="+mn-lt"/>
              </a:rPr>
              <a:t>Outline</a:t>
            </a:r>
            <a:endParaRPr lang="en-US" sz="3600" b="1" dirty="0">
              <a:latin typeface="+mn-lt"/>
            </a:endParaRPr>
          </a:p>
        </p:txBody>
      </p:sp>
      <p:pic>
        <p:nvPicPr>
          <p:cNvPr id="5" name="Grafik 3" descr="136581138_display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128094" y="74139"/>
            <a:ext cx="619897" cy="619897"/>
          </a:xfrm>
          <a:prstGeom prst="rect">
            <a:avLst/>
          </a:prstGeom>
          <a:noFill/>
          <a:ln>
            <a:noFill/>
          </a:ln>
        </p:spPr>
      </p:pic>
      <p:cxnSp>
        <p:nvCxnSpPr>
          <p:cNvPr id="6" name="Gerade Verbindung 5"/>
          <p:cNvCxnSpPr/>
          <p:nvPr/>
        </p:nvCxnSpPr>
        <p:spPr>
          <a:xfrm>
            <a:off x="819034" y="694036"/>
            <a:ext cx="8176685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409995290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xit" presetSubtype="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</p:bld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el 1"/>
          <p:cNvSpPr>
            <a:spLocks noGrp="1"/>
          </p:cNvSpPr>
          <p:nvPr>
            <p:ph type="title"/>
          </p:nvPr>
        </p:nvSpPr>
        <p:spPr>
          <a:xfrm>
            <a:off x="819035" y="151504"/>
            <a:ext cx="8176684" cy="465165"/>
          </a:xfrm>
        </p:spPr>
        <p:txBody>
          <a:bodyPr>
            <a:noAutofit/>
          </a:bodyPr>
          <a:lstStyle/>
          <a:p>
            <a:pPr algn="ctr"/>
            <a:r>
              <a:rPr lang="en-US" sz="3600" b="1" dirty="0" smtClean="0">
                <a:latin typeface="+mn-lt"/>
              </a:rPr>
              <a:t>Software Architecture</a:t>
            </a:r>
            <a:endParaRPr lang="en-US" sz="3600" b="1" dirty="0">
              <a:latin typeface="+mn-lt"/>
            </a:endParaRPr>
          </a:p>
        </p:txBody>
      </p:sp>
      <p:pic>
        <p:nvPicPr>
          <p:cNvPr id="5" name="Grafik 3" descr="136581138_display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128094" y="74139"/>
            <a:ext cx="619897" cy="619897"/>
          </a:xfrm>
          <a:prstGeom prst="rect">
            <a:avLst/>
          </a:prstGeom>
          <a:noFill/>
          <a:ln>
            <a:noFill/>
          </a:ln>
        </p:spPr>
      </p:pic>
      <p:cxnSp>
        <p:nvCxnSpPr>
          <p:cNvPr id="6" name="Gerade Verbindung 5"/>
          <p:cNvCxnSpPr/>
          <p:nvPr/>
        </p:nvCxnSpPr>
        <p:spPr>
          <a:xfrm>
            <a:off x="819034" y="694036"/>
            <a:ext cx="8176685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8" name="Picture 7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5630" y="1281446"/>
            <a:ext cx="8998717" cy="4679757"/>
          </a:xfrm>
          <a:prstGeom prst="rect">
            <a:avLst/>
          </a:prstGeom>
        </p:spPr>
      </p:pic>
      <p:grpSp>
        <p:nvGrpSpPr>
          <p:cNvPr id="17" name="Group 16"/>
          <p:cNvGrpSpPr/>
          <p:nvPr/>
        </p:nvGrpSpPr>
        <p:grpSpPr>
          <a:xfrm>
            <a:off x="5737519" y="3335819"/>
            <a:ext cx="1310335" cy="787638"/>
            <a:chOff x="5737519" y="3335819"/>
            <a:chExt cx="1310335" cy="787638"/>
          </a:xfrm>
        </p:grpSpPr>
        <p:sp>
          <p:nvSpPr>
            <p:cNvPr id="15" name="Isosceles Triangle 14"/>
            <p:cNvSpPr/>
            <p:nvPr/>
          </p:nvSpPr>
          <p:spPr>
            <a:xfrm>
              <a:off x="5738876" y="3335819"/>
              <a:ext cx="1308978" cy="393819"/>
            </a:xfrm>
            <a:prstGeom prst="triangle">
              <a:avLst/>
            </a:prstGeom>
            <a:solidFill>
              <a:schemeClr val="bg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6" name="Isosceles Triangle 15"/>
            <p:cNvSpPr/>
            <p:nvPr/>
          </p:nvSpPr>
          <p:spPr>
            <a:xfrm flipV="1">
              <a:off x="5737519" y="3729638"/>
              <a:ext cx="1308978" cy="393819"/>
            </a:xfrm>
            <a:prstGeom prst="triangle">
              <a:avLst/>
            </a:prstGeom>
            <a:solidFill>
              <a:schemeClr val="bg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grpSp>
        <p:nvGrpSpPr>
          <p:cNvPr id="18" name="Group 17"/>
          <p:cNvGrpSpPr/>
          <p:nvPr/>
        </p:nvGrpSpPr>
        <p:grpSpPr>
          <a:xfrm>
            <a:off x="5736162" y="4340707"/>
            <a:ext cx="1310335" cy="787638"/>
            <a:chOff x="5737519" y="3335819"/>
            <a:chExt cx="1310335" cy="787638"/>
          </a:xfrm>
        </p:grpSpPr>
        <p:sp>
          <p:nvSpPr>
            <p:cNvPr id="19" name="Isosceles Triangle 18"/>
            <p:cNvSpPr/>
            <p:nvPr/>
          </p:nvSpPr>
          <p:spPr>
            <a:xfrm>
              <a:off x="5738876" y="3335819"/>
              <a:ext cx="1308978" cy="393819"/>
            </a:xfrm>
            <a:prstGeom prst="triangle">
              <a:avLst/>
            </a:prstGeom>
            <a:solidFill>
              <a:schemeClr val="bg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0" name="Isosceles Triangle 19"/>
            <p:cNvSpPr/>
            <p:nvPr/>
          </p:nvSpPr>
          <p:spPr>
            <a:xfrm flipV="1">
              <a:off x="5737519" y="3729638"/>
              <a:ext cx="1308978" cy="393819"/>
            </a:xfrm>
            <a:prstGeom prst="triangle">
              <a:avLst/>
            </a:prstGeom>
            <a:solidFill>
              <a:schemeClr val="bg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</p:spTree>
    <p:extLst>
      <p:ext uri="{BB962C8B-B14F-4D97-AF65-F5344CB8AC3E}">
        <p14:creationId xmlns:p14="http://schemas.microsoft.com/office/powerpoint/2010/main" val="390393716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el 1"/>
          <p:cNvSpPr>
            <a:spLocks noGrp="1"/>
          </p:cNvSpPr>
          <p:nvPr>
            <p:ph type="title"/>
          </p:nvPr>
        </p:nvSpPr>
        <p:spPr>
          <a:xfrm>
            <a:off x="819035" y="151504"/>
            <a:ext cx="8176684" cy="465165"/>
          </a:xfrm>
        </p:spPr>
        <p:txBody>
          <a:bodyPr>
            <a:noAutofit/>
          </a:bodyPr>
          <a:lstStyle/>
          <a:p>
            <a:pPr algn="ctr"/>
            <a:r>
              <a:rPr lang="en-US" sz="3600" b="1" dirty="0" smtClean="0">
                <a:latin typeface="+mn-lt"/>
              </a:rPr>
              <a:t>Software Architecture</a:t>
            </a:r>
            <a:endParaRPr lang="en-US" sz="3600" b="1" dirty="0">
              <a:latin typeface="+mn-lt"/>
            </a:endParaRPr>
          </a:p>
        </p:txBody>
      </p:sp>
      <p:pic>
        <p:nvPicPr>
          <p:cNvPr id="5" name="Grafik 3" descr="136581138_display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128094" y="74139"/>
            <a:ext cx="619897" cy="619897"/>
          </a:xfrm>
          <a:prstGeom prst="rect">
            <a:avLst/>
          </a:prstGeom>
          <a:noFill/>
          <a:ln>
            <a:noFill/>
          </a:ln>
        </p:spPr>
      </p:pic>
      <p:cxnSp>
        <p:nvCxnSpPr>
          <p:cNvPr id="6" name="Gerade Verbindung 5"/>
          <p:cNvCxnSpPr/>
          <p:nvPr/>
        </p:nvCxnSpPr>
        <p:spPr>
          <a:xfrm>
            <a:off x="819034" y="694036"/>
            <a:ext cx="8176685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8" name="Picture 7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5630" y="1281446"/>
            <a:ext cx="8998717" cy="4679757"/>
          </a:xfrm>
          <a:prstGeom prst="rect">
            <a:avLst/>
          </a:prstGeom>
        </p:spPr>
      </p:pic>
      <p:grpSp>
        <p:nvGrpSpPr>
          <p:cNvPr id="10" name="Group 9"/>
          <p:cNvGrpSpPr/>
          <p:nvPr/>
        </p:nvGrpSpPr>
        <p:grpSpPr>
          <a:xfrm>
            <a:off x="5737519" y="3335819"/>
            <a:ext cx="1310335" cy="787638"/>
            <a:chOff x="5737519" y="3335819"/>
            <a:chExt cx="1310335" cy="787638"/>
          </a:xfrm>
        </p:grpSpPr>
        <p:sp>
          <p:nvSpPr>
            <p:cNvPr id="11" name="Isosceles Triangle 10"/>
            <p:cNvSpPr/>
            <p:nvPr/>
          </p:nvSpPr>
          <p:spPr>
            <a:xfrm>
              <a:off x="5738876" y="3335819"/>
              <a:ext cx="1308978" cy="393819"/>
            </a:xfrm>
            <a:prstGeom prst="triangle">
              <a:avLst/>
            </a:prstGeom>
            <a:solidFill>
              <a:schemeClr val="bg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2" name="Isosceles Triangle 11"/>
            <p:cNvSpPr/>
            <p:nvPr/>
          </p:nvSpPr>
          <p:spPr>
            <a:xfrm flipV="1">
              <a:off x="5737519" y="3729638"/>
              <a:ext cx="1308978" cy="393819"/>
            </a:xfrm>
            <a:prstGeom prst="triangle">
              <a:avLst/>
            </a:prstGeom>
            <a:solidFill>
              <a:schemeClr val="bg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grpSp>
        <p:nvGrpSpPr>
          <p:cNvPr id="13" name="Group 12"/>
          <p:cNvGrpSpPr/>
          <p:nvPr/>
        </p:nvGrpSpPr>
        <p:grpSpPr>
          <a:xfrm>
            <a:off x="5736162" y="4340707"/>
            <a:ext cx="1310335" cy="787638"/>
            <a:chOff x="5737519" y="3335819"/>
            <a:chExt cx="1310335" cy="787638"/>
          </a:xfrm>
        </p:grpSpPr>
        <p:sp>
          <p:nvSpPr>
            <p:cNvPr id="14" name="Isosceles Triangle 13"/>
            <p:cNvSpPr/>
            <p:nvPr/>
          </p:nvSpPr>
          <p:spPr>
            <a:xfrm>
              <a:off x="5738876" y="3335819"/>
              <a:ext cx="1308978" cy="393819"/>
            </a:xfrm>
            <a:prstGeom prst="triangle">
              <a:avLst/>
            </a:prstGeom>
            <a:solidFill>
              <a:schemeClr val="bg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5" name="Isosceles Triangle 14"/>
            <p:cNvSpPr/>
            <p:nvPr/>
          </p:nvSpPr>
          <p:spPr>
            <a:xfrm flipV="1">
              <a:off x="5737519" y="3729638"/>
              <a:ext cx="1308978" cy="393819"/>
            </a:xfrm>
            <a:prstGeom prst="triangle">
              <a:avLst/>
            </a:prstGeom>
            <a:solidFill>
              <a:schemeClr val="bg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16" name="TextBox 15"/>
          <p:cNvSpPr txBox="1"/>
          <p:nvPr/>
        </p:nvSpPr>
        <p:spPr>
          <a:xfrm>
            <a:off x="3604235" y="5212935"/>
            <a:ext cx="1935530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2400" b="1" u="sng" dirty="0" smtClean="0"/>
              <a:t>UBX Manager</a:t>
            </a:r>
            <a:endParaRPr lang="en-US" sz="2400" b="1" u="sng" dirty="0"/>
          </a:p>
        </p:txBody>
      </p:sp>
    </p:spTree>
    <p:extLst>
      <p:ext uri="{BB962C8B-B14F-4D97-AF65-F5344CB8AC3E}">
        <p14:creationId xmlns:p14="http://schemas.microsoft.com/office/powerpoint/2010/main" val="347961734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6" dur="2000" fill="hold"/>
                                        <p:tgtEl>
                                          <p:spTgt spid="8"/>
                                        </p:tgtEl>
                                      </p:cBhvr>
                                      <p:by x="70000" y="70000"/>
                                    </p:animScale>
                                  </p:childTnLst>
                                </p:cTn>
                              </p:par>
                              <p:par>
                                <p:cTn id="7" presetID="42" presetClass="pat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2.77778E-6 7.40741E-7 L 0.00052 -0.15162 " pathEditMode="relative" rAng="0" ptsTypes="AA">
                                      <p:cBhvr>
                                        <p:cTn id="8" dur="2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7" y="-7593"/>
                                    </p:animMotion>
                                  </p:childTnLst>
                                </p:cTn>
                              </p:par>
                              <p:par>
                                <p:cTn id="9" presetID="6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10" dur="2000" fill="hold"/>
                                        <p:tgtEl>
                                          <p:spTgt spid="10"/>
                                        </p:tgtEl>
                                      </p:cBhvr>
                                      <p:by x="70000" y="70000"/>
                                    </p:animScale>
                                  </p:childTnLst>
                                </p:cTn>
                              </p:par>
                              <p:par>
                                <p:cTn id="11" presetID="42" presetClass="pat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1.94444E-6 0 L -0.05903 -0.15625 " pathEditMode="relative" rAng="0" ptsTypes="AA">
                                      <p:cBhvr>
                                        <p:cTn id="12" dur="2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2951" y="-7824"/>
                                    </p:animMotion>
                                  </p:childTnLst>
                                </p:cTn>
                              </p:par>
                              <p:par>
                                <p:cTn id="13" presetID="6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14" dur="2000" fill="hold"/>
                                        <p:tgtEl>
                                          <p:spTgt spid="13"/>
                                        </p:tgtEl>
                                      </p:cBhvr>
                                      <p:by x="70000" y="70000"/>
                                    </p:animScale>
                                  </p:childTnLst>
                                </p:cTn>
                              </p:par>
                              <p:par>
                                <p:cTn id="15" presetID="42" presetClass="pat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1.66667E-6 2.22222E-6 L -0.05886 -0.20047 " pathEditMode="relative" rAng="0" ptsTypes="AA">
                                      <p:cBhvr>
                                        <p:cTn id="16" dur="2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2951" y="-10023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2000"/>
                            </p:stCondLst>
                            <p:childTnLst>
                              <p:par>
                                <p:cTn id="18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6" grpId="0"/>
    </p:bld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el 1"/>
          <p:cNvSpPr>
            <a:spLocks noGrp="1"/>
          </p:cNvSpPr>
          <p:nvPr>
            <p:ph type="title"/>
          </p:nvPr>
        </p:nvSpPr>
        <p:spPr>
          <a:xfrm>
            <a:off x="819035" y="151504"/>
            <a:ext cx="8176684" cy="465165"/>
          </a:xfrm>
        </p:spPr>
        <p:txBody>
          <a:bodyPr>
            <a:noAutofit/>
          </a:bodyPr>
          <a:lstStyle/>
          <a:p>
            <a:pPr algn="ctr"/>
            <a:r>
              <a:rPr lang="en-US" sz="3600" b="1" dirty="0" smtClean="0">
                <a:latin typeface="+mn-lt"/>
              </a:rPr>
              <a:t>Software Architecture</a:t>
            </a:r>
            <a:endParaRPr lang="en-US" sz="3600" b="1" dirty="0">
              <a:latin typeface="+mn-lt"/>
            </a:endParaRPr>
          </a:p>
        </p:txBody>
      </p:sp>
      <p:pic>
        <p:nvPicPr>
          <p:cNvPr id="5" name="Grafik 3" descr="136581138_display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128094" y="74139"/>
            <a:ext cx="619897" cy="619897"/>
          </a:xfrm>
          <a:prstGeom prst="rect">
            <a:avLst/>
          </a:prstGeom>
          <a:noFill/>
          <a:ln>
            <a:noFill/>
          </a:ln>
        </p:spPr>
      </p:pic>
      <p:cxnSp>
        <p:nvCxnSpPr>
          <p:cNvPr id="6" name="Gerade Verbindung 5"/>
          <p:cNvCxnSpPr/>
          <p:nvPr/>
        </p:nvCxnSpPr>
        <p:spPr>
          <a:xfrm>
            <a:off x="819034" y="694036"/>
            <a:ext cx="8176685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0" name="Picture 9"/>
          <p:cNvPicPr preferRelativeResize="0"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30995" y="948161"/>
            <a:ext cx="6299102" cy="3275830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3648125" y="4426718"/>
            <a:ext cx="1847750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2400" b="1" u="sng" dirty="0" smtClean="0"/>
              <a:t>PreProcessor</a:t>
            </a:r>
            <a:endParaRPr lang="en-US" sz="2400" b="1" u="sng" dirty="0"/>
          </a:p>
        </p:txBody>
      </p:sp>
      <p:sp>
        <p:nvSpPr>
          <p:cNvPr id="8" name="Rectangle 7"/>
          <p:cNvSpPr/>
          <p:nvPr/>
        </p:nvSpPr>
        <p:spPr>
          <a:xfrm>
            <a:off x="1358013" y="4888383"/>
            <a:ext cx="6427975" cy="15696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indent="-342900">
              <a:buClr>
                <a:srgbClr val="C00000"/>
              </a:buClr>
              <a:buFont typeface="Wingdings" panose="05000000000000000000" pitchFamily="2" charset="2"/>
              <a:buChar char="§"/>
            </a:pPr>
            <a:r>
              <a:rPr lang="en-US" sz="2400" dirty="0" smtClean="0"/>
              <a:t>Removes erroneous satellite measurements</a:t>
            </a:r>
          </a:p>
          <a:p>
            <a:pPr marL="342900" indent="-342900">
              <a:buClr>
                <a:srgbClr val="C00000"/>
              </a:buClr>
              <a:buFont typeface="Wingdings" panose="05000000000000000000" pitchFamily="2" charset="2"/>
              <a:buChar char="§"/>
            </a:pPr>
            <a:r>
              <a:rPr lang="en-US" sz="2400" dirty="0" smtClean="0"/>
              <a:t>Disregards satellites with low SNRs</a:t>
            </a:r>
          </a:p>
          <a:p>
            <a:pPr marL="342900" indent="-342900">
              <a:buClr>
                <a:srgbClr val="C00000"/>
              </a:buClr>
              <a:buFont typeface="Wingdings" panose="05000000000000000000" pitchFamily="2" charset="2"/>
              <a:buChar char="§"/>
            </a:pPr>
            <a:r>
              <a:rPr lang="en-US" sz="2400" dirty="0" smtClean="0"/>
              <a:t>Disregards satellites with low elevations (&lt;15°)</a:t>
            </a:r>
          </a:p>
          <a:p>
            <a:pPr marL="342900" indent="-342900">
              <a:buClr>
                <a:srgbClr val="C00000"/>
              </a:buClr>
              <a:buFont typeface="Wingdings" panose="05000000000000000000" pitchFamily="2" charset="2"/>
              <a:buChar char="§"/>
            </a:pPr>
            <a:r>
              <a:rPr lang="en-US" sz="2400" dirty="0" smtClean="0"/>
              <a:t>Tries to detect and mark cycle slips</a:t>
            </a:r>
          </a:p>
        </p:txBody>
      </p:sp>
      <p:grpSp>
        <p:nvGrpSpPr>
          <p:cNvPr id="17" name="Group 16"/>
          <p:cNvGrpSpPr/>
          <p:nvPr/>
        </p:nvGrpSpPr>
        <p:grpSpPr>
          <a:xfrm>
            <a:off x="5398294" y="3090863"/>
            <a:ext cx="907255" cy="550069"/>
            <a:chOff x="5737519" y="3335819"/>
            <a:chExt cx="1310335" cy="787638"/>
          </a:xfrm>
        </p:grpSpPr>
        <p:sp>
          <p:nvSpPr>
            <p:cNvPr id="18" name="Isosceles Triangle 17"/>
            <p:cNvSpPr/>
            <p:nvPr/>
          </p:nvSpPr>
          <p:spPr>
            <a:xfrm>
              <a:off x="5738876" y="3335819"/>
              <a:ext cx="1308978" cy="393819"/>
            </a:xfrm>
            <a:prstGeom prst="triangle">
              <a:avLst/>
            </a:prstGeom>
            <a:solidFill>
              <a:schemeClr val="bg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9" name="Isosceles Triangle 18"/>
            <p:cNvSpPr/>
            <p:nvPr/>
          </p:nvSpPr>
          <p:spPr>
            <a:xfrm flipV="1">
              <a:off x="5737519" y="3729638"/>
              <a:ext cx="1308978" cy="393819"/>
            </a:xfrm>
            <a:prstGeom prst="triangle">
              <a:avLst/>
            </a:prstGeom>
            <a:solidFill>
              <a:schemeClr val="bg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grpSp>
        <p:nvGrpSpPr>
          <p:cNvPr id="20" name="Group 19"/>
          <p:cNvGrpSpPr/>
          <p:nvPr/>
        </p:nvGrpSpPr>
        <p:grpSpPr>
          <a:xfrm>
            <a:off x="5397354" y="2386478"/>
            <a:ext cx="907255" cy="550069"/>
            <a:chOff x="5737519" y="3335819"/>
            <a:chExt cx="1310335" cy="787638"/>
          </a:xfrm>
        </p:grpSpPr>
        <p:sp>
          <p:nvSpPr>
            <p:cNvPr id="21" name="Isosceles Triangle 20"/>
            <p:cNvSpPr/>
            <p:nvPr/>
          </p:nvSpPr>
          <p:spPr>
            <a:xfrm>
              <a:off x="5738876" y="3335819"/>
              <a:ext cx="1308978" cy="393819"/>
            </a:xfrm>
            <a:prstGeom prst="triangle">
              <a:avLst/>
            </a:prstGeom>
            <a:solidFill>
              <a:schemeClr val="bg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2" name="Isosceles Triangle 21"/>
            <p:cNvSpPr/>
            <p:nvPr/>
          </p:nvSpPr>
          <p:spPr>
            <a:xfrm flipV="1">
              <a:off x="5737519" y="3729638"/>
              <a:ext cx="1308978" cy="393819"/>
            </a:xfrm>
            <a:prstGeom prst="triangle">
              <a:avLst/>
            </a:prstGeom>
            <a:solidFill>
              <a:schemeClr val="bg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</p:spTree>
    <p:extLst>
      <p:ext uri="{BB962C8B-B14F-4D97-AF65-F5344CB8AC3E}">
        <p14:creationId xmlns:p14="http://schemas.microsoft.com/office/powerpoint/2010/main" val="352776490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el 1"/>
          <p:cNvSpPr>
            <a:spLocks noGrp="1"/>
          </p:cNvSpPr>
          <p:nvPr>
            <p:ph type="title"/>
          </p:nvPr>
        </p:nvSpPr>
        <p:spPr>
          <a:xfrm>
            <a:off x="819035" y="151504"/>
            <a:ext cx="8176684" cy="465165"/>
          </a:xfrm>
        </p:spPr>
        <p:txBody>
          <a:bodyPr>
            <a:noAutofit/>
          </a:bodyPr>
          <a:lstStyle/>
          <a:p>
            <a:pPr algn="ctr"/>
            <a:r>
              <a:rPr lang="en-US" sz="3600" b="1" dirty="0" smtClean="0">
                <a:latin typeface="+mn-lt"/>
              </a:rPr>
              <a:t>Software Architecture</a:t>
            </a:r>
            <a:endParaRPr lang="en-US" sz="3600" b="1" dirty="0">
              <a:latin typeface="+mn-lt"/>
            </a:endParaRPr>
          </a:p>
        </p:txBody>
      </p:sp>
      <p:pic>
        <p:nvPicPr>
          <p:cNvPr id="5" name="Grafik 3" descr="136581138_display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128094" y="74139"/>
            <a:ext cx="619897" cy="619897"/>
          </a:xfrm>
          <a:prstGeom prst="rect">
            <a:avLst/>
          </a:prstGeom>
          <a:noFill/>
          <a:ln>
            <a:noFill/>
          </a:ln>
        </p:spPr>
      </p:pic>
      <p:cxnSp>
        <p:nvCxnSpPr>
          <p:cNvPr id="6" name="Gerade Verbindung 5"/>
          <p:cNvCxnSpPr/>
          <p:nvPr/>
        </p:nvCxnSpPr>
        <p:spPr>
          <a:xfrm>
            <a:off x="819034" y="694036"/>
            <a:ext cx="8176685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0" name="Picture 9"/>
          <p:cNvPicPr preferRelativeResize="0"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30995" y="948161"/>
            <a:ext cx="6299102" cy="3275830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3316688" y="5212935"/>
            <a:ext cx="2510624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2400" b="1" u="sng" dirty="0" smtClean="0"/>
              <a:t>Network Manager</a:t>
            </a:r>
            <a:endParaRPr lang="en-US" sz="2400" b="1" u="sng" dirty="0"/>
          </a:p>
        </p:txBody>
      </p:sp>
      <p:grpSp>
        <p:nvGrpSpPr>
          <p:cNvPr id="8" name="Group 7"/>
          <p:cNvGrpSpPr/>
          <p:nvPr/>
        </p:nvGrpSpPr>
        <p:grpSpPr>
          <a:xfrm>
            <a:off x="5398294" y="3090863"/>
            <a:ext cx="907255" cy="550069"/>
            <a:chOff x="5737519" y="3335819"/>
            <a:chExt cx="1310335" cy="787638"/>
          </a:xfrm>
        </p:grpSpPr>
        <p:sp>
          <p:nvSpPr>
            <p:cNvPr id="11" name="Isosceles Triangle 10"/>
            <p:cNvSpPr/>
            <p:nvPr/>
          </p:nvSpPr>
          <p:spPr>
            <a:xfrm>
              <a:off x="5738876" y="3335819"/>
              <a:ext cx="1308978" cy="393819"/>
            </a:xfrm>
            <a:prstGeom prst="triangle">
              <a:avLst/>
            </a:prstGeom>
            <a:solidFill>
              <a:schemeClr val="bg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2" name="Isosceles Triangle 11"/>
            <p:cNvSpPr/>
            <p:nvPr/>
          </p:nvSpPr>
          <p:spPr>
            <a:xfrm flipV="1">
              <a:off x="5737519" y="3729638"/>
              <a:ext cx="1308978" cy="393819"/>
            </a:xfrm>
            <a:prstGeom prst="triangle">
              <a:avLst/>
            </a:prstGeom>
            <a:solidFill>
              <a:schemeClr val="bg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grpSp>
        <p:nvGrpSpPr>
          <p:cNvPr id="13" name="Group 12"/>
          <p:cNvGrpSpPr/>
          <p:nvPr/>
        </p:nvGrpSpPr>
        <p:grpSpPr>
          <a:xfrm>
            <a:off x="5397354" y="2386478"/>
            <a:ext cx="907255" cy="550069"/>
            <a:chOff x="5737519" y="3335819"/>
            <a:chExt cx="1310335" cy="787638"/>
          </a:xfrm>
        </p:grpSpPr>
        <p:sp>
          <p:nvSpPr>
            <p:cNvPr id="14" name="Isosceles Triangle 13"/>
            <p:cNvSpPr/>
            <p:nvPr/>
          </p:nvSpPr>
          <p:spPr>
            <a:xfrm>
              <a:off x="5738876" y="3335819"/>
              <a:ext cx="1308978" cy="393819"/>
            </a:xfrm>
            <a:prstGeom prst="triangle">
              <a:avLst/>
            </a:prstGeom>
            <a:solidFill>
              <a:schemeClr val="bg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5" name="Isosceles Triangle 14"/>
            <p:cNvSpPr/>
            <p:nvPr/>
          </p:nvSpPr>
          <p:spPr>
            <a:xfrm flipV="1">
              <a:off x="5737519" y="3729638"/>
              <a:ext cx="1308978" cy="393819"/>
            </a:xfrm>
            <a:prstGeom prst="triangle">
              <a:avLst/>
            </a:prstGeom>
            <a:solidFill>
              <a:schemeClr val="bg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</p:spTree>
    <p:extLst>
      <p:ext uri="{BB962C8B-B14F-4D97-AF65-F5344CB8AC3E}">
        <p14:creationId xmlns:p14="http://schemas.microsoft.com/office/powerpoint/2010/main" val="132394286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el 1"/>
          <p:cNvSpPr>
            <a:spLocks noGrp="1"/>
          </p:cNvSpPr>
          <p:nvPr>
            <p:ph type="title"/>
          </p:nvPr>
        </p:nvSpPr>
        <p:spPr>
          <a:xfrm>
            <a:off x="819035" y="151504"/>
            <a:ext cx="8176684" cy="465165"/>
          </a:xfrm>
        </p:spPr>
        <p:txBody>
          <a:bodyPr>
            <a:noAutofit/>
          </a:bodyPr>
          <a:lstStyle/>
          <a:p>
            <a:pPr algn="ctr"/>
            <a:r>
              <a:rPr lang="en-US" sz="3600" b="1" dirty="0" smtClean="0">
                <a:latin typeface="+mn-lt"/>
              </a:rPr>
              <a:t>Software Architecture</a:t>
            </a:r>
            <a:endParaRPr lang="en-US" sz="3600" b="1" dirty="0">
              <a:latin typeface="+mn-lt"/>
            </a:endParaRPr>
          </a:p>
        </p:txBody>
      </p:sp>
      <p:pic>
        <p:nvPicPr>
          <p:cNvPr id="5" name="Grafik 3" descr="136581138_display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128094" y="74139"/>
            <a:ext cx="619897" cy="619897"/>
          </a:xfrm>
          <a:prstGeom prst="rect">
            <a:avLst/>
          </a:prstGeom>
          <a:noFill/>
          <a:ln>
            <a:noFill/>
          </a:ln>
        </p:spPr>
      </p:pic>
      <p:cxnSp>
        <p:nvCxnSpPr>
          <p:cNvPr id="6" name="Gerade Verbindung 5"/>
          <p:cNvCxnSpPr/>
          <p:nvPr/>
        </p:nvCxnSpPr>
        <p:spPr>
          <a:xfrm>
            <a:off x="819034" y="694036"/>
            <a:ext cx="8176685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0" name="Picture 9"/>
          <p:cNvPicPr preferRelativeResize="0"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30995" y="948161"/>
            <a:ext cx="6299102" cy="3275830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3440280" y="4580546"/>
            <a:ext cx="2263441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2400" b="1" u="sng" dirty="0" smtClean="0"/>
              <a:t>Data Aggregator</a:t>
            </a:r>
            <a:endParaRPr lang="en-US" sz="2400" b="1" u="sng" dirty="0"/>
          </a:p>
        </p:txBody>
      </p:sp>
      <p:sp>
        <p:nvSpPr>
          <p:cNvPr id="8" name="Rectangle 7"/>
          <p:cNvSpPr/>
          <p:nvPr/>
        </p:nvSpPr>
        <p:spPr>
          <a:xfrm>
            <a:off x="1935239" y="5042211"/>
            <a:ext cx="5273523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indent="-342900">
              <a:buClr>
                <a:srgbClr val="C00000"/>
              </a:buClr>
              <a:buFont typeface="Wingdings" panose="05000000000000000000" pitchFamily="2" charset="2"/>
              <a:buChar char="§"/>
            </a:pPr>
            <a:r>
              <a:rPr lang="en-US" sz="2400" dirty="0" smtClean="0"/>
              <a:t>Constructs “Pairwise Data Unit”</a:t>
            </a:r>
          </a:p>
          <a:p>
            <a:pPr marL="342900" indent="-342900">
              <a:buClr>
                <a:srgbClr val="C00000"/>
              </a:buClr>
              <a:buFont typeface="Wingdings" panose="05000000000000000000" pitchFamily="2" charset="2"/>
              <a:buChar char="§"/>
            </a:pPr>
            <a:r>
              <a:rPr lang="en-US" sz="2400" dirty="0" smtClean="0"/>
              <a:t>Selects appropriate reference satellite</a:t>
            </a:r>
          </a:p>
          <a:p>
            <a:pPr marL="342900" indent="-342900">
              <a:buClr>
                <a:srgbClr val="C00000"/>
              </a:buClr>
              <a:buFont typeface="Wingdings" panose="05000000000000000000" pitchFamily="2" charset="2"/>
              <a:buChar char="§"/>
            </a:pPr>
            <a:r>
              <a:rPr lang="en-US" sz="2400" dirty="0" smtClean="0"/>
              <a:t>Calculates all differencing operations</a:t>
            </a:r>
          </a:p>
        </p:txBody>
      </p:sp>
      <p:grpSp>
        <p:nvGrpSpPr>
          <p:cNvPr id="11" name="Group 10"/>
          <p:cNvGrpSpPr/>
          <p:nvPr/>
        </p:nvGrpSpPr>
        <p:grpSpPr>
          <a:xfrm>
            <a:off x="5398294" y="3090863"/>
            <a:ext cx="907255" cy="550069"/>
            <a:chOff x="5737519" y="3335819"/>
            <a:chExt cx="1310335" cy="787638"/>
          </a:xfrm>
        </p:grpSpPr>
        <p:sp>
          <p:nvSpPr>
            <p:cNvPr id="12" name="Isosceles Triangle 11"/>
            <p:cNvSpPr/>
            <p:nvPr/>
          </p:nvSpPr>
          <p:spPr>
            <a:xfrm>
              <a:off x="5738876" y="3335819"/>
              <a:ext cx="1308978" cy="393819"/>
            </a:xfrm>
            <a:prstGeom prst="triangle">
              <a:avLst/>
            </a:prstGeom>
            <a:solidFill>
              <a:schemeClr val="bg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3" name="Isosceles Triangle 12"/>
            <p:cNvSpPr/>
            <p:nvPr/>
          </p:nvSpPr>
          <p:spPr>
            <a:xfrm flipV="1">
              <a:off x="5737519" y="3729638"/>
              <a:ext cx="1308978" cy="393819"/>
            </a:xfrm>
            <a:prstGeom prst="triangle">
              <a:avLst/>
            </a:prstGeom>
            <a:solidFill>
              <a:schemeClr val="bg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grpSp>
        <p:nvGrpSpPr>
          <p:cNvPr id="14" name="Group 13"/>
          <p:cNvGrpSpPr/>
          <p:nvPr/>
        </p:nvGrpSpPr>
        <p:grpSpPr>
          <a:xfrm>
            <a:off x="5397354" y="2386478"/>
            <a:ext cx="907255" cy="550069"/>
            <a:chOff x="5737519" y="3335819"/>
            <a:chExt cx="1310335" cy="787638"/>
          </a:xfrm>
        </p:grpSpPr>
        <p:sp>
          <p:nvSpPr>
            <p:cNvPr id="15" name="Isosceles Triangle 14"/>
            <p:cNvSpPr/>
            <p:nvPr/>
          </p:nvSpPr>
          <p:spPr>
            <a:xfrm>
              <a:off x="5738876" y="3335819"/>
              <a:ext cx="1308978" cy="393819"/>
            </a:xfrm>
            <a:prstGeom prst="triangle">
              <a:avLst/>
            </a:prstGeom>
            <a:solidFill>
              <a:schemeClr val="bg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6" name="Isosceles Triangle 15"/>
            <p:cNvSpPr/>
            <p:nvPr/>
          </p:nvSpPr>
          <p:spPr>
            <a:xfrm flipV="1">
              <a:off x="5737519" y="3729638"/>
              <a:ext cx="1308978" cy="393819"/>
            </a:xfrm>
            <a:prstGeom prst="triangle">
              <a:avLst/>
            </a:prstGeom>
            <a:solidFill>
              <a:schemeClr val="bg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</p:spTree>
    <p:extLst>
      <p:ext uri="{BB962C8B-B14F-4D97-AF65-F5344CB8AC3E}">
        <p14:creationId xmlns:p14="http://schemas.microsoft.com/office/powerpoint/2010/main" val="155722942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el 1"/>
          <p:cNvSpPr>
            <a:spLocks noGrp="1"/>
          </p:cNvSpPr>
          <p:nvPr>
            <p:ph type="title"/>
          </p:nvPr>
        </p:nvSpPr>
        <p:spPr>
          <a:xfrm>
            <a:off x="819035" y="151504"/>
            <a:ext cx="8176684" cy="465165"/>
          </a:xfrm>
        </p:spPr>
        <p:txBody>
          <a:bodyPr>
            <a:noAutofit/>
          </a:bodyPr>
          <a:lstStyle/>
          <a:p>
            <a:pPr algn="ctr"/>
            <a:r>
              <a:rPr lang="en-US" sz="3600" b="1" dirty="0" smtClean="0">
                <a:latin typeface="+mn-lt"/>
              </a:rPr>
              <a:t>Software Architecture</a:t>
            </a:r>
            <a:endParaRPr lang="en-US" sz="3600" b="1" dirty="0">
              <a:latin typeface="+mn-lt"/>
            </a:endParaRPr>
          </a:p>
        </p:txBody>
      </p:sp>
      <p:pic>
        <p:nvPicPr>
          <p:cNvPr id="5" name="Grafik 3" descr="136581138_display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128094" y="74139"/>
            <a:ext cx="619897" cy="619897"/>
          </a:xfrm>
          <a:prstGeom prst="rect">
            <a:avLst/>
          </a:prstGeom>
          <a:noFill/>
          <a:ln>
            <a:noFill/>
          </a:ln>
        </p:spPr>
      </p:pic>
      <p:cxnSp>
        <p:nvCxnSpPr>
          <p:cNvPr id="6" name="Gerade Verbindung 5"/>
          <p:cNvCxnSpPr/>
          <p:nvPr/>
        </p:nvCxnSpPr>
        <p:spPr>
          <a:xfrm>
            <a:off x="819034" y="694036"/>
            <a:ext cx="8176685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0" name="Picture 9"/>
          <p:cNvPicPr preferRelativeResize="0"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30995" y="948161"/>
            <a:ext cx="6299102" cy="3275830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3588718" y="4443810"/>
            <a:ext cx="1966564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2400" b="1" u="sng" dirty="0" smtClean="0"/>
              <a:t>Tracking Filter</a:t>
            </a:r>
            <a:endParaRPr lang="en-US" sz="2400" b="1" u="sng" dirty="0"/>
          </a:p>
        </p:txBody>
      </p:sp>
      <p:sp>
        <p:nvSpPr>
          <p:cNvPr id="8" name="Rectangle 7"/>
          <p:cNvSpPr/>
          <p:nvPr/>
        </p:nvSpPr>
        <p:spPr>
          <a:xfrm>
            <a:off x="1674977" y="4905475"/>
            <a:ext cx="5794047" cy="15696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indent="-342900">
              <a:buClr>
                <a:srgbClr val="C00000"/>
              </a:buClr>
              <a:buFont typeface="Wingdings" panose="05000000000000000000" pitchFamily="2" charset="2"/>
              <a:buChar char="§"/>
            </a:pPr>
            <a:r>
              <a:rPr lang="en-US" sz="2400" dirty="0" smtClean="0"/>
              <a:t>Uses relative tracking algorithm with consecutive GPS epochs</a:t>
            </a:r>
          </a:p>
          <a:p>
            <a:pPr marL="342900" indent="-342900">
              <a:buClr>
                <a:srgbClr val="C00000"/>
              </a:buClr>
              <a:buFont typeface="Wingdings" panose="05000000000000000000" pitchFamily="2" charset="2"/>
              <a:buChar char="§"/>
            </a:pPr>
            <a:r>
              <a:rPr lang="en-US" sz="2400" dirty="0" smtClean="0"/>
              <a:t>Uses constant-acceleration motion model with non-consecutive GPS epochs</a:t>
            </a:r>
          </a:p>
        </p:txBody>
      </p:sp>
      <p:grpSp>
        <p:nvGrpSpPr>
          <p:cNvPr id="11" name="Group 10"/>
          <p:cNvGrpSpPr/>
          <p:nvPr/>
        </p:nvGrpSpPr>
        <p:grpSpPr>
          <a:xfrm>
            <a:off x="5398294" y="3090863"/>
            <a:ext cx="907255" cy="550069"/>
            <a:chOff x="5737519" y="3335819"/>
            <a:chExt cx="1310335" cy="787638"/>
          </a:xfrm>
        </p:grpSpPr>
        <p:sp>
          <p:nvSpPr>
            <p:cNvPr id="12" name="Isosceles Triangle 11"/>
            <p:cNvSpPr/>
            <p:nvPr/>
          </p:nvSpPr>
          <p:spPr>
            <a:xfrm>
              <a:off x="5738876" y="3335819"/>
              <a:ext cx="1308978" cy="393819"/>
            </a:xfrm>
            <a:prstGeom prst="triangle">
              <a:avLst/>
            </a:prstGeom>
            <a:solidFill>
              <a:schemeClr val="bg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3" name="Isosceles Triangle 12"/>
            <p:cNvSpPr/>
            <p:nvPr/>
          </p:nvSpPr>
          <p:spPr>
            <a:xfrm flipV="1">
              <a:off x="5737519" y="3729638"/>
              <a:ext cx="1308978" cy="393819"/>
            </a:xfrm>
            <a:prstGeom prst="triangle">
              <a:avLst/>
            </a:prstGeom>
            <a:solidFill>
              <a:schemeClr val="bg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grpSp>
        <p:nvGrpSpPr>
          <p:cNvPr id="14" name="Group 13"/>
          <p:cNvGrpSpPr/>
          <p:nvPr/>
        </p:nvGrpSpPr>
        <p:grpSpPr>
          <a:xfrm>
            <a:off x="5397354" y="2386478"/>
            <a:ext cx="907255" cy="550069"/>
            <a:chOff x="5737519" y="3335819"/>
            <a:chExt cx="1310335" cy="787638"/>
          </a:xfrm>
        </p:grpSpPr>
        <p:sp>
          <p:nvSpPr>
            <p:cNvPr id="15" name="Isosceles Triangle 14"/>
            <p:cNvSpPr/>
            <p:nvPr/>
          </p:nvSpPr>
          <p:spPr>
            <a:xfrm>
              <a:off x="5738876" y="3335819"/>
              <a:ext cx="1308978" cy="393819"/>
            </a:xfrm>
            <a:prstGeom prst="triangle">
              <a:avLst/>
            </a:prstGeom>
            <a:solidFill>
              <a:schemeClr val="bg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6" name="Isosceles Triangle 15"/>
            <p:cNvSpPr/>
            <p:nvPr/>
          </p:nvSpPr>
          <p:spPr>
            <a:xfrm flipV="1">
              <a:off x="5737519" y="3729638"/>
              <a:ext cx="1308978" cy="393819"/>
            </a:xfrm>
            <a:prstGeom prst="triangle">
              <a:avLst/>
            </a:prstGeom>
            <a:solidFill>
              <a:schemeClr val="bg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</p:spTree>
    <p:extLst>
      <p:ext uri="{BB962C8B-B14F-4D97-AF65-F5344CB8AC3E}">
        <p14:creationId xmlns:p14="http://schemas.microsoft.com/office/powerpoint/2010/main" val="130603935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el 1"/>
          <p:cNvSpPr>
            <a:spLocks noGrp="1"/>
          </p:cNvSpPr>
          <p:nvPr>
            <p:ph type="title"/>
          </p:nvPr>
        </p:nvSpPr>
        <p:spPr>
          <a:xfrm>
            <a:off x="819035" y="151504"/>
            <a:ext cx="8176684" cy="465165"/>
          </a:xfrm>
        </p:spPr>
        <p:txBody>
          <a:bodyPr>
            <a:noAutofit/>
          </a:bodyPr>
          <a:lstStyle/>
          <a:p>
            <a:pPr algn="ctr"/>
            <a:r>
              <a:rPr lang="en-US" sz="3600" b="1" dirty="0" smtClean="0">
                <a:latin typeface="+mn-lt"/>
              </a:rPr>
              <a:t>Software Architecture</a:t>
            </a:r>
            <a:endParaRPr lang="en-US" sz="3600" b="1" dirty="0">
              <a:latin typeface="+mn-lt"/>
            </a:endParaRPr>
          </a:p>
        </p:txBody>
      </p:sp>
      <p:pic>
        <p:nvPicPr>
          <p:cNvPr id="5" name="Grafik 3" descr="136581138_display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128094" y="74139"/>
            <a:ext cx="619897" cy="619897"/>
          </a:xfrm>
          <a:prstGeom prst="rect">
            <a:avLst/>
          </a:prstGeom>
          <a:noFill/>
          <a:ln>
            <a:noFill/>
          </a:ln>
        </p:spPr>
      </p:pic>
      <p:cxnSp>
        <p:nvCxnSpPr>
          <p:cNvPr id="6" name="Gerade Verbindung 5"/>
          <p:cNvCxnSpPr/>
          <p:nvPr/>
        </p:nvCxnSpPr>
        <p:spPr>
          <a:xfrm>
            <a:off x="819034" y="694036"/>
            <a:ext cx="8176685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0" name="Picture 9"/>
          <p:cNvPicPr preferRelativeResize="0"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30995" y="948161"/>
            <a:ext cx="6299102" cy="3275830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3412933" y="5212935"/>
            <a:ext cx="2318135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2400" b="1" u="sng" dirty="0" smtClean="0"/>
              <a:t>Output Manager</a:t>
            </a:r>
            <a:endParaRPr lang="en-US" sz="2400" b="1" u="sng" dirty="0"/>
          </a:p>
        </p:txBody>
      </p:sp>
      <p:grpSp>
        <p:nvGrpSpPr>
          <p:cNvPr id="8" name="Group 7"/>
          <p:cNvGrpSpPr/>
          <p:nvPr/>
        </p:nvGrpSpPr>
        <p:grpSpPr>
          <a:xfrm>
            <a:off x="5398294" y="3090863"/>
            <a:ext cx="907255" cy="550069"/>
            <a:chOff x="5737519" y="3335819"/>
            <a:chExt cx="1310335" cy="787638"/>
          </a:xfrm>
        </p:grpSpPr>
        <p:sp>
          <p:nvSpPr>
            <p:cNvPr id="11" name="Isosceles Triangle 10"/>
            <p:cNvSpPr/>
            <p:nvPr/>
          </p:nvSpPr>
          <p:spPr>
            <a:xfrm>
              <a:off x="5738876" y="3335819"/>
              <a:ext cx="1308978" cy="393819"/>
            </a:xfrm>
            <a:prstGeom prst="triangle">
              <a:avLst/>
            </a:prstGeom>
            <a:solidFill>
              <a:schemeClr val="bg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2" name="Isosceles Triangle 11"/>
            <p:cNvSpPr/>
            <p:nvPr/>
          </p:nvSpPr>
          <p:spPr>
            <a:xfrm flipV="1">
              <a:off x="5737519" y="3729638"/>
              <a:ext cx="1308978" cy="393819"/>
            </a:xfrm>
            <a:prstGeom prst="triangle">
              <a:avLst/>
            </a:prstGeom>
            <a:solidFill>
              <a:schemeClr val="bg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grpSp>
        <p:nvGrpSpPr>
          <p:cNvPr id="13" name="Group 12"/>
          <p:cNvGrpSpPr/>
          <p:nvPr/>
        </p:nvGrpSpPr>
        <p:grpSpPr>
          <a:xfrm>
            <a:off x="5397354" y="2386478"/>
            <a:ext cx="907255" cy="550069"/>
            <a:chOff x="5737519" y="3335819"/>
            <a:chExt cx="1310335" cy="787638"/>
          </a:xfrm>
        </p:grpSpPr>
        <p:sp>
          <p:nvSpPr>
            <p:cNvPr id="14" name="Isosceles Triangle 13"/>
            <p:cNvSpPr/>
            <p:nvPr/>
          </p:nvSpPr>
          <p:spPr>
            <a:xfrm>
              <a:off x="5738876" y="3335819"/>
              <a:ext cx="1308978" cy="393819"/>
            </a:xfrm>
            <a:prstGeom prst="triangle">
              <a:avLst/>
            </a:prstGeom>
            <a:solidFill>
              <a:schemeClr val="bg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5" name="Isosceles Triangle 14"/>
            <p:cNvSpPr/>
            <p:nvPr/>
          </p:nvSpPr>
          <p:spPr>
            <a:xfrm flipV="1">
              <a:off x="5737519" y="3729638"/>
              <a:ext cx="1308978" cy="393819"/>
            </a:xfrm>
            <a:prstGeom prst="triangle">
              <a:avLst/>
            </a:prstGeom>
            <a:solidFill>
              <a:schemeClr val="bg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</p:spTree>
    <p:extLst>
      <p:ext uri="{BB962C8B-B14F-4D97-AF65-F5344CB8AC3E}">
        <p14:creationId xmlns:p14="http://schemas.microsoft.com/office/powerpoint/2010/main" val="70028003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el 1"/>
          <p:cNvSpPr>
            <a:spLocks noGrp="1"/>
          </p:cNvSpPr>
          <p:nvPr>
            <p:ph type="title"/>
          </p:nvPr>
        </p:nvSpPr>
        <p:spPr>
          <a:xfrm>
            <a:off x="819035" y="151504"/>
            <a:ext cx="8176684" cy="465165"/>
          </a:xfrm>
        </p:spPr>
        <p:txBody>
          <a:bodyPr>
            <a:noAutofit/>
          </a:bodyPr>
          <a:lstStyle/>
          <a:p>
            <a:pPr algn="ctr"/>
            <a:r>
              <a:rPr lang="en-US" sz="3600" b="1" dirty="0" smtClean="0">
                <a:latin typeface="+mn-lt"/>
              </a:rPr>
              <a:t>Experimental Prototype</a:t>
            </a:r>
            <a:endParaRPr lang="en-US" sz="3600" b="1" dirty="0">
              <a:latin typeface="+mn-lt"/>
            </a:endParaRPr>
          </a:p>
        </p:txBody>
      </p:sp>
      <p:pic>
        <p:nvPicPr>
          <p:cNvPr id="5" name="Grafik 3" descr="136581138_display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128094" y="74139"/>
            <a:ext cx="619897" cy="619897"/>
          </a:xfrm>
          <a:prstGeom prst="rect">
            <a:avLst/>
          </a:prstGeom>
          <a:noFill/>
          <a:ln>
            <a:noFill/>
          </a:ln>
        </p:spPr>
      </p:pic>
      <p:cxnSp>
        <p:nvCxnSpPr>
          <p:cNvPr id="6" name="Gerade Verbindung 5"/>
          <p:cNvCxnSpPr/>
          <p:nvPr/>
        </p:nvCxnSpPr>
        <p:spPr>
          <a:xfrm>
            <a:off x="819034" y="694036"/>
            <a:ext cx="8176685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Titel 1"/>
          <p:cNvSpPr txBox="1">
            <a:spLocks/>
          </p:cNvSpPr>
          <p:nvPr/>
        </p:nvSpPr>
        <p:spPr>
          <a:xfrm>
            <a:off x="128094" y="984187"/>
            <a:ext cx="8867625" cy="527621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2800" b="1" u="sng" dirty="0" smtClean="0">
                <a:solidFill>
                  <a:prstClr val="black">
                    <a:lumMod val="75000"/>
                    <a:lumOff val="25000"/>
                  </a:prstClr>
                </a:solidFill>
              </a:rPr>
              <a:t>Hardware </a:t>
            </a:r>
            <a:r>
              <a:rPr lang="en-US" sz="2800" b="1" u="sng" dirty="0">
                <a:solidFill>
                  <a:prstClr val="black">
                    <a:lumMod val="75000"/>
                    <a:lumOff val="25000"/>
                  </a:prstClr>
                </a:solidFill>
              </a:rPr>
              <a:t>Architecture</a:t>
            </a:r>
          </a:p>
        </p:txBody>
      </p:sp>
      <p:pic>
        <p:nvPicPr>
          <p:cNvPr id="8" name="Picture 2" descr="D:\Dropbox\work\Paper\MobiSys 2013 - Relative GPS\Data\ConferenceVideo\Pictures\IMG_0560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77312" y="1988468"/>
            <a:ext cx="6205728" cy="465429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9" name="Picture 3" descr="D:\Dropbox\work\Paper\MobiSys 2013 - Relative GPS\Data\ConferenceVideo\Pictures\IMG_0561.JPG"/>
          <p:cNvPicPr>
            <a:picLocks noChangeAspect="1" noChangeArrowheads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813" t="26833" r="13229" b="14872"/>
          <a:stretch/>
        </p:blipFill>
        <p:spPr bwMode="auto">
          <a:xfrm rot="5400000">
            <a:off x="-1141518" y="2914751"/>
            <a:ext cx="5084767" cy="267981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90890091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el 1"/>
          <p:cNvSpPr>
            <a:spLocks noGrp="1"/>
          </p:cNvSpPr>
          <p:nvPr>
            <p:ph type="title"/>
          </p:nvPr>
        </p:nvSpPr>
        <p:spPr>
          <a:xfrm>
            <a:off x="819035" y="151504"/>
            <a:ext cx="8176684" cy="465165"/>
          </a:xfrm>
        </p:spPr>
        <p:txBody>
          <a:bodyPr>
            <a:noAutofit/>
          </a:bodyPr>
          <a:lstStyle/>
          <a:p>
            <a:r>
              <a:rPr lang="en-US" sz="3600" b="1" dirty="0"/>
              <a:t>Experimental Prototype</a:t>
            </a:r>
            <a:endParaRPr lang="en-US" sz="3600" b="1" dirty="0">
              <a:latin typeface="+mn-lt"/>
            </a:endParaRPr>
          </a:p>
        </p:txBody>
      </p:sp>
      <p:pic>
        <p:nvPicPr>
          <p:cNvPr id="5" name="Grafik 3" descr="136581138_display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128094" y="74139"/>
            <a:ext cx="619897" cy="619897"/>
          </a:xfrm>
          <a:prstGeom prst="rect">
            <a:avLst/>
          </a:prstGeom>
          <a:noFill/>
          <a:ln>
            <a:noFill/>
          </a:ln>
        </p:spPr>
      </p:pic>
      <p:cxnSp>
        <p:nvCxnSpPr>
          <p:cNvPr id="6" name="Gerade Verbindung 5"/>
          <p:cNvCxnSpPr/>
          <p:nvPr/>
        </p:nvCxnSpPr>
        <p:spPr>
          <a:xfrm>
            <a:off x="819034" y="694036"/>
            <a:ext cx="8176685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Titel 1"/>
          <p:cNvSpPr txBox="1">
            <a:spLocks/>
          </p:cNvSpPr>
          <p:nvPr/>
        </p:nvSpPr>
        <p:spPr>
          <a:xfrm>
            <a:off x="128094" y="984187"/>
            <a:ext cx="8867625" cy="527621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2800" b="1" u="sng" dirty="0" smtClean="0">
                <a:solidFill>
                  <a:prstClr val="black">
                    <a:lumMod val="75000"/>
                    <a:lumOff val="25000"/>
                  </a:prstClr>
                </a:solidFill>
              </a:rPr>
              <a:t>Hardware </a:t>
            </a:r>
            <a:r>
              <a:rPr lang="en-US" sz="2800" b="1" u="sng" dirty="0">
                <a:solidFill>
                  <a:prstClr val="black">
                    <a:lumMod val="75000"/>
                    <a:lumOff val="25000"/>
                  </a:prstClr>
                </a:solidFill>
              </a:rPr>
              <a:t>Architecture</a:t>
            </a: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5756" y="1601293"/>
            <a:ext cx="8286750" cy="5019675"/>
          </a:xfrm>
          <a:prstGeom prst="rect">
            <a:avLst/>
          </a:prstGeom>
        </p:spPr>
      </p:pic>
      <p:sp>
        <p:nvSpPr>
          <p:cNvPr id="10" name="TextBox 9"/>
          <p:cNvSpPr txBox="1"/>
          <p:nvPr/>
        </p:nvSpPr>
        <p:spPr>
          <a:xfrm>
            <a:off x="415756" y="1063331"/>
            <a:ext cx="176176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i="1" dirty="0" smtClean="0"/>
              <a:t>HTC One Phones</a:t>
            </a:r>
            <a:endParaRPr lang="en-US" b="1" i="1" dirty="0"/>
          </a:p>
        </p:txBody>
      </p:sp>
      <p:sp>
        <p:nvSpPr>
          <p:cNvPr id="11" name="TextBox 10"/>
          <p:cNvSpPr txBox="1"/>
          <p:nvPr/>
        </p:nvSpPr>
        <p:spPr>
          <a:xfrm>
            <a:off x="7037435" y="1063331"/>
            <a:ext cx="166507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/>
            <a:r>
              <a:rPr lang="en-US" b="1" i="1" dirty="0" smtClean="0"/>
              <a:t>Nexus 7 Tablets</a:t>
            </a:r>
            <a:endParaRPr lang="en-US" b="1" i="1" dirty="0"/>
          </a:p>
        </p:txBody>
      </p:sp>
    </p:spTree>
    <p:extLst>
      <p:ext uri="{BB962C8B-B14F-4D97-AF65-F5344CB8AC3E}">
        <p14:creationId xmlns:p14="http://schemas.microsoft.com/office/powerpoint/2010/main" val="361601191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3" presetClass="entr" presetSubtype="16" fill="hold" grpId="0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3" presetClass="entr" presetSubtype="16" fill="hold" grpId="0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/>
      <p:bldP spid="11" grpId="0"/>
    </p:bld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Content Placeholder 2"/>
          <p:cNvSpPr txBox="1">
            <a:spLocks/>
          </p:cNvSpPr>
          <p:nvPr/>
        </p:nvSpPr>
        <p:spPr>
          <a:xfrm>
            <a:off x="437662" y="1055074"/>
            <a:ext cx="8550242" cy="5048736"/>
          </a:xfrm>
          <a:prstGeom prst="rect">
            <a:avLst/>
          </a:prstGeom>
        </p:spPr>
        <p:txBody>
          <a:bodyPr vert="horz" lIns="91440" tIns="45720" rIns="91440" bIns="45720" rtlCol="0">
            <a:normAutofit fontScale="70000" lnSpcReduction="20000"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buClr>
                <a:schemeClr val="bg1">
                  <a:lumMod val="75000"/>
                </a:schemeClr>
              </a:buClr>
              <a:buFont typeface="Wingdings" panose="05000000000000000000" pitchFamily="2" charset="2"/>
              <a:buChar char="§"/>
            </a:pPr>
            <a:r>
              <a:rPr lang="en-US" dirty="0" smtClean="0">
                <a:solidFill>
                  <a:schemeClr val="bg1">
                    <a:lumMod val="75000"/>
                  </a:schemeClr>
                </a:solidFill>
              </a:rPr>
              <a:t>Motivation and Problem Statement</a:t>
            </a:r>
          </a:p>
          <a:p>
            <a:pPr lvl="1">
              <a:buClr>
                <a:schemeClr val="bg1">
                  <a:lumMod val="75000"/>
                </a:schemeClr>
              </a:buClr>
              <a:buFont typeface="Wingdings" panose="05000000000000000000" pitchFamily="2" charset="2"/>
              <a:buChar char="§"/>
            </a:pPr>
            <a:r>
              <a:rPr lang="en-US" dirty="0" smtClean="0">
                <a:solidFill>
                  <a:schemeClr val="bg1">
                    <a:lumMod val="75000"/>
                  </a:schemeClr>
                </a:solidFill>
              </a:rPr>
              <a:t>Overview of GPS Observables</a:t>
            </a:r>
          </a:p>
          <a:p>
            <a:pPr>
              <a:buClr>
                <a:schemeClr val="bg1">
                  <a:lumMod val="75000"/>
                </a:schemeClr>
              </a:buClr>
              <a:buFont typeface="Wingdings" panose="05000000000000000000" pitchFamily="2" charset="2"/>
              <a:buChar char="§"/>
            </a:pPr>
            <a:r>
              <a:rPr lang="en-US" dirty="0" smtClean="0">
                <a:solidFill>
                  <a:schemeClr val="bg1">
                    <a:lumMod val="75000"/>
                  </a:schemeClr>
                </a:solidFill>
              </a:rPr>
              <a:t>Precise Relative </a:t>
            </a:r>
            <a:r>
              <a:rPr lang="en-US" b="1" i="1" dirty="0" smtClean="0">
                <a:solidFill>
                  <a:schemeClr val="bg1">
                    <a:lumMod val="75000"/>
                  </a:schemeClr>
                </a:solidFill>
              </a:rPr>
              <a:t>Tracking</a:t>
            </a:r>
            <a:r>
              <a:rPr lang="en-US" dirty="0" smtClean="0">
                <a:solidFill>
                  <a:schemeClr val="bg1">
                    <a:lumMod val="75000"/>
                  </a:schemeClr>
                </a:solidFill>
              </a:rPr>
              <a:t> with GPS</a:t>
            </a:r>
          </a:p>
          <a:p>
            <a:pPr lvl="1">
              <a:buClr>
                <a:schemeClr val="bg1">
                  <a:lumMod val="75000"/>
                </a:schemeClr>
              </a:buClr>
              <a:buFont typeface="Wingdings" panose="05000000000000000000" pitchFamily="2" charset="2"/>
              <a:buChar char="§"/>
            </a:pPr>
            <a:r>
              <a:rPr lang="en-US" dirty="0" smtClean="0">
                <a:solidFill>
                  <a:schemeClr val="bg1">
                    <a:lumMod val="75000"/>
                  </a:schemeClr>
                </a:solidFill>
              </a:rPr>
              <a:t>Technical Methodology</a:t>
            </a:r>
          </a:p>
          <a:p>
            <a:pPr lvl="1">
              <a:buClr>
                <a:schemeClr val="bg1">
                  <a:lumMod val="75000"/>
                </a:schemeClr>
              </a:buClr>
              <a:buFont typeface="Wingdings" panose="05000000000000000000" pitchFamily="2" charset="2"/>
              <a:buChar char="§"/>
            </a:pPr>
            <a:r>
              <a:rPr lang="en-US" dirty="0" smtClean="0">
                <a:solidFill>
                  <a:schemeClr val="bg1">
                    <a:lumMod val="75000"/>
                  </a:schemeClr>
                </a:solidFill>
              </a:rPr>
              <a:t>Dual-Receiver Error Mitigation</a:t>
            </a:r>
          </a:p>
          <a:p>
            <a:pPr lvl="1">
              <a:buClr>
                <a:schemeClr val="bg1">
                  <a:lumMod val="75000"/>
                </a:schemeClr>
              </a:buClr>
              <a:buFont typeface="Wingdings" panose="05000000000000000000" pitchFamily="2" charset="2"/>
              <a:buChar char="§"/>
            </a:pPr>
            <a:r>
              <a:rPr lang="en-US" dirty="0" smtClean="0">
                <a:solidFill>
                  <a:schemeClr val="bg1">
                    <a:lumMod val="75000"/>
                  </a:schemeClr>
                </a:solidFill>
              </a:rPr>
              <a:t>Temporal Observation Model</a:t>
            </a:r>
          </a:p>
          <a:p>
            <a:pPr lvl="1">
              <a:buClr>
                <a:schemeClr val="bg1">
                  <a:lumMod val="75000"/>
                </a:schemeClr>
              </a:buClr>
              <a:buFont typeface="Wingdings" panose="05000000000000000000" pitchFamily="2" charset="2"/>
              <a:buChar char="§"/>
            </a:pPr>
            <a:r>
              <a:rPr lang="en-US" dirty="0" smtClean="0">
                <a:solidFill>
                  <a:schemeClr val="bg1">
                    <a:lumMod val="75000"/>
                  </a:schemeClr>
                </a:solidFill>
              </a:rPr>
              <a:t>Relative Tracking Algorithm</a:t>
            </a:r>
          </a:p>
          <a:p>
            <a:pPr>
              <a:buClr>
                <a:srgbClr val="C00000"/>
              </a:buClr>
              <a:buFont typeface="Wingdings" panose="05000000000000000000" pitchFamily="2" charset="2"/>
              <a:buChar char="§"/>
            </a:pPr>
            <a:r>
              <a:rPr lang="en-US" dirty="0" smtClean="0">
                <a:solidFill>
                  <a:prstClr val="black"/>
                </a:solidFill>
              </a:rPr>
              <a:t>Software </a:t>
            </a:r>
            <a:r>
              <a:rPr lang="en-US" dirty="0">
                <a:solidFill>
                  <a:prstClr val="black"/>
                </a:solidFill>
              </a:rPr>
              <a:t>Architecture</a:t>
            </a:r>
          </a:p>
          <a:p>
            <a:pPr lvl="1">
              <a:buClr>
                <a:schemeClr val="bg1">
                  <a:lumMod val="75000"/>
                </a:schemeClr>
              </a:buClr>
              <a:buFont typeface="Wingdings" panose="05000000000000000000" pitchFamily="2" charset="2"/>
              <a:buChar char="§"/>
            </a:pPr>
            <a:r>
              <a:rPr lang="en-US" dirty="0">
                <a:solidFill>
                  <a:schemeClr val="bg1">
                    <a:lumMod val="75000"/>
                  </a:schemeClr>
                </a:solidFill>
              </a:rPr>
              <a:t>Experimental </a:t>
            </a:r>
            <a:r>
              <a:rPr lang="en-US" dirty="0" smtClean="0">
                <a:solidFill>
                  <a:schemeClr val="bg1">
                    <a:lumMod val="75000"/>
                  </a:schemeClr>
                </a:solidFill>
              </a:rPr>
              <a:t>Prototype</a:t>
            </a:r>
          </a:p>
          <a:p>
            <a:pPr lvl="1">
              <a:buClr>
                <a:schemeClr val="bg2">
                  <a:lumMod val="50000"/>
                </a:schemeClr>
              </a:buClr>
              <a:buFont typeface="Wingdings" panose="05000000000000000000" pitchFamily="2" charset="2"/>
              <a:buChar char="§"/>
            </a:pPr>
            <a:r>
              <a:rPr lang="en-US" dirty="0" smtClean="0">
                <a:solidFill>
                  <a:prstClr val="black"/>
                </a:solidFill>
              </a:rPr>
              <a:t>Evaluation and Results</a:t>
            </a:r>
          </a:p>
          <a:p>
            <a:pPr>
              <a:buClr>
                <a:schemeClr val="bg1">
                  <a:lumMod val="75000"/>
                </a:schemeClr>
              </a:buClr>
              <a:buFont typeface="Wingdings" panose="05000000000000000000" pitchFamily="2" charset="2"/>
              <a:buChar char="§"/>
            </a:pPr>
            <a:r>
              <a:rPr lang="en-US" dirty="0" smtClean="0">
                <a:solidFill>
                  <a:schemeClr val="bg1">
                    <a:lumMod val="75000"/>
                  </a:schemeClr>
                </a:solidFill>
              </a:rPr>
              <a:t>Precise Relative </a:t>
            </a:r>
            <a:r>
              <a:rPr lang="en-US" b="1" i="1" dirty="0" smtClean="0">
                <a:solidFill>
                  <a:schemeClr val="bg1">
                    <a:lumMod val="75000"/>
                  </a:schemeClr>
                </a:solidFill>
              </a:rPr>
              <a:t>Localization</a:t>
            </a:r>
            <a:r>
              <a:rPr lang="en-US" dirty="0" smtClean="0">
                <a:solidFill>
                  <a:schemeClr val="bg1">
                    <a:lumMod val="75000"/>
                  </a:schemeClr>
                </a:solidFill>
              </a:rPr>
              <a:t> with GPS</a:t>
            </a:r>
          </a:p>
          <a:p>
            <a:pPr lvl="1">
              <a:buClr>
                <a:schemeClr val="bg1">
                  <a:lumMod val="75000"/>
                </a:schemeClr>
              </a:buClr>
              <a:buFont typeface="Wingdings" panose="05000000000000000000" pitchFamily="2" charset="2"/>
              <a:buChar char="§"/>
            </a:pPr>
            <a:r>
              <a:rPr lang="en-US" dirty="0" smtClean="0">
                <a:solidFill>
                  <a:schemeClr val="bg1">
                    <a:lumMod val="75000"/>
                  </a:schemeClr>
                </a:solidFill>
              </a:rPr>
              <a:t>Ambiguity Function Method</a:t>
            </a:r>
          </a:p>
          <a:p>
            <a:pPr lvl="1">
              <a:buClr>
                <a:schemeClr val="bg1">
                  <a:lumMod val="75000"/>
                </a:schemeClr>
              </a:buClr>
              <a:buFont typeface="Wingdings" panose="05000000000000000000" pitchFamily="2" charset="2"/>
              <a:buChar char="§"/>
            </a:pPr>
            <a:r>
              <a:rPr lang="en-US" dirty="0" smtClean="0">
                <a:solidFill>
                  <a:schemeClr val="bg1">
                    <a:lumMod val="75000"/>
                  </a:schemeClr>
                </a:solidFill>
              </a:rPr>
              <a:t>AFV Peak Tracking (APT) Solution</a:t>
            </a:r>
            <a:endParaRPr lang="en-US" dirty="0">
              <a:solidFill>
                <a:schemeClr val="bg1">
                  <a:lumMod val="75000"/>
                </a:schemeClr>
              </a:solidFill>
            </a:endParaRPr>
          </a:p>
          <a:p>
            <a:pPr lvl="1">
              <a:buClr>
                <a:schemeClr val="bg1">
                  <a:lumMod val="75000"/>
                </a:schemeClr>
              </a:buClr>
              <a:buFont typeface="Wingdings" panose="05000000000000000000" pitchFamily="2" charset="2"/>
              <a:buChar char="§"/>
            </a:pPr>
            <a:r>
              <a:rPr lang="en-US" dirty="0">
                <a:solidFill>
                  <a:schemeClr val="bg1">
                    <a:lumMod val="75000"/>
                  </a:schemeClr>
                </a:solidFill>
              </a:rPr>
              <a:t>Evaluation and </a:t>
            </a:r>
            <a:r>
              <a:rPr lang="en-US" dirty="0" smtClean="0">
                <a:solidFill>
                  <a:schemeClr val="bg1">
                    <a:lumMod val="75000"/>
                  </a:schemeClr>
                </a:solidFill>
              </a:rPr>
              <a:t>Results</a:t>
            </a:r>
          </a:p>
          <a:p>
            <a:pPr>
              <a:buClr>
                <a:schemeClr val="bg1">
                  <a:lumMod val="75000"/>
                </a:schemeClr>
              </a:buClr>
              <a:buFont typeface="Wingdings" panose="05000000000000000000" pitchFamily="2" charset="2"/>
              <a:buChar char="§"/>
            </a:pPr>
            <a:r>
              <a:rPr lang="en-US" dirty="0" smtClean="0">
                <a:solidFill>
                  <a:schemeClr val="bg1">
                    <a:lumMod val="75000"/>
                  </a:schemeClr>
                </a:solidFill>
              </a:rPr>
              <a:t>Future Work and Conclusions</a:t>
            </a:r>
            <a:endParaRPr lang="en-US" dirty="0">
              <a:solidFill>
                <a:schemeClr val="bg1">
                  <a:lumMod val="75000"/>
                </a:schemeClr>
              </a:solidFill>
            </a:endParaRPr>
          </a:p>
        </p:txBody>
      </p:sp>
      <p:sp>
        <p:nvSpPr>
          <p:cNvPr id="7" name="Content Placeholder 2"/>
          <p:cNvSpPr txBox="1">
            <a:spLocks/>
          </p:cNvSpPr>
          <p:nvPr/>
        </p:nvSpPr>
        <p:spPr>
          <a:xfrm>
            <a:off x="438042" y="1055074"/>
            <a:ext cx="8550242" cy="5048736"/>
          </a:xfrm>
          <a:prstGeom prst="rect">
            <a:avLst/>
          </a:prstGeom>
        </p:spPr>
        <p:txBody>
          <a:bodyPr vert="horz" lIns="91440" tIns="45720" rIns="91440" bIns="45720" rtlCol="0">
            <a:normAutofit fontScale="70000" lnSpcReduction="20000"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buClr>
                <a:srgbClr val="C00000"/>
              </a:buClr>
              <a:buFont typeface="Wingdings" panose="05000000000000000000" pitchFamily="2" charset="2"/>
              <a:buChar char="§"/>
            </a:pPr>
            <a:r>
              <a:rPr lang="en-US" dirty="0" smtClean="0">
                <a:solidFill>
                  <a:prstClr val="black"/>
                </a:solidFill>
              </a:rPr>
              <a:t>Motivation and Problem Statement</a:t>
            </a:r>
          </a:p>
          <a:p>
            <a:pPr lvl="1">
              <a:buClr>
                <a:schemeClr val="bg2">
                  <a:lumMod val="50000"/>
                </a:schemeClr>
              </a:buClr>
              <a:buFont typeface="Wingdings" panose="05000000000000000000" pitchFamily="2" charset="2"/>
              <a:buChar char="§"/>
            </a:pPr>
            <a:r>
              <a:rPr lang="en-US" dirty="0" smtClean="0">
                <a:solidFill>
                  <a:prstClr val="black"/>
                </a:solidFill>
              </a:rPr>
              <a:t>Overview of GPS Observables</a:t>
            </a:r>
          </a:p>
          <a:p>
            <a:pPr>
              <a:buClr>
                <a:srgbClr val="C00000"/>
              </a:buClr>
              <a:buFont typeface="Wingdings" panose="05000000000000000000" pitchFamily="2" charset="2"/>
              <a:buChar char="§"/>
            </a:pPr>
            <a:r>
              <a:rPr lang="en-US" dirty="0" smtClean="0">
                <a:solidFill>
                  <a:prstClr val="black"/>
                </a:solidFill>
              </a:rPr>
              <a:t>Precise Relative </a:t>
            </a:r>
            <a:r>
              <a:rPr lang="en-US" b="1" i="1" dirty="0" smtClean="0">
                <a:solidFill>
                  <a:prstClr val="black"/>
                </a:solidFill>
              </a:rPr>
              <a:t>Tracking</a:t>
            </a:r>
            <a:r>
              <a:rPr lang="en-US" dirty="0" smtClean="0">
                <a:solidFill>
                  <a:prstClr val="black"/>
                </a:solidFill>
              </a:rPr>
              <a:t> with GPS</a:t>
            </a:r>
          </a:p>
          <a:p>
            <a:pPr lvl="1">
              <a:buClr>
                <a:schemeClr val="bg2">
                  <a:lumMod val="50000"/>
                </a:schemeClr>
              </a:buClr>
              <a:buFont typeface="Wingdings" panose="05000000000000000000" pitchFamily="2" charset="2"/>
              <a:buChar char="§"/>
            </a:pPr>
            <a:r>
              <a:rPr lang="en-US" dirty="0" smtClean="0">
                <a:solidFill>
                  <a:prstClr val="black"/>
                </a:solidFill>
              </a:rPr>
              <a:t>Technical Methodology</a:t>
            </a:r>
          </a:p>
          <a:p>
            <a:pPr lvl="1">
              <a:buClr>
                <a:schemeClr val="bg2">
                  <a:lumMod val="50000"/>
                </a:schemeClr>
              </a:buClr>
              <a:buFont typeface="Wingdings" panose="05000000000000000000" pitchFamily="2" charset="2"/>
              <a:buChar char="§"/>
            </a:pPr>
            <a:r>
              <a:rPr lang="en-US" dirty="0" smtClean="0">
                <a:solidFill>
                  <a:prstClr val="black"/>
                </a:solidFill>
              </a:rPr>
              <a:t>Dual-Receiver Error Mitigation</a:t>
            </a:r>
          </a:p>
          <a:p>
            <a:pPr lvl="1">
              <a:buClr>
                <a:schemeClr val="bg2">
                  <a:lumMod val="50000"/>
                </a:schemeClr>
              </a:buClr>
              <a:buFont typeface="Wingdings" panose="05000000000000000000" pitchFamily="2" charset="2"/>
              <a:buChar char="§"/>
            </a:pPr>
            <a:r>
              <a:rPr lang="en-US" dirty="0" smtClean="0">
                <a:solidFill>
                  <a:prstClr val="black"/>
                </a:solidFill>
              </a:rPr>
              <a:t>Temporal Observation Model</a:t>
            </a:r>
          </a:p>
          <a:p>
            <a:pPr lvl="1">
              <a:buClr>
                <a:schemeClr val="bg2">
                  <a:lumMod val="50000"/>
                </a:schemeClr>
              </a:buClr>
              <a:buFont typeface="Wingdings" panose="05000000000000000000" pitchFamily="2" charset="2"/>
              <a:buChar char="§"/>
            </a:pPr>
            <a:r>
              <a:rPr lang="en-US" dirty="0" smtClean="0">
                <a:solidFill>
                  <a:prstClr val="black"/>
                </a:solidFill>
              </a:rPr>
              <a:t>Relative Tracking Algorithm</a:t>
            </a:r>
          </a:p>
          <a:p>
            <a:pPr>
              <a:buClr>
                <a:srgbClr val="C00000"/>
              </a:buClr>
              <a:buFont typeface="Wingdings" panose="05000000000000000000" pitchFamily="2" charset="2"/>
              <a:buChar char="§"/>
            </a:pPr>
            <a:r>
              <a:rPr lang="en-US" dirty="0" smtClean="0">
                <a:solidFill>
                  <a:prstClr val="black"/>
                </a:solidFill>
              </a:rPr>
              <a:t>Software </a:t>
            </a:r>
            <a:r>
              <a:rPr lang="en-US" dirty="0">
                <a:solidFill>
                  <a:prstClr val="black"/>
                </a:solidFill>
              </a:rPr>
              <a:t>Architecture</a:t>
            </a:r>
          </a:p>
          <a:p>
            <a:pPr lvl="1">
              <a:buClr>
                <a:schemeClr val="bg2">
                  <a:lumMod val="50000"/>
                </a:schemeClr>
              </a:buClr>
              <a:buFont typeface="Wingdings" panose="05000000000000000000" pitchFamily="2" charset="2"/>
              <a:buChar char="§"/>
            </a:pPr>
            <a:r>
              <a:rPr lang="en-US" dirty="0">
                <a:solidFill>
                  <a:prstClr val="black"/>
                </a:solidFill>
              </a:rPr>
              <a:t>Experimental </a:t>
            </a:r>
            <a:r>
              <a:rPr lang="en-US" dirty="0" smtClean="0">
                <a:solidFill>
                  <a:prstClr val="black"/>
                </a:solidFill>
              </a:rPr>
              <a:t>Prototype</a:t>
            </a:r>
          </a:p>
          <a:p>
            <a:pPr lvl="1">
              <a:buClr>
                <a:schemeClr val="bg2">
                  <a:lumMod val="50000"/>
                </a:schemeClr>
              </a:buClr>
              <a:buFont typeface="Wingdings" panose="05000000000000000000" pitchFamily="2" charset="2"/>
              <a:buChar char="§"/>
            </a:pPr>
            <a:r>
              <a:rPr lang="en-US" dirty="0" smtClean="0">
                <a:solidFill>
                  <a:prstClr val="black"/>
                </a:solidFill>
              </a:rPr>
              <a:t>Evaluation and Results</a:t>
            </a:r>
          </a:p>
          <a:p>
            <a:pPr>
              <a:buClr>
                <a:srgbClr val="C00000"/>
              </a:buClr>
              <a:buFont typeface="Wingdings" panose="05000000000000000000" pitchFamily="2" charset="2"/>
              <a:buChar char="§"/>
            </a:pPr>
            <a:r>
              <a:rPr lang="en-US" dirty="0" smtClean="0">
                <a:solidFill>
                  <a:prstClr val="black"/>
                </a:solidFill>
              </a:rPr>
              <a:t>Precise Relative </a:t>
            </a:r>
            <a:r>
              <a:rPr lang="en-US" b="1" i="1" dirty="0" smtClean="0">
                <a:solidFill>
                  <a:prstClr val="black"/>
                </a:solidFill>
              </a:rPr>
              <a:t>Localization</a:t>
            </a:r>
            <a:r>
              <a:rPr lang="en-US" dirty="0" smtClean="0">
                <a:solidFill>
                  <a:prstClr val="black"/>
                </a:solidFill>
              </a:rPr>
              <a:t> with GPS</a:t>
            </a:r>
          </a:p>
          <a:p>
            <a:pPr lvl="1">
              <a:buClr>
                <a:schemeClr val="bg2">
                  <a:lumMod val="50000"/>
                </a:schemeClr>
              </a:buClr>
              <a:buFont typeface="Wingdings" panose="05000000000000000000" pitchFamily="2" charset="2"/>
              <a:buChar char="§"/>
            </a:pPr>
            <a:r>
              <a:rPr lang="en-US" dirty="0" smtClean="0">
                <a:solidFill>
                  <a:prstClr val="black"/>
                </a:solidFill>
              </a:rPr>
              <a:t>Ambiguity Function Method</a:t>
            </a:r>
          </a:p>
          <a:p>
            <a:pPr lvl="1">
              <a:buClr>
                <a:schemeClr val="bg2">
                  <a:lumMod val="50000"/>
                </a:schemeClr>
              </a:buClr>
              <a:buFont typeface="Wingdings" panose="05000000000000000000" pitchFamily="2" charset="2"/>
              <a:buChar char="§"/>
            </a:pPr>
            <a:r>
              <a:rPr lang="en-US" dirty="0" smtClean="0">
                <a:solidFill>
                  <a:prstClr val="black"/>
                </a:solidFill>
              </a:rPr>
              <a:t>AFV Peak Tracking (APT) Solution</a:t>
            </a:r>
            <a:endParaRPr lang="en-US" dirty="0">
              <a:solidFill>
                <a:prstClr val="black"/>
              </a:solidFill>
            </a:endParaRPr>
          </a:p>
          <a:p>
            <a:pPr lvl="1">
              <a:buClr>
                <a:schemeClr val="bg2">
                  <a:lumMod val="50000"/>
                </a:schemeClr>
              </a:buClr>
              <a:buFont typeface="Wingdings" panose="05000000000000000000" pitchFamily="2" charset="2"/>
              <a:buChar char="§"/>
            </a:pPr>
            <a:r>
              <a:rPr lang="en-US" dirty="0">
                <a:solidFill>
                  <a:prstClr val="black"/>
                </a:solidFill>
              </a:rPr>
              <a:t>Evaluation and </a:t>
            </a:r>
            <a:r>
              <a:rPr lang="en-US" dirty="0" smtClean="0">
                <a:solidFill>
                  <a:prstClr val="black"/>
                </a:solidFill>
              </a:rPr>
              <a:t>Results</a:t>
            </a:r>
          </a:p>
          <a:p>
            <a:pPr>
              <a:buClr>
                <a:srgbClr val="C00000"/>
              </a:buClr>
              <a:buFont typeface="Wingdings" panose="05000000000000000000" pitchFamily="2" charset="2"/>
              <a:buChar char="§"/>
            </a:pPr>
            <a:r>
              <a:rPr lang="en-US" dirty="0">
                <a:solidFill>
                  <a:prstClr val="black"/>
                </a:solidFill>
              </a:rPr>
              <a:t>Future Work and Conclusions</a:t>
            </a:r>
          </a:p>
        </p:txBody>
      </p:sp>
      <p:sp>
        <p:nvSpPr>
          <p:cNvPr id="4" name="Titel 1"/>
          <p:cNvSpPr>
            <a:spLocks noGrp="1"/>
          </p:cNvSpPr>
          <p:nvPr>
            <p:ph type="title"/>
          </p:nvPr>
        </p:nvSpPr>
        <p:spPr>
          <a:xfrm>
            <a:off x="819035" y="151504"/>
            <a:ext cx="8176684" cy="465165"/>
          </a:xfrm>
        </p:spPr>
        <p:txBody>
          <a:bodyPr>
            <a:noAutofit/>
          </a:bodyPr>
          <a:lstStyle/>
          <a:p>
            <a:pPr algn="ctr"/>
            <a:r>
              <a:rPr lang="en-US" sz="3600" b="1" dirty="0" smtClean="0">
                <a:latin typeface="+mn-lt"/>
              </a:rPr>
              <a:t>Outline</a:t>
            </a:r>
            <a:endParaRPr lang="en-US" sz="3600" b="1" dirty="0">
              <a:latin typeface="+mn-lt"/>
            </a:endParaRPr>
          </a:p>
        </p:txBody>
      </p:sp>
      <p:pic>
        <p:nvPicPr>
          <p:cNvPr id="5" name="Grafik 3" descr="136581138_display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128094" y="74139"/>
            <a:ext cx="619897" cy="619897"/>
          </a:xfrm>
          <a:prstGeom prst="rect">
            <a:avLst/>
          </a:prstGeom>
          <a:noFill/>
          <a:ln>
            <a:noFill/>
          </a:ln>
        </p:spPr>
      </p:pic>
      <p:cxnSp>
        <p:nvCxnSpPr>
          <p:cNvPr id="6" name="Gerade Verbindung 5"/>
          <p:cNvCxnSpPr/>
          <p:nvPr/>
        </p:nvCxnSpPr>
        <p:spPr>
          <a:xfrm>
            <a:off x="819034" y="694036"/>
            <a:ext cx="8176685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46841472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xit" presetSubtype="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</p:bld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el 1"/>
          <p:cNvSpPr>
            <a:spLocks noGrp="1"/>
          </p:cNvSpPr>
          <p:nvPr>
            <p:ph type="title"/>
          </p:nvPr>
        </p:nvSpPr>
        <p:spPr>
          <a:xfrm>
            <a:off x="819035" y="151504"/>
            <a:ext cx="8176684" cy="465165"/>
          </a:xfrm>
        </p:spPr>
        <p:txBody>
          <a:bodyPr>
            <a:noAutofit/>
          </a:bodyPr>
          <a:lstStyle/>
          <a:p>
            <a:pPr algn="ctr"/>
            <a:r>
              <a:rPr lang="en-US" sz="3600" b="1" dirty="0" smtClean="0">
                <a:latin typeface="+mn-lt"/>
              </a:rPr>
              <a:t>Results</a:t>
            </a:r>
            <a:endParaRPr lang="en-US" sz="3600" b="1" dirty="0">
              <a:latin typeface="+mn-lt"/>
            </a:endParaRPr>
          </a:p>
        </p:txBody>
      </p:sp>
      <p:pic>
        <p:nvPicPr>
          <p:cNvPr id="5" name="Grafik 3" descr="136581138_display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128094" y="74139"/>
            <a:ext cx="619897" cy="619897"/>
          </a:xfrm>
          <a:prstGeom prst="rect">
            <a:avLst/>
          </a:prstGeom>
          <a:noFill/>
          <a:ln>
            <a:noFill/>
          </a:ln>
        </p:spPr>
      </p:pic>
      <p:cxnSp>
        <p:nvCxnSpPr>
          <p:cNvPr id="6" name="Gerade Verbindung 5"/>
          <p:cNvCxnSpPr/>
          <p:nvPr/>
        </p:nvCxnSpPr>
        <p:spPr>
          <a:xfrm>
            <a:off x="819034" y="694036"/>
            <a:ext cx="8176685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Titel 1"/>
          <p:cNvSpPr txBox="1">
            <a:spLocks/>
          </p:cNvSpPr>
          <p:nvPr/>
        </p:nvSpPr>
        <p:spPr>
          <a:xfrm>
            <a:off x="3371223" y="833967"/>
            <a:ext cx="3072305" cy="345085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2800" b="1" i="1" dirty="0" smtClean="0">
                <a:solidFill>
                  <a:prstClr val="black">
                    <a:lumMod val="75000"/>
                    <a:lumOff val="25000"/>
                    <a:alpha val="68000"/>
                  </a:prstClr>
                </a:solidFill>
              </a:rPr>
              <a:t>Tracking Algorithm</a:t>
            </a:r>
            <a:endParaRPr lang="en-US" sz="2800" b="1" i="1" dirty="0">
              <a:solidFill>
                <a:prstClr val="black">
                  <a:lumMod val="75000"/>
                  <a:lumOff val="25000"/>
                  <a:alpha val="68000"/>
                </a:prstClr>
              </a:solidFill>
            </a:endParaRPr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5628" y="1812146"/>
            <a:ext cx="8790091" cy="414974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8340379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el 1"/>
          <p:cNvSpPr>
            <a:spLocks noGrp="1"/>
          </p:cNvSpPr>
          <p:nvPr>
            <p:ph type="title"/>
          </p:nvPr>
        </p:nvSpPr>
        <p:spPr>
          <a:xfrm>
            <a:off x="819035" y="151504"/>
            <a:ext cx="8176684" cy="465165"/>
          </a:xfrm>
        </p:spPr>
        <p:txBody>
          <a:bodyPr>
            <a:noAutofit/>
          </a:bodyPr>
          <a:lstStyle/>
          <a:p>
            <a:pPr algn="ctr"/>
            <a:r>
              <a:rPr lang="en-US" sz="3600" b="1" dirty="0" smtClean="0">
                <a:latin typeface="+mn-lt"/>
              </a:rPr>
              <a:t>Results</a:t>
            </a:r>
            <a:endParaRPr lang="en-US" sz="3600" b="1" dirty="0">
              <a:latin typeface="+mn-lt"/>
            </a:endParaRPr>
          </a:p>
        </p:txBody>
      </p:sp>
      <p:pic>
        <p:nvPicPr>
          <p:cNvPr id="5" name="Grafik 3" descr="136581138_display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128094" y="74139"/>
            <a:ext cx="619897" cy="619897"/>
          </a:xfrm>
          <a:prstGeom prst="rect">
            <a:avLst/>
          </a:prstGeom>
          <a:noFill/>
          <a:ln>
            <a:noFill/>
          </a:ln>
        </p:spPr>
      </p:pic>
      <p:cxnSp>
        <p:nvCxnSpPr>
          <p:cNvPr id="6" name="Gerade Verbindung 5"/>
          <p:cNvCxnSpPr/>
          <p:nvPr/>
        </p:nvCxnSpPr>
        <p:spPr>
          <a:xfrm>
            <a:off x="819034" y="694036"/>
            <a:ext cx="8176685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Titel 1"/>
          <p:cNvSpPr txBox="1">
            <a:spLocks/>
          </p:cNvSpPr>
          <p:nvPr/>
        </p:nvSpPr>
        <p:spPr>
          <a:xfrm>
            <a:off x="3371223" y="833967"/>
            <a:ext cx="3072305" cy="345085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2800" b="1" i="1" dirty="0" smtClean="0">
                <a:solidFill>
                  <a:prstClr val="black">
                    <a:lumMod val="75000"/>
                    <a:lumOff val="25000"/>
                    <a:alpha val="68000"/>
                  </a:prstClr>
                </a:solidFill>
              </a:rPr>
              <a:t>Tracking Algorithm</a:t>
            </a:r>
            <a:endParaRPr lang="en-US" sz="2800" b="1" i="1" dirty="0">
              <a:solidFill>
                <a:prstClr val="black">
                  <a:lumMod val="75000"/>
                  <a:lumOff val="25000"/>
                  <a:alpha val="68000"/>
                </a:prstClr>
              </a:solidFill>
            </a:endParaRPr>
          </a:p>
        </p:txBody>
      </p:sp>
      <p:grpSp>
        <p:nvGrpSpPr>
          <p:cNvPr id="2" name="Group 1"/>
          <p:cNvGrpSpPr/>
          <p:nvPr/>
        </p:nvGrpSpPr>
        <p:grpSpPr>
          <a:xfrm>
            <a:off x="684435" y="1564105"/>
            <a:ext cx="7775130" cy="4451954"/>
            <a:chOff x="458087" y="1564105"/>
            <a:chExt cx="7775130" cy="4451954"/>
          </a:xfrm>
        </p:grpSpPr>
        <p:pic>
          <p:nvPicPr>
            <p:cNvPr id="8" name="Picture 2" descr="C:\Users\Owner\Desktop\1TrackWithGroundTruth.png"/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58087" y="1564105"/>
              <a:ext cx="2445534" cy="4451952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9" name="Picture 3" descr="C:\Users\Owner\Desktop\2Reported.png"/>
            <p:cNvPicPr>
              <a:picLocks noChangeAspect="1" noChangeArrowheads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211498" y="1564105"/>
              <a:ext cx="2351581" cy="4451954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10" name="Picture 4" descr="C:\Users\Owner\Desktop\3Track.png"/>
            <p:cNvPicPr>
              <a:picLocks noChangeAspect="1" noChangeArrowheads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5870956" y="1564107"/>
              <a:ext cx="2362261" cy="4451951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pic>
        <p:nvPicPr>
          <p:cNvPr id="3" name="Picture 2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724" y="1432057"/>
            <a:ext cx="8975340" cy="463276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8871684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el 1"/>
          <p:cNvSpPr>
            <a:spLocks noGrp="1"/>
          </p:cNvSpPr>
          <p:nvPr>
            <p:ph type="title"/>
          </p:nvPr>
        </p:nvSpPr>
        <p:spPr>
          <a:xfrm>
            <a:off x="819035" y="151504"/>
            <a:ext cx="8176684" cy="465165"/>
          </a:xfrm>
        </p:spPr>
        <p:txBody>
          <a:bodyPr>
            <a:noAutofit/>
          </a:bodyPr>
          <a:lstStyle/>
          <a:p>
            <a:pPr algn="ctr"/>
            <a:r>
              <a:rPr lang="en-US" sz="3600" b="1" dirty="0" smtClean="0">
                <a:latin typeface="+mn-lt"/>
              </a:rPr>
              <a:t>Results</a:t>
            </a:r>
            <a:endParaRPr lang="en-US" sz="3600" b="1" dirty="0">
              <a:latin typeface="+mn-lt"/>
            </a:endParaRPr>
          </a:p>
        </p:txBody>
      </p:sp>
      <p:pic>
        <p:nvPicPr>
          <p:cNvPr id="5" name="Grafik 3" descr="136581138_display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128094" y="74139"/>
            <a:ext cx="619897" cy="619897"/>
          </a:xfrm>
          <a:prstGeom prst="rect">
            <a:avLst/>
          </a:prstGeom>
          <a:noFill/>
          <a:ln>
            <a:noFill/>
          </a:ln>
        </p:spPr>
      </p:pic>
      <p:cxnSp>
        <p:nvCxnSpPr>
          <p:cNvPr id="6" name="Gerade Verbindung 5"/>
          <p:cNvCxnSpPr/>
          <p:nvPr/>
        </p:nvCxnSpPr>
        <p:spPr>
          <a:xfrm>
            <a:off x="819034" y="694036"/>
            <a:ext cx="8176685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Titel 1"/>
          <p:cNvSpPr txBox="1">
            <a:spLocks/>
          </p:cNvSpPr>
          <p:nvPr/>
        </p:nvSpPr>
        <p:spPr>
          <a:xfrm>
            <a:off x="3371223" y="833967"/>
            <a:ext cx="3072305" cy="345085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2800" b="1" i="1" dirty="0" smtClean="0">
                <a:solidFill>
                  <a:prstClr val="black">
                    <a:lumMod val="75000"/>
                    <a:lumOff val="25000"/>
                    <a:alpha val="68000"/>
                  </a:prstClr>
                </a:solidFill>
              </a:rPr>
              <a:t>Tracking Algorithm</a:t>
            </a:r>
            <a:endParaRPr lang="en-US" sz="2800" b="1" i="1" dirty="0">
              <a:solidFill>
                <a:prstClr val="black">
                  <a:lumMod val="75000"/>
                  <a:lumOff val="25000"/>
                  <a:alpha val="68000"/>
                </a:prstClr>
              </a:solidFill>
            </a:endParaRPr>
          </a:p>
        </p:txBody>
      </p:sp>
      <p:graphicFrame>
        <p:nvGraphicFramePr>
          <p:cNvPr id="15" name="Chart 14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517058775"/>
              </p:ext>
            </p:extLst>
          </p:nvPr>
        </p:nvGraphicFramePr>
        <p:xfrm>
          <a:off x="128094" y="1402652"/>
          <a:ext cx="8753475" cy="5076824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</p:spTree>
    <p:extLst>
      <p:ext uri="{BB962C8B-B14F-4D97-AF65-F5344CB8AC3E}">
        <p14:creationId xmlns:p14="http://schemas.microsoft.com/office/powerpoint/2010/main" val="335270593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Content Placeholder 2"/>
          <p:cNvSpPr txBox="1">
            <a:spLocks/>
          </p:cNvSpPr>
          <p:nvPr/>
        </p:nvSpPr>
        <p:spPr>
          <a:xfrm>
            <a:off x="437662" y="1055074"/>
            <a:ext cx="8550242" cy="5048736"/>
          </a:xfrm>
          <a:prstGeom prst="rect">
            <a:avLst/>
          </a:prstGeom>
        </p:spPr>
        <p:txBody>
          <a:bodyPr vert="horz" lIns="91440" tIns="45720" rIns="91440" bIns="45720" rtlCol="0">
            <a:normAutofit fontScale="70000" lnSpcReduction="20000"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buClr>
                <a:schemeClr val="bg1">
                  <a:lumMod val="75000"/>
                </a:schemeClr>
              </a:buClr>
              <a:buFont typeface="Wingdings" panose="05000000000000000000" pitchFamily="2" charset="2"/>
              <a:buChar char="§"/>
            </a:pPr>
            <a:r>
              <a:rPr lang="en-US" dirty="0" smtClean="0">
                <a:solidFill>
                  <a:schemeClr val="bg1">
                    <a:lumMod val="75000"/>
                  </a:schemeClr>
                </a:solidFill>
              </a:rPr>
              <a:t>Motivation and Problem Statement</a:t>
            </a:r>
          </a:p>
          <a:p>
            <a:pPr lvl="1">
              <a:buClr>
                <a:schemeClr val="bg1">
                  <a:lumMod val="75000"/>
                </a:schemeClr>
              </a:buClr>
              <a:buFont typeface="Wingdings" panose="05000000000000000000" pitchFamily="2" charset="2"/>
              <a:buChar char="§"/>
            </a:pPr>
            <a:r>
              <a:rPr lang="en-US" dirty="0" smtClean="0">
                <a:solidFill>
                  <a:schemeClr val="bg1">
                    <a:lumMod val="75000"/>
                  </a:schemeClr>
                </a:solidFill>
              </a:rPr>
              <a:t>Overview of GPS Observables</a:t>
            </a:r>
          </a:p>
          <a:p>
            <a:pPr>
              <a:buClr>
                <a:schemeClr val="bg1">
                  <a:lumMod val="75000"/>
                </a:schemeClr>
              </a:buClr>
              <a:buFont typeface="Wingdings" panose="05000000000000000000" pitchFamily="2" charset="2"/>
              <a:buChar char="§"/>
            </a:pPr>
            <a:r>
              <a:rPr lang="en-US" dirty="0" smtClean="0">
                <a:solidFill>
                  <a:schemeClr val="bg1">
                    <a:lumMod val="75000"/>
                  </a:schemeClr>
                </a:solidFill>
              </a:rPr>
              <a:t>Precise Relative </a:t>
            </a:r>
            <a:r>
              <a:rPr lang="en-US" b="1" i="1" dirty="0" smtClean="0">
                <a:solidFill>
                  <a:schemeClr val="bg1">
                    <a:lumMod val="75000"/>
                  </a:schemeClr>
                </a:solidFill>
              </a:rPr>
              <a:t>Tracking</a:t>
            </a:r>
            <a:r>
              <a:rPr lang="en-US" dirty="0" smtClean="0">
                <a:solidFill>
                  <a:schemeClr val="bg1">
                    <a:lumMod val="75000"/>
                  </a:schemeClr>
                </a:solidFill>
              </a:rPr>
              <a:t> with GPS</a:t>
            </a:r>
          </a:p>
          <a:p>
            <a:pPr lvl="1">
              <a:buClr>
                <a:schemeClr val="bg1">
                  <a:lumMod val="75000"/>
                </a:schemeClr>
              </a:buClr>
              <a:buFont typeface="Wingdings" panose="05000000000000000000" pitchFamily="2" charset="2"/>
              <a:buChar char="§"/>
            </a:pPr>
            <a:r>
              <a:rPr lang="en-US" dirty="0" smtClean="0">
                <a:solidFill>
                  <a:schemeClr val="bg1">
                    <a:lumMod val="75000"/>
                  </a:schemeClr>
                </a:solidFill>
              </a:rPr>
              <a:t>Technical Methodology</a:t>
            </a:r>
          </a:p>
          <a:p>
            <a:pPr lvl="1">
              <a:buClr>
                <a:schemeClr val="bg1">
                  <a:lumMod val="75000"/>
                </a:schemeClr>
              </a:buClr>
              <a:buFont typeface="Wingdings" panose="05000000000000000000" pitchFamily="2" charset="2"/>
              <a:buChar char="§"/>
            </a:pPr>
            <a:r>
              <a:rPr lang="en-US" dirty="0" smtClean="0">
                <a:solidFill>
                  <a:schemeClr val="bg1">
                    <a:lumMod val="75000"/>
                  </a:schemeClr>
                </a:solidFill>
              </a:rPr>
              <a:t>Dual-Receiver Error Mitigation</a:t>
            </a:r>
          </a:p>
          <a:p>
            <a:pPr lvl="1">
              <a:buClr>
                <a:schemeClr val="bg1">
                  <a:lumMod val="75000"/>
                </a:schemeClr>
              </a:buClr>
              <a:buFont typeface="Wingdings" panose="05000000000000000000" pitchFamily="2" charset="2"/>
              <a:buChar char="§"/>
            </a:pPr>
            <a:r>
              <a:rPr lang="en-US" dirty="0" smtClean="0">
                <a:solidFill>
                  <a:schemeClr val="bg1">
                    <a:lumMod val="75000"/>
                  </a:schemeClr>
                </a:solidFill>
              </a:rPr>
              <a:t>Temporal Observation Model</a:t>
            </a:r>
          </a:p>
          <a:p>
            <a:pPr lvl="1">
              <a:buClr>
                <a:schemeClr val="bg1">
                  <a:lumMod val="75000"/>
                </a:schemeClr>
              </a:buClr>
              <a:buFont typeface="Wingdings" panose="05000000000000000000" pitchFamily="2" charset="2"/>
              <a:buChar char="§"/>
            </a:pPr>
            <a:r>
              <a:rPr lang="en-US" dirty="0" smtClean="0">
                <a:solidFill>
                  <a:schemeClr val="bg1">
                    <a:lumMod val="75000"/>
                  </a:schemeClr>
                </a:solidFill>
              </a:rPr>
              <a:t>Relative Tracking Algorithm</a:t>
            </a:r>
          </a:p>
          <a:p>
            <a:pPr>
              <a:buClr>
                <a:schemeClr val="bg1">
                  <a:lumMod val="75000"/>
                </a:schemeClr>
              </a:buClr>
              <a:buFont typeface="Wingdings" panose="05000000000000000000" pitchFamily="2" charset="2"/>
              <a:buChar char="§"/>
            </a:pPr>
            <a:r>
              <a:rPr lang="en-US" dirty="0" smtClean="0">
                <a:solidFill>
                  <a:schemeClr val="bg1">
                    <a:lumMod val="75000"/>
                  </a:schemeClr>
                </a:solidFill>
              </a:rPr>
              <a:t>Software </a:t>
            </a:r>
            <a:r>
              <a:rPr lang="en-US" dirty="0">
                <a:solidFill>
                  <a:schemeClr val="bg1">
                    <a:lumMod val="75000"/>
                  </a:schemeClr>
                </a:solidFill>
              </a:rPr>
              <a:t>Architecture</a:t>
            </a:r>
          </a:p>
          <a:p>
            <a:pPr lvl="1">
              <a:buClr>
                <a:schemeClr val="bg1">
                  <a:lumMod val="75000"/>
                </a:schemeClr>
              </a:buClr>
              <a:buFont typeface="Wingdings" panose="05000000000000000000" pitchFamily="2" charset="2"/>
              <a:buChar char="§"/>
            </a:pPr>
            <a:r>
              <a:rPr lang="en-US" dirty="0">
                <a:solidFill>
                  <a:schemeClr val="bg1">
                    <a:lumMod val="75000"/>
                  </a:schemeClr>
                </a:solidFill>
              </a:rPr>
              <a:t>Experimental </a:t>
            </a:r>
            <a:r>
              <a:rPr lang="en-US" dirty="0" smtClean="0">
                <a:solidFill>
                  <a:schemeClr val="bg1">
                    <a:lumMod val="75000"/>
                  </a:schemeClr>
                </a:solidFill>
              </a:rPr>
              <a:t>Prototype</a:t>
            </a:r>
          </a:p>
          <a:p>
            <a:pPr lvl="1">
              <a:buClr>
                <a:schemeClr val="bg1">
                  <a:lumMod val="75000"/>
                </a:schemeClr>
              </a:buClr>
              <a:buFont typeface="Wingdings" panose="05000000000000000000" pitchFamily="2" charset="2"/>
              <a:buChar char="§"/>
            </a:pPr>
            <a:r>
              <a:rPr lang="en-US" dirty="0" smtClean="0">
                <a:solidFill>
                  <a:schemeClr val="bg1">
                    <a:lumMod val="75000"/>
                  </a:schemeClr>
                </a:solidFill>
              </a:rPr>
              <a:t>Evaluation and Results</a:t>
            </a:r>
          </a:p>
          <a:p>
            <a:pPr>
              <a:buClr>
                <a:srgbClr val="C00000"/>
              </a:buClr>
              <a:buFont typeface="Wingdings" panose="05000000000000000000" pitchFamily="2" charset="2"/>
              <a:buChar char="§"/>
            </a:pPr>
            <a:r>
              <a:rPr lang="en-US" dirty="0" smtClean="0">
                <a:solidFill>
                  <a:prstClr val="black"/>
                </a:solidFill>
              </a:rPr>
              <a:t>Precise Relative </a:t>
            </a:r>
            <a:r>
              <a:rPr lang="en-US" b="1" i="1" dirty="0" smtClean="0">
                <a:solidFill>
                  <a:prstClr val="black"/>
                </a:solidFill>
              </a:rPr>
              <a:t>Localization</a:t>
            </a:r>
            <a:r>
              <a:rPr lang="en-US" dirty="0" smtClean="0">
                <a:solidFill>
                  <a:prstClr val="black"/>
                </a:solidFill>
              </a:rPr>
              <a:t> with GPS</a:t>
            </a:r>
          </a:p>
          <a:p>
            <a:pPr lvl="1">
              <a:buClr>
                <a:schemeClr val="bg2">
                  <a:lumMod val="50000"/>
                </a:schemeClr>
              </a:buClr>
              <a:buFont typeface="Wingdings" panose="05000000000000000000" pitchFamily="2" charset="2"/>
              <a:buChar char="§"/>
            </a:pPr>
            <a:r>
              <a:rPr lang="en-US" dirty="0" smtClean="0">
                <a:solidFill>
                  <a:prstClr val="black"/>
                </a:solidFill>
              </a:rPr>
              <a:t>Ambiguity Function Method</a:t>
            </a:r>
          </a:p>
          <a:p>
            <a:pPr lvl="1">
              <a:buClr>
                <a:schemeClr val="bg1">
                  <a:lumMod val="75000"/>
                </a:schemeClr>
              </a:buClr>
              <a:buFont typeface="Wingdings" panose="05000000000000000000" pitchFamily="2" charset="2"/>
              <a:buChar char="§"/>
            </a:pPr>
            <a:r>
              <a:rPr lang="en-US" dirty="0" smtClean="0">
                <a:solidFill>
                  <a:schemeClr val="bg1">
                    <a:lumMod val="75000"/>
                  </a:schemeClr>
                </a:solidFill>
              </a:rPr>
              <a:t>AFV Peak Tracking (APT) Solution</a:t>
            </a:r>
            <a:endParaRPr lang="en-US" dirty="0">
              <a:solidFill>
                <a:schemeClr val="bg1">
                  <a:lumMod val="75000"/>
                </a:schemeClr>
              </a:solidFill>
            </a:endParaRPr>
          </a:p>
          <a:p>
            <a:pPr lvl="1">
              <a:buClr>
                <a:schemeClr val="bg1">
                  <a:lumMod val="75000"/>
                </a:schemeClr>
              </a:buClr>
              <a:buFont typeface="Wingdings" panose="05000000000000000000" pitchFamily="2" charset="2"/>
              <a:buChar char="§"/>
            </a:pPr>
            <a:r>
              <a:rPr lang="en-US" dirty="0">
                <a:solidFill>
                  <a:schemeClr val="bg1">
                    <a:lumMod val="75000"/>
                  </a:schemeClr>
                </a:solidFill>
              </a:rPr>
              <a:t>Evaluation and </a:t>
            </a:r>
            <a:r>
              <a:rPr lang="en-US" dirty="0" smtClean="0">
                <a:solidFill>
                  <a:schemeClr val="bg1">
                    <a:lumMod val="75000"/>
                  </a:schemeClr>
                </a:solidFill>
              </a:rPr>
              <a:t>Results</a:t>
            </a:r>
          </a:p>
          <a:p>
            <a:pPr>
              <a:buClr>
                <a:schemeClr val="bg1">
                  <a:lumMod val="75000"/>
                </a:schemeClr>
              </a:buClr>
              <a:buFont typeface="Wingdings" panose="05000000000000000000" pitchFamily="2" charset="2"/>
              <a:buChar char="§"/>
            </a:pPr>
            <a:r>
              <a:rPr lang="en-US" dirty="0" smtClean="0">
                <a:solidFill>
                  <a:schemeClr val="bg1">
                    <a:lumMod val="75000"/>
                  </a:schemeClr>
                </a:solidFill>
              </a:rPr>
              <a:t>Future Work and Conclusions</a:t>
            </a:r>
            <a:endParaRPr lang="en-US" dirty="0">
              <a:solidFill>
                <a:schemeClr val="bg1">
                  <a:lumMod val="75000"/>
                </a:schemeClr>
              </a:solidFill>
            </a:endParaRPr>
          </a:p>
        </p:txBody>
      </p:sp>
      <p:sp>
        <p:nvSpPr>
          <p:cNvPr id="7" name="Content Placeholder 2"/>
          <p:cNvSpPr txBox="1">
            <a:spLocks/>
          </p:cNvSpPr>
          <p:nvPr/>
        </p:nvSpPr>
        <p:spPr>
          <a:xfrm>
            <a:off x="438042" y="1055074"/>
            <a:ext cx="8550242" cy="5048736"/>
          </a:xfrm>
          <a:prstGeom prst="rect">
            <a:avLst/>
          </a:prstGeom>
        </p:spPr>
        <p:txBody>
          <a:bodyPr vert="horz" lIns="91440" tIns="45720" rIns="91440" bIns="45720" rtlCol="0">
            <a:normAutofit fontScale="70000" lnSpcReduction="20000"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buClr>
                <a:srgbClr val="C00000"/>
              </a:buClr>
              <a:buFont typeface="Wingdings" panose="05000000000000000000" pitchFamily="2" charset="2"/>
              <a:buChar char="§"/>
            </a:pPr>
            <a:r>
              <a:rPr lang="en-US" dirty="0" smtClean="0">
                <a:solidFill>
                  <a:prstClr val="black"/>
                </a:solidFill>
              </a:rPr>
              <a:t>Motivation and Problem Statement</a:t>
            </a:r>
          </a:p>
          <a:p>
            <a:pPr lvl="1">
              <a:buClr>
                <a:schemeClr val="bg2">
                  <a:lumMod val="50000"/>
                </a:schemeClr>
              </a:buClr>
              <a:buFont typeface="Wingdings" panose="05000000000000000000" pitchFamily="2" charset="2"/>
              <a:buChar char="§"/>
            </a:pPr>
            <a:r>
              <a:rPr lang="en-US" dirty="0" smtClean="0">
                <a:solidFill>
                  <a:prstClr val="black"/>
                </a:solidFill>
              </a:rPr>
              <a:t>Overview of GPS Observables</a:t>
            </a:r>
          </a:p>
          <a:p>
            <a:pPr>
              <a:buClr>
                <a:srgbClr val="C00000"/>
              </a:buClr>
              <a:buFont typeface="Wingdings" panose="05000000000000000000" pitchFamily="2" charset="2"/>
              <a:buChar char="§"/>
            </a:pPr>
            <a:r>
              <a:rPr lang="en-US" dirty="0" smtClean="0">
                <a:solidFill>
                  <a:prstClr val="black"/>
                </a:solidFill>
              </a:rPr>
              <a:t>Precise Relative </a:t>
            </a:r>
            <a:r>
              <a:rPr lang="en-US" b="1" i="1" dirty="0" smtClean="0">
                <a:solidFill>
                  <a:prstClr val="black"/>
                </a:solidFill>
              </a:rPr>
              <a:t>Tracking</a:t>
            </a:r>
            <a:r>
              <a:rPr lang="en-US" dirty="0" smtClean="0">
                <a:solidFill>
                  <a:prstClr val="black"/>
                </a:solidFill>
              </a:rPr>
              <a:t> with GPS</a:t>
            </a:r>
          </a:p>
          <a:p>
            <a:pPr lvl="1">
              <a:buClr>
                <a:schemeClr val="bg2">
                  <a:lumMod val="50000"/>
                </a:schemeClr>
              </a:buClr>
              <a:buFont typeface="Wingdings" panose="05000000000000000000" pitchFamily="2" charset="2"/>
              <a:buChar char="§"/>
            </a:pPr>
            <a:r>
              <a:rPr lang="en-US" dirty="0" smtClean="0">
                <a:solidFill>
                  <a:prstClr val="black"/>
                </a:solidFill>
              </a:rPr>
              <a:t>Technical Methodology</a:t>
            </a:r>
          </a:p>
          <a:p>
            <a:pPr lvl="1">
              <a:buClr>
                <a:schemeClr val="bg2">
                  <a:lumMod val="50000"/>
                </a:schemeClr>
              </a:buClr>
              <a:buFont typeface="Wingdings" panose="05000000000000000000" pitchFamily="2" charset="2"/>
              <a:buChar char="§"/>
            </a:pPr>
            <a:r>
              <a:rPr lang="en-US" dirty="0" smtClean="0">
                <a:solidFill>
                  <a:prstClr val="black"/>
                </a:solidFill>
              </a:rPr>
              <a:t>Dual-Receiver Error Mitigation</a:t>
            </a:r>
          </a:p>
          <a:p>
            <a:pPr lvl="1">
              <a:buClr>
                <a:schemeClr val="bg2">
                  <a:lumMod val="50000"/>
                </a:schemeClr>
              </a:buClr>
              <a:buFont typeface="Wingdings" panose="05000000000000000000" pitchFamily="2" charset="2"/>
              <a:buChar char="§"/>
            </a:pPr>
            <a:r>
              <a:rPr lang="en-US" dirty="0" smtClean="0">
                <a:solidFill>
                  <a:prstClr val="black"/>
                </a:solidFill>
              </a:rPr>
              <a:t>Temporal Observation Model</a:t>
            </a:r>
          </a:p>
          <a:p>
            <a:pPr lvl="1">
              <a:buClr>
                <a:schemeClr val="bg2">
                  <a:lumMod val="50000"/>
                </a:schemeClr>
              </a:buClr>
              <a:buFont typeface="Wingdings" panose="05000000000000000000" pitchFamily="2" charset="2"/>
              <a:buChar char="§"/>
            </a:pPr>
            <a:r>
              <a:rPr lang="en-US" dirty="0" smtClean="0">
                <a:solidFill>
                  <a:prstClr val="black"/>
                </a:solidFill>
              </a:rPr>
              <a:t>Relative Tracking Algorithm</a:t>
            </a:r>
          </a:p>
          <a:p>
            <a:pPr>
              <a:buClr>
                <a:srgbClr val="C00000"/>
              </a:buClr>
              <a:buFont typeface="Wingdings" panose="05000000000000000000" pitchFamily="2" charset="2"/>
              <a:buChar char="§"/>
            </a:pPr>
            <a:r>
              <a:rPr lang="en-US" dirty="0" smtClean="0">
                <a:solidFill>
                  <a:prstClr val="black"/>
                </a:solidFill>
              </a:rPr>
              <a:t>Software </a:t>
            </a:r>
            <a:r>
              <a:rPr lang="en-US" dirty="0">
                <a:solidFill>
                  <a:prstClr val="black"/>
                </a:solidFill>
              </a:rPr>
              <a:t>Architecture</a:t>
            </a:r>
          </a:p>
          <a:p>
            <a:pPr lvl="1">
              <a:buClr>
                <a:schemeClr val="bg2">
                  <a:lumMod val="50000"/>
                </a:schemeClr>
              </a:buClr>
              <a:buFont typeface="Wingdings" panose="05000000000000000000" pitchFamily="2" charset="2"/>
              <a:buChar char="§"/>
            </a:pPr>
            <a:r>
              <a:rPr lang="en-US" dirty="0">
                <a:solidFill>
                  <a:prstClr val="black"/>
                </a:solidFill>
              </a:rPr>
              <a:t>Experimental </a:t>
            </a:r>
            <a:r>
              <a:rPr lang="en-US" dirty="0" smtClean="0">
                <a:solidFill>
                  <a:prstClr val="black"/>
                </a:solidFill>
              </a:rPr>
              <a:t>Prototype</a:t>
            </a:r>
          </a:p>
          <a:p>
            <a:pPr lvl="1">
              <a:buClr>
                <a:schemeClr val="bg2">
                  <a:lumMod val="50000"/>
                </a:schemeClr>
              </a:buClr>
              <a:buFont typeface="Wingdings" panose="05000000000000000000" pitchFamily="2" charset="2"/>
              <a:buChar char="§"/>
            </a:pPr>
            <a:r>
              <a:rPr lang="en-US" dirty="0" smtClean="0">
                <a:solidFill>
                  <a:prstClr val="black"/>
                </a:solidFill>
              </a:rPr>
              <a:t>Evaluation and Results</a:t>
            </a:r>
          </a:p>
          <a:p>
            <a:pPr>
              <a:buClr>
                <a:srgbClr val="C00000"/>
              </a:buClr>
              <a:buFont typeface="Wingdings" panose="05000000000000000000" pitchFamily="2" charset="2"/>
              <a:buChar char="§"/>
            </a:pPr>
            <a:r>
              <a:rPr lang="en-US" dirty="0" smtClean="0">
                <a:solidFill>
                  <a:prstClr val="black"/>
                </a:solidFill>
              </a:rPr>
              <a:t>Precise Relative </a:t>
            </a:r>
            <a:r>
              <a:rPr lang="en-US" b="1" i="1" dirty="0" smtClean="0">
                <a:solidFill>
                  <a:prstClr val="black"/>
                </a:solidFill>
              </a:rPr>
              <a:t>Localization</a:t>
            </a:r>
            <a:r>
              <a:rPr lang="en-US" dirty="0" smtClean="0">
                <a:solidFill>
                  <a:prstClr val="black"/>
                </a:solidFill>
              </a:rPr>
              <a:t> with GPS</a:t>
            </a:r>
          </a:p>
          <a:p>
            <a:pPr lvl="1">
              <a:buClr>
                <a:schemeClr val="bg2">
                  <a:lumMod val="50000"/>
                </a:schemeClr>
              </a:buClr>
              <a:buFont typeface="Wingdings" panose="05000000000000000000" pitchFamily="2" charset="2"/>
              <a:buChar char="§"/>
            </a:pPr>
            <a:r>
              <a:rPr lang="en-US" dirty="0" smtClean="0">
                <a:solidFill>
                  <a:prstClr val="black"/>
                </a:solidFill>
              </a:rPr>
              <a:t>Ambiguity Function Method</a:t>
            </a:r>
          </a:p>
          <a:p>
            <a:pPr lvl="1">
              <a:buClr>
                <a:schemeClr val="bg2">
                  <a:lumMod val="50000"/>
                </a:schemeClr>
              </a:buClr>
              <a:buFont typeface="Wingdings" panose="05000000000000000000" pitchFamily="2" charset="2"/>
              <a:buChar char="§"/>
            </a:pPr>
            <a:r>
              <a:rPr lang="en-US" dirty="0" smtClean="0">
                <a:solidFill>
                  <a:prstClr val="black"/>
                </a:solidFill>
              </a:rPr>
              <a:t>AFV Peak Tracking (APT) Solution</a:t>
            </a:r>
            <a:endParaRPr lang="en-US" dirty="0">
              <a:solidFill>
                <a:prstClr val="black"/>
              </a:solidFill>
            </a:endParaRPr>
          </a:p>
          <a:p>
            <a:pPr lvl="1">
              <a:buClr>
                <a:schemeClr val="bg2">
                  <a:lumMod val="50000"/>
                </a:schemeClr>
              </a:buClr>
              <a:buFont typeface="Wingdings" panose="05000000000000000000" pitchFamily="2" charset="2"/>
              <a:buChar char="§"/>
            </a:pPr>
            <a:r>
              <a:rPr lang="en-US" dirty="0">
                <a:solidFill>
                  <a:prstClr val="black"/>
                </a:solidFill>
              </a:rPr>
              <a:t>Evaluation and </a:t>
            </a:r>
            <a:r>
              <a:rPr lang="en-US" dirty="0" smtClean="0">
                <a:solidFill>
                  <a:prstClr val="black"/>
                </a:solidFill>
              </a:rPr>
              <a:t>Results</a:t>
            </a:r>
          </a:p>
          <a:p>
            <a:pPr>
              <a:buClr>
                <a:srgbClr val="C00000"/>
              </a:buClr>
              <a:buFont typeface="Wingdings" panose="05000000000000000000" pitchFamily="2" charset="2"/>
              <a:buChar char="§"/>
            </a:pPr>
            <a:r>
              <a:rPr lang="en-US" dirty="0" smtClean="0">
                <a:solidFill>
                  <a:prstClr val="black"/>
                </a:solidFill>
              </a:rPr>
              <a:t>Future Work and Conclusions</a:t>
            </a:r>
            <a:endParaRPr lang="en-US" dirty="0">
              <a:solidFill>
                <a:prstClr val="black"/>
              </a:solidFill>
            </a:endParaRPr>
          </a:p>
        </p:txBody>
      </p:sp>
      <p:sp>
        <p:nvSpPr>
          <p:cNvPr id="4" name="Titel 1"/>
          <p:cNvSpPr>
            <a:spLocks noGrp="1"/>
          </p:cNvSpPr>
          <p:nvPr>
            <p:ph type="title"/>
          </p:nvPr>
        </p:nvSpPr>
        <p:spPr>
          <a:xfrm>
            <a:off x="819035" y="151504"/>
            <a:ext cx="8176684" cy="465165"/>
          </a:xfrm>
        </p:spPr>
        <p:txBody>
          <a:bodyPr>
            <a:noAutofit/>
          </a:bodyPr>
          <a:lstStyle/>
          <a:p>
            <a:pPr algn="ctr"/>
            <a:r>
              <a:rPr lang="en-US" sz="3600" b="1" dirty="0" smtClean="0">
                <a:latin typeface="+mn-lt"/>
              </a:rPr>
              <a:t>Outline</a:t>
            </a:r>
            <a:endParaRPr lang="en-US" sz="3600" b="1" dirty="0">
              <a:latin typeface="+mn-lt"/>
            </a:endParaRPr>
          </a:p>
        </p:txBody>
      </p:sp>
      <p:pic>
        <p:nvPicPr>
          <p:cNvPr id="5" name="Grafik 3" descr="136581138_display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128094" y="74139"/>
            <a:ext cx="619897" cy="619897"/>
          </a:xfrm>
          <a:prstGeom prst="rect">
            <a:avLst/>
          </a:prstGeom>
          <a:noFill/>
          <a:ln>
            <a:noFill/>
          </a:ln>
        </p:spPr>
      </p:pic>
      <p:cxnSp>
        <p:nvCxnSpPr>
          <p:cNvPr id="6" name="Gerade Verbindung 5"/>
          <p:cNvCxnSpPr/>
          <p:nvPr/>
        </p:nvCxnSpPr>
        <p:spPr>
          <a:xfrm>
            <a:off x="819034" y="694036"/>
            <a:ext cx="8176685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62260054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xit" presetSubtype="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</p:bld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el 1"/>
          <p:cNvSpPr txBox="1">
            <a:spLocks/>
          </p:cNvSpPr>
          <p:nvPr/>
        </p:nvSpPr>
        <p:spPr>
          <a:xfrm>
            <a:off x="819035" y="151504"/>
            <a:ext cx="8176684" cy="465165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3600" b="1" dirty="0" smtClean="0">
                <a:latin typeface="+mn-lt"/>
              </a:rPr>
              <a:t>Ambiguity Function Method</a:t>
            </a:r>
            <a:endParaRPr lang="en-US" sz="3600" b="1" dirty="0">
              <a:latin typeface="+mn-lt"/>
            </a:endParaRPr>
          </a:p>
        </p:txBody>
      </p:sp>
      <p:pic>
        <p:nvPicPr>
          <p:cNvPr id="9" name="Grafik 3" descr="136581138_display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128094" y="74139"/>
            <a:ext cx="619897" cy="619897"/>
          </a:xfrm>
          <a:prstGeom prst="rect">
            <a:avLst/>
          </a:prstGeom>
          <a:noFill/>
          <a:ln>
            <a:noFill/>
          </a:ln>
        </p:spPr>
      </p:pic>
      <p:cxnSp>
        <p:nvCxnSpPr>
          <p:cNvPr id="10" name="Gerade Verbindung 5"/>
          <p:cNvCxnSpPr/>
          <p:nvPr/>
        </p:nvCxnSpPr>
        <p:spPr>
          <a:xfrm>
            <a:off x="819034" y="694036"/>
            <a:ext cx="8176685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" name="Inhaltsplatzhalter 2"/>
          <p:cNvSpPr>
            <a:spLocks noGrp="1"/>
          </p:cNvSpPr>
          <p:nvPr>
            <p:ph idx="1"/>
          </p:nvPr>
        </p:nvSpPr>
        <p:spPr>
          <a:xfrm>
            <a:off x="128094" y="968250"/>
            <a:ext cx="8867625" cy="1102828"/>
          </a:xfrm>
        </p:spPr>
        <p:txBody>
          <a:bodyPr>
            <a:normAutofit/>
          </a:bodyPr>
          <a:lstStyle/>
          <a:p>
            <a:pPr marL="0" indent="0" algn="ctr">
              <a:spcBef>
                <a:spcPts val="1800"/>
              </a:spcBef>
              <a:buNone/>
            </a:pPr>
            <a:r>
              <a:rPr lang="en-US" b="1" dirty="0">
                <a:solidFill>
                  <a:prstClr val="black"/>
                </a:solidFill>
              </a:rPr>
              <a:t>Combine multiple </a:t>
            </a:r>
            <a:r>
              <a:rPr lang="en-US" b="1" dirty="0" smtClean="0">
                <a:solidFill>
                  <a:prstClr val="black"/>
                </a:solidFill>
              </a:rPr>
              <a:t>observation epochs in a filtering algorithm </a:t>
            </a:r>
            <a:r>
              <a:rPr lang="en-US" b="1" dirty="0">
                <a:solidFill>
                  <a:prstClr val="black"/>
                </a:solidFill>
              </a:rPr>
              <a:t>to solve for relative baselines</a:t>
            </a:r>
          </a:p>
        </p:txBody>
      </p:sp>
      <p:sp>
        <p:nvSpPr>
          <p:cNvPr id="2" name="TextBox 1"/>
          <p:cNvSpPr txBox="1"/>
          <p:nvPr/>
        </p:nvSpPr>
        <p:spPr>
          <a:xfrm>
            <a:off x="96641" y="5166436"/>
            <a:ext cx="3389375" cy="13849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800" i="1" dirty="0" smtClean="0"/>
              <a:t>Ambiguity Function Method (AFM)-based solution</a:t>
            </a:r>
            <a:endParaRPr lang="en-US" sz="2800" i="1" dirty="0"/>
          </a:p>
        </p:txBody>
      </p:sp>
      <p:grpSp>
        <p:nvGrpSpPr>
          <p:cNvPr id="36" name="Group 35"/>
          <p:cNvGrpSpPr/>
          <p:nvPr/>
        </p:nvGrpSpPr>
        <p:grpSpPr>
          <a:xfrm>
            <a:off x="3359503" y="2118424"/>
            <a:ext cx="5502248" cy="4348977"/>
            <a:chOff x="3359503" y="2668126"/>
            <a:chExt cx="5502248" cy="4348977"/>
          </a:xfrm>
        </p:grpSpPr>
        <p:pic>
          <p:nvPicPr>
            <p:cNvPr id="11" name="Picture 10"/>
            <p:cNvPicPr>
              <a:picLocks noChangeAspect="1"/>
            </p:cNvPicPr>
            <p:nvPr/>
          </p:nvPicPr>
          <p:blipFill rotWithShape="1"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-1" r="42656"/>
            <a:stretch/>
          </p:blipFill>
          <p:spPr>
            <a:xfrm>
              <a:off x="5678081" y="6339824"/>
              <a:ext cx="548640" cy="677279"/>
            </a:xfrm>
            <a:prstGeom prst="rect">
              <a:avLst/>
            </a:prstGeom>
          </p:spPr>
        </p:pic>
        <p:pic>
          <p:nvPicPr>
            <p:cNvPr id="12" name="Picture 11"/>
            <p:cNvPicPr>
              <a:picLocks noChangeAspect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 rot="1586033">
              <a:off x="4002093" y="2668126"/>
              <a:ext cx="603361" cy="603361"/>
            </a:xfrm>
            <a:prstGeom prst="rect">
              <a:avLst/>
            </a:prstGeom>
          </p:spPr>
        </p:pic>
        <p:pic>
          <p:nvPicPr>
            <p:cNvPr id="13" name="Picture 12"/>
            <p:cNvPicPr>
              <a:picLocks noChangeAspect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 rot="20013967" flipH="1">
              <a:off x="7461747" y="3208960"/>
              <a:ext cx="603361" cy="603361"/>
            </a:xfrm>
            <a:prstGeom prst="rect">
              <a:avLst/>
            </a:prstGeom>
          </p:spPr>
        </p:pic>
        <p:sp>
          <p:nvSpPr>
            <p:cNvPr id="14" name="Freeform 13"/>
            <p:cNvSpPr/>
            <p:nvPr/>
          </p:nvSpPr>
          <p:spPr>
            <a:xfrm>
              <a:off x="5131641" y="4026911"/>
              <a:ext cx="2694432" cy="2255520"/>
            </a:xfrm>
            <a:custGeom>
              <a:avLst/>
              <a:gdLst>
                <a:gd name="connsiteX0" fmla="*/ 0 w 2694432"/>
                <a:gd name="connsiteY0" fmla="*/ 0 h 2255520"/>
                <a:gd name="connsiteX1" fmla="*/ 768096 w 2694432"/>
                <a:gd name="connsiteY1" fmla="*/ 1584960 h 2255520"/>
                <a:gd name="connsiteX2" fmla="*/ 2694432 w 2694432"/>
                <a:gd name="connsiteY2" fmla="*/ 2255520 h 225552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2694432" h="2255520">
                  <a:moveTo>
                    <a:pt x="0" y="0"/>
                  </a:moveTo>
                  <a:cubicBezTo>
                    <a:pt x="159512" y="604520"/>
                    <a:pt x="319024" y="1209040"/>
                    <a:pt x="768096" y="1584960"/>
                  </a:cubicBezTo>
                  <a:cubicBezTo>
                    <a:pt x="1217168" y="1960880"/>
                    <a:pt x="1955800" y="2108200"/>
                    <a:pt x="2694432" y="2255520"/>
                  </a:cubicBezTo>
                </a:path>
              </a:pathLst>
            </a:custGeom>
            <a:no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5" name="Freeform 14"/>
            <p:cNvSpPr/>
            <p:nvPr/>
          </p:nvSpPr>
          <p:spPr>
            <a:xfrm>
              <a:off x="5328813" y="3837694"/>
              <a:ext cx="2694432" cy="2255520"/>
            </a:xfrm>
            <a:custGeom>
              <a:avLst/>
              <a:gdLst>
                <a:gd name="connsiteX0" fmla="*/ 0 w 2694432"/>
                <a:gd name="connsiteY0" fmla="*/ 0 h 2255520"/>
                <a:gd name="connsiteX1" fmla="*/ 768096 w 2694432"/>
                <a:gd name="connsiteY1" fmla="*/ 1584960 h 2255520"/>
                <a:gd name="connsiteX2" fmla="*/ 2694432 w 2694432"/>
                <a:gd name="connsiteY2" fmla="*/ 2255520 h 225552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2694432" h="2255520">
                  <a:moveTo>
                    <a:pt x="0" y="0"/>
                  </a:moveTo>
                  <a:cubicBezTo>
                    <a:pt x="159512" y="604520"/>
                    <a:pt x="319024" y="1209040"/>
                    <a:pt x="768096" y="1584960"/>
                  </a:cubicBezTo>
                  <a:cubicBezTo>
                    <a:pt x="1217168" y="1960880"/>
                    <a:pt x="1955800" y="2108200"/>
                    <a:pt x="2694432" y="2255520"/>
                  </a:cubicBezTo>
                </a:path>
              </a:pathLst>
            </a:custGeom>
            <a:no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6" name="Freeform 15"/>
            <p:cNvSpPr/>
            <p:nvPr/>
          </p:nvSpPr>
          <p:spPr>
            <a:xfrm>
              <a:off x="5561580" y="3628239"/>
              <a:ext cx="2694432" cy="2255520"/>
            </a:xfrm>
            <a:custGeom>
              <a:avLst/>
              <a:gdLst>
                <a:gd name="connsiteX0" fmla="*/ 0 w 2694432"/>
                <a:gd name="connsiteY0" fmla="*/ 0 h 2255520"/>
                <a:gd name="connsiteX1" fmla="*/ 768096 w 2694432"/>
                <a:gd name="connsiteY1" fmla="*/ 1584960 h 2255520"/>
                <a:gd name="connsiteX2" fmla="*/ 2694432 w 2694432"/>
                <a:gd name="connsiteY2" fmla="*/ 2255520 h 225552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2694432" h="2255520">
                  <a:moveTo>
                    <a:pt x="0" y="0"/>
                  </a:moveTo>
                  <a:cubicBezTo>
                    <a:pt x="159512" y="604520"/>
                    <a:pt x="319024" y="1209040"/>
                    <a:pt x="768096" y="1584960"/>
                  </a:cubicBezTo>
                  <a:cubicBezTo>
                    <a:pt x="1217168" y="1960880"/>
                    <a:pt x="1955800" y="2108200"/>
                    <a:pt x="2694432" y="2255520"/>
                  </a:cubicBezTo>
                </a:path>
              </a:pathLst>
            </a:custGeom>
            <a:no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cxnSp>
          <p:nvCxnSpPr>
            <p:cNvPr id="18" name="Straight Connector 17"/>
            <p:cNvCxnSpPr>
              <a:endCxn id="11" idx="0"/>
            </p:cNvCxnSpPr>
            <p:nvPr/>
          </p:nvCxnSpPr>
          <p:spPr>
            <a:xfrm flipH="1">
              <a:off x="5952401" y="3648477"/>
              <a:ext cx="1729956" cy="2691347"/>
            </a:xfrm>
            <a:prstGeom prst="line">
              <a:avLst/>
            </a:prstGeom>
            <a:ln w="38100">
              <a:solidFill>
                <a:schemeClr val="accent2">
                  <a:lumMod val="75000"/>
                </a:schemeClr>
              </a:solidFill>
              <a:headEnd type="none" w="med" len="med"/>
              <a:tailEnd type="arrow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9" name="Freeform 18"/>
            <p:cNvSpPr/>
            <p:nvPr/>
          </p:nvSpPr>
          <p:spPr>
            <a:xfrm>
              <a:off x="5772439" y="3415649"/>
              <a:ext cx="2694432" cy="2255520"/>
            </a:xfrm>
            <a:custGeom>
              <a:avLst/>
              <a:gdLst>
                <a:gd name="connsiteX0" fmla="*/ 0 w 2694432"/>
                <a:gd name="connsiteY0" fmla="*/ 0 h 2255520"/>
                <a:gd name="connsiteX1" fmla="*/ 768096 w 2694432"/>
                <a:gd name="connsiteY1" fmla="*/ 1584960 h 2255520"/>
                <a:gd name="connsiteX2" fmla="*/ 2694432 w 2694432"/>
                <a:gd name="connsiteY2" fmla="*/ 2255520 h 225552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2694432" h="2255520">
                  <a:moveTo>
                    <a:pt x="0" y="0"/>
                  </a:moveTo>
                  <a:cubicBezTo>
                    <a:pt x="159512" y="604520"/>
                    <a:pt x="319024" y="1209040"/>
                    <a:pt x="768096" y="1584960"/>
                  </a:cubicBezTo>
                  <a:cubicBezTo>
                    <a:pt x="1217168" y="1960880"/>
                    <a:pt x="1955800" y="2108200"/>
                    <a:pt x="2694432" y="2255520"/>
                  </a:cubicBezTo>
                </a:path>
              </a:pathLst>
            </a:custGeom>
            <a:no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0" name="Freeform 19"/>
            <p:cNvSpPr/>
            <p:nvPr/>
          </p:nvSpPr>
          <p:spPr>
            <a:xfrm>
              <a:off x="5986517" y="3186722"/>
              <a:ext cx="2694432" cy="2255520"/>
            </a:xfrm>
            <a:custGeom>
              <a:avLst/>
              <a:gdLst>
                <a:gd name="connsiteX0" fmla="*/ 0 w 2694432"/>
                <a:gd name="connsiteY0" fmla="*/ 0 h 2255520"/>
                <a:gd name="connsiteX1" fmla="*/ 768096 w 2694432"/>
                <a:gd name="connsiteY1" fmla="*/ 1584960 h 2255520"/>
                <a:gd name="connsiteX2" fmla="*/ 2694432 w 2694432"/>
                <a:gd name="connsiteY2" fmla="*/ 2255520 h 225552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2694432" h="2255520">
                  <a:moveTo>
                    <a:pt x="0" y="0"/>
                  </a:moveTo>
                  <a:cubicBezTo>
                    <a:pt x="159512" y="604520"/>
                    <a:pt x="319024" y="1209040"/>
                    <a:pt x="768096" y="1584960"/>
                  </a:cubicBezTo>
                  <a:cubicBezTo>
                    <a:pt x="1217168" y="1960880"/>
                    <a:pt x="1955800" y="2108200"/>
                    <a:pt x="2694432" y="2255520"/>
                  </a:cubicBezTo>
                </a:path>
              </a:pathLst>
            </a:custGeom>
            <a:no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1" name="Freeform 20"/>
            <p:cNvSpPr/>
            <p:nvPr/>
          </p:nvSpPr>
          <p:spPr>
            <a:xfrm>
              <a:off x="6167319" y="2963091"/>
              <a:ext cx="2694432" cy="2255520"/>
            </a:xfrm>
            <a:custGeom>
              <a:avLst/>
              <a:gdLst>
                <a:gd name="connsiteX0" fmla="*/ 0 w 2694432"/>
                <a:gd name="connsiteY0" fmla="*/ 0 h 2255520"/>
                <a:gd name="connsiteX1" fmla="*/ 768096 w 2694432"/>
                <a:gd name="connsiteY1" fmla="*/ 1584960 h 2255520"/>
                <a:gd name="connsiteX2" fmla="*/ 2694432 w 2694432"/>
                <a:gd name="connsiteY2" fmla="*/ 2255520 h 225552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2694432" h="2255520">
                  <a:moveTo>
                    <a:pt x="0" y="0"/>
                  </a:moveTo>
                  <a:cubicBezTo>
                    <a:pt x="159512" y="604520"/>
                    <a:pt x="319024" y="1209040"/>
                    <a:pt x="768096" y="1584960"/>
                  </a:cubicBezTo>
                  <a:cubicBezTo>
                    <a:pt x="1217168" y="1960880"/>
                    <a:pt x="1955800" y="2108200"/>
                    <a:pt x="2694432" y="2255520"/>
                  </a:cubicBezTo>
                </a:path>
              </a:pathLst>
            </a:custGeom>
            <a:no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cxnSp>
          <p:nvCxnSpPr>
            <p:cNvPr id="24" name="Straight Connector 23"/>
            <p:cNvCxnSpPr/>
            <p:nvPr/>
          </p:nvCxnSpPr>
          <p:spPr>
            <a:xfrm>
              <a:off x="4401997" y="3106203"/>
              <a:ext cx="1578600" cy="3216079"/>
            </a:xfrm>
            <a:prstGeom prst="line">
              <a:avLst/>
            </a:prstGeom>
            <a:ln w="38100">
              <a:solidFill>
                <a:schemeClr val="accent2">
                  <a:lumMod val="75000"/>
                </a:schemeClr>
              </a:solidFill>
              <a:headEnd type="none" w="med" len="med"/>
              <a:tailEnd type="arrow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5" name="Freeform 24"/>
            <p:cNvSpPr/>
            <p:nvPr/>
          </p:nvSpPr>
          <p:spPr>
            <a:xfrm>
              <a:off x="4011168" y="4166897"/>
              <a:ext cx="3048000" cy="1987296"/>
            </a:xfrm>
            <a:custGeom>
              <a:avLst/>
              <a:gdLst>
                <a:gd name="connsiteX0" fmla="*/ 0 w 3048000"/>
                <a:gd name="connsiteY0" fmla="*/ 1987296 h 1987296"/>
                <a:gd name="connsiteX1" fmla="*/ 1938528 w 3048000"/>
                <a:gd name="connsiteY1" fmla="*/ 1536192 h 1987296"/>
                <a:gd name="connsiteX2" fmla="*/ 3048000 w 3048000"/>
                <a:gd name="connsiteY2" fmla="*/ 0 h 19872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3048000" h="1987296">
                  <a:moveTo>
                    <a:pt x="0" y="1987296"/>
                  </a:moveTo>
                  <a:cubicBezTo>
                    <a:pt x="715264" y="1927352"/>
                    <a:pt x="1430528" y="1867408"/>
                    <a:pt x="1938528" y="1536192"/>
                  </a:cubicBezTo>
                  <a:cubicBezTo>
                    <a:pt x="2446528" y="1204976"/>
                    <a:pt x="3048000" y="0"/>
                    <a:pt x="3048000" y="0"/>
                  </a:cubicBezTo>
                </a:path>
              </a:pathLst>
            </a:custGeom>
            <a:no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6" name="Freeform 25"/>
            <p:cNvSpPr/>
            <p:nvPr/>
          </p:nvSpPr>
          <p:spPr>
            <a:xfrm>
              <a:off x="3823001" y="3937829"/>
              <a:ext cx="3048000" cy="1987296"/>
            </a:xfrm>
            <a:custGeom>
              <a:avLst/>
              <a:gdLst>
                <a:gd name="connsiteX0" fmla="*/ 0 w 3048000"/>
                <a:gd name="connsiteY0" fmla="*/ 1987296 h 1987296"/>
                <a:gd name="connsiteX1" fmla="*/ 1938528 w 3048000"/>
                <a:gd name="connsiteY1" fmla="*/ 1536192 h 1987296"/>
                <a:gd name="connsiteX2" fmla="*/ 3048000 w 3048000"/>
                <a:gd name="connsiteY2" fmla="*/ 0 h 19872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3048000" h="1987296">
                  <a:moveTo>
                    <a:pt x="0" y="1987296"/>
                  </a:moveTo>
                  <a:cubicBezTo>
                    <a:pt x="715264" y="1927352"/>
                    <a:pt x="1430528" y="1867408"/>
                    <a:pt x="1938528" y="1536192"/>
                  </a:cubicBezTo>
                  <a:cubicBezTo>
                    <a:pt x="2446528" y="1204976"/>
                    <a:pt x="3048000" y="0"/>
                    <a:pt x="3048000" y="0"/>
                  </a:cubicBezTo>
                </a:path>
              </a:pathLst>
            </a:custGeom>
            <a:no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7" name="Freeform 26"/>
            <p:cNvSpPr/>
            <p:nvPr/>
          </p:nvSpPr>
          <p:spPr>
            <a:xfrm>
              <a:off x="3678381" y="3661669"/>
              <a:ext cx="3048000" cy="1987296"/>
            </a:xfrm>
            <a:custGeom>
              <a:avLst/>
              <a:gdLst>
                <a:gd name="connsiteX0" fmla="*/ 0 w 3048000"/>
                <a:gd name="connsiteY0" fmla="*/ 1987296 h 1987296"/>
                <a:gd name="connsiteX1" fmla="*/ 1938528 w 3048000"/>
                <a:gd name="connsiteY1" fmla="*/ 1536192 h 1987296"/>
                <a:gd name="connsiteX2" fmla="*/ 3048000 w 3048000"/>
                <a:gd name="connsiteY2" fmla="*/ 0 h 19872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3048000" h="1987296">
                  <a:moveTo>
                    <a:pt x="0" y="1987296"/>
                  </a:moveTo>
                  <a:cubicBezTo>
                    <a:pt x="715264" y="1927352"/>
                    <a:pt x="1430528" y="1867408"/>
                    <a:pt x="1938528" y="1536192"/>
                  </a:cubicBezTo>
                  <a:cubicBezTo>
                    <a:pt x="2446528" y="1204976"/>
                    <a:pt x="3048000" y="0"/>
                    <a:pt x="3048000" y="0"/>
                  </a:cubicBezTo>
                </a:path>
              </a:pathLst>
            </a:custGeom>
            <a:no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8" name="Freeform 27"/>
            <p:cNvSpPr/>
            <p:nvPr/>
          </p:nvSpPr>
          <p:spPr>
            <a:xfrm>
              <a:off x="3506137" y="3416705"/>
              <a:ext cx="3048000" cy="1987296"/>
            </a:xfrm>
            <a:custGeom>
              <a:avLst/>
              <a:gdLst>
                <a:gd name="connsiteX0" fmla="*/ 0 w 3048000"/>
                <a:gd name="connsiteY0" fmla="*/ 1987296 h 1987296"/>
                <a:gd name="connsiteX1" fmla="*/ 1938528 w 3048000"/>
                <a:gd name="connsiteY1" fmla="*/ 1536192 h 1987296"/>
                <a:gd name="connsiteX2" fmla="*/ 3048000 w 3048000"/>
                <a:gd name="connsiteY2" fmla="*/ 0 h 19872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3048000" h="1987296">
                  <a:moveTo>
                    <a:pt x="0" y="1987296"/>
                  </a:moveTo>
                  <a:cubicBezTo>
                    <a:pt x="715264" y="1927352"/>
                    <a:pt x="1430528" y="1867408"/>
                    <a:pt x="1938528" y="1536192"/>
                  </a:cubicBezTo>
                  <a:cubicBezTo>
                    <a:pt x="2446528" y="1204976"/>
                    <a:pt x="3048000" y="0"/>
                    <a:pt x="3048000" y="0"/>
                  </a:cubicBezTo>
                </a:path>
              </a:pathLst>
            </a:custGeom>
            <a:no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9" name="Freeform 28"/>
            <p:cNvSpPr/>
            <p:nvPr/>
          </p:nvSpPr>
          <p:spPr>
            <a:xfrm>
              <a:off x="3359503" y="3148615"/>
              <a:ext cx="3048000" cy="1987296"/>
            </a:xfrm>
            <a:custGeom>
              <a:avLst/>
              <a:gdLst>
                <a:gd name="connsiteX0" fmla="*/ 0 w 3048000"/>
                <a:gd name="connsiteY0" fmla="*/ 1987296 h 1987296"/>
                <a:gd name="connsiteX1" fmla="*/ 1938528 w 3048000"/>
                <a:gd name="connsiteY1" fmla="*/ 1536192 h 1987296"/>
                <a:gd name="connsiteX2" fmla="*/ 3048000 w 3048000"/>
                <a:gd name="connsiteY2" fmla="*/ 0 h 19872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3048000" h="1987296">
                  <a:moveTo>
                    <a:pt x="0" y="1987296"/>
                  </a:moveTo>
                  <a:cubicBezTo>
                    <a:pt x="715264" y="1927352"/>
                    <a:pt x="1430528" y="1867408"/>
                    <a:pt x="1938528" y="1536192"/>
                  </a:cubicBezTo>
                  <a:cubicBezTo>
                    <a:pt x="2446528" y="1204976"/>
                    <a:pt x="3048000" y="0"/>
                    <a:pt x="3048000" y="0"/>
                  </a:cubicBezTo>
                </a:path>
              </a:pathLst>
            </a:custGeom>
            <a:no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2" name="Freeform 31"/>
            <p:cNvSpPr/>
            <p:nvPr/>
          </p:nvSpPr>
          <p:spPr>
            <a:xfrm>
              <a:off x="4199335" y="4395965"/>
              <a:ext cx="3048000" cy="1987296"/>
            </a:xfrm>
            <a:custGeom>
              <a:avLst/>
              <a:gdLst>
                <a:gd name="connsiteX0" fmla="*/ 0 w 3048000"/>
                <a:gd name="connsiteY0" fmla="*/ 1987296 h 1987296"/>
                <a:gd name="connsiteX1" fmla="*/ 1938528 w 3048000"/>
                <a:gd name="connsiteY1" fmla="*/ 1536192 h 1987296"/>
                <a:gd name="connsiteX2" fmla="*/ 3048000 w 3048000"/>
                <a:gd name="connsiteY2" fmla="*/ 0 h 19872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3048000" h="1987296">
                  <a:moveTo>
                    <a:pt x="0" y="1987296"/>
                  </a:moveTo>
                  <a:cubicBezTo>
                    <a:pt x="715264" y="1927352"/>
                    <a:pt x="1430528" y="1867408"/>
                    <a:pt x="1938528" y="1536192"/>
                  </a:cubicBezTo>
                  <a:cubicBezTo>
                    <a:pt x="2446528" y="1204976"/>
                    <a:pt x="3048000" y="0"/>
                    <a:pt x="3048000" y="0"/>
                  </a:cubicBezTo>
                </a:path>
              </a:pathLst>
            </a:custGeom>
            <a:no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3" name="Freeform 32"/>
            <p:cNvSpPr/>
            <p:nvPr/>
          </p:nvSpPr>
          <p:spPr>
            <a:xfrm>
              <a:off x="4355478" y="4625033"/>
              <a:ext cx="3048000" cy="1987296"/>
            </a:xfrm>
            <a:custGeom>
              <a:avLst/>
              <a:gdLst>
                <a:gd name="connsiteX0" fmla="*/ 0 w 3048000"/>
                <a:gd name="connsiteY0" fmla="*/ 1987296 h 1987296"/>
                <a:gd name="connsiteX1" fmla="*/ 1938528 w 3048000"/>
                <a:gd name="connsiteY1" fmla="*/ 1536192 h 1987296"/>
                <a:gd name="connsiteX2" fmla="*/ 3048000 w 3048000"/>
                <a:gd name="connsiteY2" fmla="*/ 0 h 19872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3048000" h="1987296">
                  <a:moveTo>
                    <a:pt x="0" y="1987296"/>
                  </a:moveTo>
                  <a:cubicBezTo>
                    <a:pt x="715264" y="1927352"/>
                    <a:pt x="1430528" y="1867408"/>
                    <a:pt x="1938528" y="1536192"/>
                  </a:cubicBezTo>
                  <a:cubicBezTo>
                    <a:pt x="2446528" y="1204976"/>
                    <a:pt x="3048000" y="0"/>
                    <a:pt x="3048000" y="0"/>
                  </a:cubicBezTo>
                </a:path>
              </a:pathLst>
            </a:custGeom>
            <a:no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4" name="Freeform 33"/>
            <p:cNvSpPr/>
            <p:nvPr/>
          </p:nvSpPr>
          <p:spPr>
            <a:xfrm>
              <a:off x="4931159" y="4241878"/>
              <a:ext cx="2694432" cy="2255520"/>
            </a:xfrm>
            <a:custGeom>
              <a:avLst/>
              <a:gdLst>
                <a:gd name="connsiteX0" fmla="*/ 0 w 2694432"/>
                <a:gd name="connsiteY0" fmla="*/ 0 h 2255520"/>
                <a:gd name="connsiteX1" fmla="*/ 768096 w 2694432"/>
                <a:gd name="connsiteY1" fmla="*/ 1584960 h 2255520"/>
                <a:gd name="connsiteX2" fmla="*/ 2694432 w 2694432"/>
                <a:gd name="connsiteY2" fmla="*/ 2255520 h 225552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2694432" h="2255520">
                  <a:moveTo>
                    <a:pt x="0" y="0"/>
                  </a:moveTo>
                  <a:cubicBezTo>
                    <a:pt x="159512" y="604520"/>
                    <a:pt x="319024" y="1209040"/>
                    <a:pt x="768096" y="1584960"/>
                  </a:cubicBezTo>
                  <a:cubicBezTo>
                    <a:pt x="1217168" y="1960880"/>
                    <a:pt x="1955800" y="2108200"/>
                    <a:pt x="2694432" y="2255520"/>
                  </a:cubicBezTo>
                </a:path>
              </a:pathLst>
            </a:custGeom>
            <a:no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5" name="Freeform 34"/>
            <p:cNvSpPr/>
            <p:nvPr/>
          </p:nvSpPr>
          <p:spPr>
            <a:xfrm>
              <a:off x="4708155" y="4452266"/>
              <a:ext cx="2694432" cy="2255520"/>
            </a:xfrm>
            <a:custGeom>
              <a:avLst/>
              <a:gdLst>
                <a:gd name="connsiteX0" fmla="*/ 0 w 2694432"/>
                <a:gd name="connsiteY0" fmla="*/ 0 h 2255520"/>
                <a:gd name="connsiteX1" fmla="*/ 768096 w 2694432"/>
                <a:gd name="connsiteY1" fmla="*/ 1584960 h 2255520"/>
                <a:gd name="connsiteX2" fmla="*/ 2694432 w 2694432"/>
                <a:gd name="connsiteY2" fmla="*/ 2255520 h 225552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2694432" h="2255520">
                  <a:moveTo>
                    <a:pt x="0" y="0"/>
                  </a:moveTo>
                  <a:cubicBezTo>
                    <a:pt x="159512" y="604520"/>
                    <a:pt x="319024" y="1209040"/>
                    <a:pt x="768096" y="1584960"/>
                  </a:cubicBezTo>
                  <a:cubicBezTo>
                    <a:pt x="1217168" y="1960880"/>
                    <a:pt x="1955800" y="2108200"/>
                    <a:pt x="2694432" y="2255520"/>
                  </a:cubicBezTo>
                </a:path>
              </a:pathLst>
            </a:custGeom>
            <a:no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37" name="TextBox 36"/>
          <p:cNvSpPr txBox="1"/>
          <p:nvPr/>
        </p:nvSpPr>
        <p:spPr>
          <a:xfrm>
            <a:off x="648989" y="2500528"/>
            <a:ext cx="2284677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000" dirty="0"/>
              <a:t>At the correct position, the </a:t>
            </a:r>
            <a:r>
              <a:rPr lang="en-US" sz="2000" dirty="0" smtClean="0"/>
              <a:t>residual </a:t>
            </a:r>
            <a:r>
              <a:rPr lang="en-US" sz="2000" dirty="0"/>
              <a:t>distances </a:t>
            </a:r>
            <a:r>
              <a:rPr lang="en-US" sz="2000" dirty="0" smtClean="0"/>
              <a:t>to the </a:t>
            </a:r>
            <a:r>
              <a:rPr lang="en-US" sz="2000" dirty="0"/>
              <a:t>nearest integer ambiguity will be minimized</a:t>
            </a:r>
          </a:p>
        </p:txBody>
      </p:sp>
    </p:spTree>
    <p:extLst>
      <p:ext uri="{BB962C8B-B14F-4D97-AF65-F5344CB8AC3E}">
        <p14:creationId xmlns:p14="http://schemas.microsoft.com/office/powerpoint/2010/main" val="4729170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7" grpId="0"/>
    </p:bld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el 1"/>
          <p:cNvSpPr txBox="1">
            <a:spLocks/>
          </p:cNvSpPr>
          <p:nvPr/>
        </p:nvSpPr>
        <p:spPr>
          <a:xfrm>
            <a:off x="819035" y="151504"/>
            <a:ext cx="8176684" cy="465165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3600" b="1" dirty="0" smtClean="0">
                <a:latin typeface="+mn-lt"/>
              </a:rPr>
              <a:t>Ambiguity Function Method</a:t>
            </a:r>
            <a:endParaRPr lang="en-US" sz="3600" b="1" dirty="0">
              <a:latin typeface="+mn-lt"/>
            </a:endParaRPr>
          </a:p>
        </p:txBody>
      </p:sp>
      <p:pic>
        <p:nvPicPr>
          <p:cNvPr id="9" name="Grafik 3" descr="136581138_display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128094" y="74139"/>
            <a:ext cx="619897" cy="619897"/>
          </a:xfrm>
          <a:prstGeom prst="rect">
            <a:avLst/>
          </a:prstGeom>
          <a:noFill/>
          <a:ln>
            <a:noFill/>
          </a:ln>
        </p:spPr>
      </p:pic>
      <p:cxnSp>
        <p:nvCxnSpPr>
          <p:cNvPr id="10" name="Gerade Verbindung 5"/>
          <p:cNvCxnSpPr/>
          <p:nvPr/>
        </p:nvCxnSpPr>
        <p:spPr>
          <a:xfrm>
            <a:off x="819034" y="694036"/>
            <a:ext cx="8176685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30" name="Picture 29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1248" y="1847148"/>
            <a:ext cx="3059952" cy="3289251"/>
          </a:xfrm>
          <a:prstGeom prst="rect">
            <a:avLst/>
          </a:prstGeom>
        </p:spPr>
      </p:pic>
      <p:pic>
        <p:nvPicPr>
          <p:cNvPr id="31" name="Picture 30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78943" y="1815112"/>
            <a:ext cx="6610129" cy="3392040"/>
          </a:xfrm>
          <a:prstGeom prst="rect">
            <a:avLst/>
          </a:prstGeom>
        </p:spPr>
      </p:pic>
      <p:pic>
        <p:nvPicPr>
          <p:cNvPr id="38" name="Picture 37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66300" y="2200388"/>
            <a:ext cx="2218431" cy="2232561"/>
          </a:xfrm>
          <a:prstGeom prst="rect">
            <a:avLst/>
          </a:prstGeom>
        </p:spPr>
      </p:pic>
      <p:sp>
        <p:nvSpPr>
          <p:cNvPr id="39" name="TextBox 38"/>
          <p:cNvSpPr txBox="1"/>
          <p:nvPr/>
        </p:nvSpPr>
        <p:spPr>
          <a:xfrm>
            <a:off x="1217396" y="5272570"/>
            <a:ext cx="6709209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dirty="0" smtClean="0"/>
              <a:t>*Adapted </a:t>
            </a:r>
            <a:r>
              <a:rPr lang="en-US" sz="1400" dirty="0"/>
              <a:t>from Dr. Mark </a:t>
            </a:r>
            <a:r>
              <a:rPr lang="en-US" sz="1400" dirty="0" err="1"/>
              <a:t>Petovello’s</a:t>
            </a:r>
            <a:r>
              <a:rPr lang="en-US" sz="1400" dirty="0"/>
              <a:t> </a:t>
            </a:r>
            <a:r>
              <a:rPr lang="en-US" sz="1400" i="1" dirty="0"/>
              <a:t>ION GNSS 2013</a:t>
            </a:r>
            <a:r>
              <a:rPr lang="en-US" sz="1400" dirty="0"/>
              <a:t> Presentation: “RTK GNSS Positioning”</a:t>
            </a:r>
          </a:p>
        </p:txBody>
      </p:sp>
    </p:spTree>
    <p:extLst>
      <p:ext uri="{BB962C8B-B14F-4D97-AF65-F5344CB8AC3E}">
        <p14:creationId xmlns:p14="http://schemas.microsoft.com/office/powerpoint/2010/main" val="15984265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9" grpId="0"/>
    </p:bld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el 1"/>
          <p:cNvSpPr txBox="1">
            <a:spLocks/>
          </p:cNvSpPr>
          <p:nvPr/>
        </p:nvSpPr>
        <p:spPr>
          <a:xfrm>
            <a:off x="819035" y="151504"/>
            <a:ext cx="8176684" cy="465165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3600" b="1" dirty="0" smtClean="0">
                <a:latin typeface="+mn-lt"/>
              </a:rPr>
              <a:t>Ambiguity Function Method</a:t>
            </a:r>
            <a:endParaRPr lang="en-US" sz="3600" b="1" dirty="0">
              <a:latin typeface="+mn-lt"/>
            </a:endParaRPr>
          </a:p>
        </p:txBody>
      </p:sp>
      <p:pic>
        <p:nvPicPr>
          <p:cNvPr id="9" name="Grafik 3" descr="136581138_display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128094" y="74139"/>
            <a:ext cx="619897" cy="619897"/>
          </a:xfrm>
          <a:prstGeom prst="rect">
            <a:avLst/>
          </a:prstGeom>
          <a:noFill/>
          <a:ln>
            <a:noFill/>
          </a:ln>
        </p:spPr>
      </p:pic>
      <p:cxnSp>
        <p:nvCxnSpPr>
          <p:cNvPr id="10" name="Gerade Verbindung 5"/>
          <p:cNvCxnSpPr/>
          <p:nvPr/>
        </p:nvCxnSpPr>
        <p:spPr>
          <a:xfrm>
            <a:off x="819034" y="694036"/>
            <a:ext cx="8176685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11" name="TextBox 10"/>
              <p:cNvSpPr txBox="1"/>
              <p:nvPr/>
            </p:nvSpPr>
            <p:spPr>
              <a:xfrm>
                <a:off x="1348457" y="859341"/>
                <a:ext cx="6447086" cy="528799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40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∆</m:t>
                      </m:r>
                      <m:r>
                        <a:rPr lang="en-US" sz="240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𝛻</m:t>
                      </m:r>
                      <m:sSubSup>
                        <m:sSubSupPr>
                          <m:ctrlPr>
                            <a:rPr lang="en-US" sz="24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sSubSupPr>
                        <m:e>
                          <m:r>
                            <a:rPr lang="en-US" sz="24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𝐶𝑅</m:t>
                          </m:r>
                        </m:e>
                        <m:sub>
                          <m:r>
                            <a:rPr lang="en-US" sz="24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𝑚𝑛</m:t>
                          </m:r>
                        </m:sub>
                        <m:sup>
                          <m:r>
                            <a:rPr lang="en-US" sz="24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𝑗𝑘</m:t>
                          </m:r>
                        </m:sup>
                      </m:sSubSup>
                      <m:r>
                        <a:rPr lang="en-US" sz="24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(</m:t>
                      </m:r>
                      <m:r>
                        <a:rPr lang="en-US" sz="24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𝑥</m:t>
                      </m:r>
                      <m:r>
                        <a:rPr lang="en-US" sz="24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,</m:t>
                      </m:r>
                      <m:r>
                        <a:rPr lang="en-US" sz="24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𝑦</m:t>
                      </m:r>
                      <m:r>
                        <a:rPr lang="en-US" sz="24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,</m:t>
                      </m:r>
                      <m:r>
                        <a:rPr lang="en-US" sz="24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𝑧</m:t>
                      </m:r>
                      <m:r>
                        <a:rPr lang="en-US" sz="24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)=∆</m:t>
                      </m:r>
                      <m:r>
                        <a:rPr lang="en-US" sz="240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𝛻</m:t>
                      </m:r>
                      <m:sSubSup>
                        <m:sSubSupPr>
                          <m:ctrlPr>
                            <a:rPr lang="en-US" sz="24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sSubSupPr>
                        <m:e>
                          <m:r>
                            <a:rPr lang="en-US" sz="24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𝑅</m:t>
                          </m:r>
                        </m:e>
                        <m:sub>
                          <m:r>
                            <a:rPr lang="en-US" sz="24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𝑚𝑛</m:t>
                          </m:r>
                        </m:sub>
                        <m:sup>
                          <m:r>
                            <a:rPr lang="en-US" sz="24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𝑗𝑘</m:t>
                          </m:r>
                        </m:sup>
                      </m:sSubSup>
                      <m:r>
                        <a:rPr lang="en-US" sz="24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(</m:t>
                      </m:r>
                      <m:r>
                        <a:rPr lang="en-US" sz="24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𝑥</m:t>
                      </m:r>
                      <m:r>
                        <a:rPr lang="en-US" sz="24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,</m:t>
                      </m:r>
                      <m:r>
                        <a:rPr lang="en-US" sz="24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𝑦</m:t>
                      </m:r>
                      <m:r>
                        <a:rPr lang="en-US" sz="24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,</m:t>
                      </m:r>
                      <m:r>
                        <a:rPr lang="en-US" sz="24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𝑧</m:t>
                      </m:r>
                      <m:r>
                        <a:rPr lang="en-US" sz="24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)+∆</m:t>
                      </m:r>
                      <m:r>
                        <a:rPr lang="en-US" sz="240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𝛻</m:t>
                      </m:r>
                      <m:sSubSup>
                        <m:sSubSupPr>
                          <m:ctrlPr>
                            <a:rPr lang="en-US" sz="24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sSubSupPr>
                        <m:e>
                          <m:r>
                            <a:rPr lang="en-US" sz="24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𝑁</m:t>
                          </m:r>
                        </m:e>
                        <m:sub>
                          <m:r>
                            <a:rPr lang="en-US" sz="24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𝑚𝑛</m:t>
                          </m:r>
                        </m:sub>
                        <m:sup>
                          <m:r>
                            <a:rPr lang="en-US" sz="24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𝑗𝑘</m:t>
                          </m:r>
                        </m:sup>
                      </m:sSubSup>
                      <m:sSub>
                        <m:sSubPr>
                          <m:ctrlPr>
                            <a:rPr lang="en-US" sz="24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24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𝜆</m:t>
                          </m:r>
                        </m:e>
                        <m:sub>
                          <m:r>
                            <a:rPr lang="en-US" sz="24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𝐿</m:t>
                          </m:r>
                          <m:r>
                            <a:rPr lang="en-US" sz="24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1</m:t>
                          </m:r>
                        </m:sub>
                      </m:sSub>
                    </m:oMath>
                  </m:oMathPara>
                </a14:m>
                <a:endParaRPr lang="en-US" sz="2400" dirty="0"/>
              </a:p>
            </p:txBody>
          </p:sp>
        </mc:Choice>
        <mc:Fallback xmlns="">
          <p:sp>
            <p:nvSpPr>
              <p:cNvPr id="11" name="TextBox 10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348457" y="859341"/>
                <a:ext cx="6447086" cy="528799"/>
              </a:xfrm>
              <a:prstGeom prst="rect">
                <a:avLst/>
              </a:prstGeom>
              <a:blipFill rotWithShape="0">
                <a:blip r:embed="rId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2" name="TextBox 11"/>
              <p:cNvSpPr txBox="1"/>
              <p:nvPr/>
            </p:nvSpPr>
            <p:spPr>
              <a:xfrm>
                <a:off x="2054837" y="1522302"/>
                <a:ext cx="5034327" cy="952953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US" sz="240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24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∆</m:t>
                          </m:r>
                          <m:r>
                            <a:rPr lang="en-US" sz="24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𝛻</m:t>
                          </m:r>
                          <m:sSubSup>
                            <m:sSubSupPr>
                              <m:ctrlPr>
                                <a:rPr lang="en-US" sz="2400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sSubSupPr>
                            <m:e>
                              <m:r>
                                <a:rPr lang="en-US" sz="2400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𝐶𝑅</m:t>
                              </m:r>
                            </m:e>
                            <m:sub>
                              <m:r>
                                <a:rPr lang="en-US" sz="2400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𝑚𝑛</m:t>
                              </m:r>
                            </m:sub>
                            <m:sup>
                              <m:r>
                                <a:rPr lang="en-US" sz="2400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𝑗𝑘</m:t>
                              </m:r>
                            </m:sup>
                          </m:sSubSup>
                          <m:r>
                            <a:rPr lang="en-US" sz="24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−∆</m:t>
                          </m:r>
                          <m:r>
                            <a:rPr lang="en-US" sz="240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𝛻</m:t>
                          </m:r>
                          <m:sSubSup>
                            <m:sSubSupPr>
                              <m:ctrlPr>
                                <a:rPr lang="en-US" sz="2400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sSubSupPr>
                            <m:e>
                              <m:r>
                                <a:rPr lang="en-US" sz="2400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𝑅</m:t>
                              </m:r>
                            </m:e>
                            <m:sub>
                              <m:r>
                                <a:rPr lang="en-US" sz="2400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𝑚𝑛</m:t>
                              </m:r>
                            </m:sub>
                            <m:sup>
                              <m:r>
                                <a:rPr lang="en-US" sz="2400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𝑗𝑘</m:t>
                              </m:r>
                            </m:sup>
                          </m:sSubSup>
                          <m:r>
                            <a:rPr lang="en-US" sz="24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(</m:t>
                          </m:r>
                          <m:r>
                            <a:rPr lang="en-US" sz="24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𝑥</m:t>
                          </m:r>
                          <m:r>
                            <a:rPr lang="en-US" sz="24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,</m:t>
                          </m:r>
                          <m:r>
                            <a:rPr lang="en-US" sz="24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𝑦</m:t>
                          </m:r>
                          <m:r>
                            <a:rPr lang="en-US" sz="24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,</m:t>
                          </m:r>
                          <m:r>
                            <a:rPr lang="en-US" sz="24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𝑧</m:t>
                          </m:r>
                          <m:r>
                            <a:rPr lang="en-US" sz="24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)</m:t>
                          </m:r>
                        </m:num>
                        <m:den>
                          <m:sSub>
                            <m:sSubPr>
                              <m:ctrlPr>
                                <a:rPr lang="en-US" sz="2400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sz="2400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𝜆</m:t>
                              </m:r>
                            </m:e>
                            <m:sub>
                              <m:r>
                                <a:rPr lang="en-US" sz="2400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𝐿</m:t>
                              </m:r>
                              <m:r>
                                <a:rPr lang="en-US" sz="2400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1</m:t>
                              </m:r>
                            </m:sub>
                          </m:sSub>
                        </m:den>
                      </m:f>
                      <m:r>
                        <a:rPr lang="en-US" sz="2400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=∆</m:t>
                      </m:r>
                      <m:r>
                        <a:rPr lang="en-US" sz="240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𝛻</m:t>
                      </m:r>
                      <m:sSubSup>
                        <m:sSubSupPr>
                          <m:ctrlPr>
                            <a:rPr lang="en-US" sz="24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sSubSupPr>
                        <m:e>
                          <m:r>
                            <a:rPr lang="en-US" sz="24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𝑁</m:t>
                          </m:r>
                        </m:e>
                        <m:sub>
                          <m:r>
                            <a:rPr lang="en-US" sz="24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𝑚𝑛</m:t>
                          </m:r>
                        </m:sub>
                        <m:sup>
                          <m:r>
                            <a:rPr lang="en-US" sz="24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𝑗𝑘</m:t>
                          </m:r>
                        </m:sup>
                      </m:sSubSup>
                    </m:oMath>
                  </m:oMathPara>
                </a14:m>
                <a:endParaRPr lang="en-US" sz="2400" dirty="0"/>
              </a:p>
            </p:txBody>
          </p:sp>
        </mc:Choice>
        <mc:Fallback xmlns="">
          <p:sp>
            <p:nvSpPr>
              <p:cNvPr id="12" name="TextBox 11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054837" y="1522302"/>
                <a:ext cx="5034327" cy="952953"/>
              </a:xfrm>
              <a:prstGeom prst="rect">
                <a:avLst/>
              </a:prstGeom>
              <a:blipFill rotWithShape="0">
                <a:blip r:embed="rId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3" name="TextBox 12"/>
              <p:cNvSpPr txBox="1"/>
              <p:nvPr/>
            </p:nvSpPr>
            <p:spPr>
              <a:xfrm>
                <a:off x="128094" y="2625218"/>
                <a:ext cx="4130426" cy="557076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2400" dirty="0">
                    <a:ea typeface="Cambria Math" panose="02040503050406030204" pitchFamily="18" charset="0"/>
                  </a:rPr>
                  <a:t>Known:  </a:t>
                </a:r>
                <a14:m>
                  <m:oMath xmlns:m="http://schemas.openxmlformats.org/officeDocument/2006/math">
                    <m:func>
                      <m:funcPr>
                        <m:ctrlPr>
                          <a:rPr lang="en-US" sz="24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funcPr>
                      <m:fName>
                        <m:r>
                          <m:rPr>
                            <m:sty m:val="p"/>
                          </m:rPr>
                          <a:rPr lang="en-US" sz="240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cos</m:t>
                        </m:r>
                      </m:fName>
                      <m:e>
                        <m:d>
                          <m:dPr>
                            <m:ctrlPr>
                              <a:rPr lang="en-US" sz="2400" i="1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</m:ctrlPr>
                          </m:dPr>
                          <m:e>
                            <m:r>
                              <a:rPr lang="en-US" sz="2400" i="1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2</m:t>
                            </m:r>
                            <m:r>
                              <a:rPr lang="en-US" sz="2400" i="1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𝜋</m:t>
                            </m:r>
                            <m:r>
                              <a:rPr lang="en-US" sz="2400" i="1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∙∆</m:t>
                            </m:r>
                            <m:r>
                              <a:rPr lang="en-US" sz="240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𝛻</m:t>
                            </m:r>
                            <m:sSubSup>
                              <m:sSubSupPr>
                                <m:ctrlPr>
                                  <a:rPr lang="en-US" sz="2400" i="1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</m:ctrlPr>
                              </m:sSubSupPr>
                              <m:e>
                                <m:r>
                                  <a:rPr lang="en-US" sz="2400" i="1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𝑁</m:t>
                                </m:r>
                              </m:e>
                              <m:sub>
                                <m:r>
                                  <a:rPr lang="en-US" sz="2400" i="1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𝑚𝑛</m:t>
                                </m:r>
                              </m:sub>
                              <m:sup>
                                <m:r>
                                  <a:rPr lang="en-US" sz="2400" i="1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𝑗𝑘</m:t>
                                </m:r>
                              </m:sup>
                            </m:sSubSup>
                          </m:e>
                        </m:d>
                      </m:e>
                    </m:func>
                    <m:r>
                      <a:rPr lang="en-US" sz="2400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=1</m:t>
                    </m:r>
                  </m:oMath>
                </a14:m>
                <a:endParaRPr lang="en-US" sz="2400" dirty="0"/>
              </a:p>
            </p:txBody>
          </p:sp>
        </mc:Choice>
        <mc:Fallback xmlns="">
          <p:sp>
            <p:nvSpPr>
              <p:cNvPr id="13" name="TextBox 12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28094" y="2625218"/>
                <a:ext cx="4130426" cy="557076"/>
              </a:xfrm>
              <a:prstGeom prst="rect">
                <a:avLst/>
              </a:prstGeom>
              <a:blipFill rotWithShape="0">
                <a:blip r:embed="rId5"/>
                <a:stretch>
                  <a:fillRect l="-2212" b="-1978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4" name="TextBox 13"/>
              <p:cNvSpPr txBox="1"/>
              <p:nvPr/>
            </p:nvSpPr>
            <p:spPr>
              <a:xfrm>
                <a:off x="3111441" y="3020010"/>
                <a:ext cx="5962273" cy="777329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2400" dirty="0" smtClean="0">
                    <a:ea typeface="Cambria Math" panose="02040503050406030204" pitchFamily="18" charset="0"/>
                  </a:rPr>
                  <a:t>Therefore:  </a:t>
                </a:r>
                <a14:m>
                  <m:oMath xmlns:m="http://schemas.openxmlformats.org/officeDocument/2006/math">
                    <m:r>
                      <m:rPr>
                        <m:sty m:val="p"/>
                      </m:rPr>
                      <a:rPr lang="en-US" sz="240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cos</m:t>
                    </m:r>
                    <m:r>
                      <a:rPr lang="en-US" sz="2400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⁡(2</m:t>
                    </m:r>
                    <m:r>
                      <a:rPr lang="en-US" sz="2400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𝜋</m:t>
                    </m:r>
                    <m:r>
                      <a:rPr lang="en-US" sz="2400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∙</m:t>
                    </m:r>
                    <m:f>
                      <m:fPr>
                        <m:ctrlPr>
                          <a:rPr lang="en-US" sz="24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sz="24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∆</m:t>
                        </m:r>
                        <m:r>
                          <a:rPr lang="en-US" sz="24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𝛻</m:t>
                        </m:r>
                        <m:sSubSup>
                          <m:sSubSupPr>
                            <m:ctrlPr>
                              <a:rPr lang="en-US" sz="2400" i="1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</m:ctrlPr>
                          </m:sSubSupPr>
                          <m:e>
                            <m:r>
                              <a:rPr lang="en-US" sz="2400" b="0" i="1" smtClean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𝐶𝑅</m:t>
                            </m:r>
                          </m:e>
                          <m:sub>
                            <m:r>
                              <a:rPr lang="en-US" sz="2400" i="1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𝑚𝑛</m:t>
                            </m:r>
                          </m:sub>
                          <m:sup>
                            <m:r>
                              <a:rPr lang="en-US" sz="2400" i="1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𝑗𝑘</m:t>
                            </m:r>
                          </m:sup>
                        </m:sSubSup>
                        <m:r>
                          <a:rPr lang="en-US" sz="24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−∆</m:t>
                        </m:r>
                        <m:r>
                          <a:rPr lang="en-US" sz="240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𝛻</m:t>
                        </m:r>
                        <m:sSubSup>
                          <m:sSubSupPr>
                            <m:ctrlPr>
                              <a:rPr lang="en-US" sz="2400" i="1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</m:ctrlPr>
                          </m:sSubSupPr>
                          <m:e>
                            <m:r>
                              <a:rPr lang="en-US" sz="2400" i="1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𝑅</m:t>
                            </m:r>
                          </m:e>
                          <m:sub>
                            <m:r>
                              <a:rPr lang="en-US" sz="2400" i="1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𝑚𝑛</m:t>
                            </m:r>
                          </m:sub>
                          <m:sup>
                            <m:r>
                              <a:rPr lang="en-US" sz="2400" i="1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𝑗𝑘</m:t>
                            </m:r>
                          </m:sup>
                        </m:sSubSup>
                        <m:r>
                          <a:rPr lang="en-US" sz="24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(</m:t>
                        </m:r>
                        <m:r>
                          <a:rPr lang="en-US" sz="24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𝑥</m:t>
                        </m:r>
                        <m:r>
                          <a:rPr lang="en-US" sz="24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,</m:t>
                        </m:r>
                        <m:r>
                          <a:rPr lang="en-US" sz="24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𝑦</m:t>
                        </m:r>
                        <m:r>
                          <a:rPr lang="en-US" sz="24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,</m:t>
                        </m:r>
                        <m:r>
                          <a:rPr lang="en-US" sz="24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𝑧</m:t>
                        </m:r>
                        <m:r>
                          <a:rPr lang="en-US" sz="24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)</m:t>
                        </m:r>
                      </m:num>
                      <m:den>
                        <m:sSub>
                          <m:sSubPr>
                            <m:ctrlPr>
                              <a:rPr lang="en-US" sz="2400" i="1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sz="2400" i="1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𝜆</m:t>
                            </m:r>
                          </m:e>
                          <m:sub>
                            <m:r>
                              <a:rPr lang="en-US" sz="2400" i="1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𝐿</m:t>
                            </m:r>
                            <m:r>
                              <a:rPr lang="en-US" sz="2400" i="1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1</m:t>
                            </m:r>
                          </m:sub>
                        </m:sSub>
                      </m:den>
                    </m:f>
                    <m:r>
                      <a:rPr lang="en-US" sz="2400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)=1</m:t>
                    </m:r>
                  </m:oMath>
                </a14:m>
                <a:endParaRPr lang="en-US" sz="2400" dirty="0"/>
              </a:p>
            </p:txBody>
          </p:sp>
        </mc:Choice>
        <mc:Fallback xmlns="">
          <p:sp>
            <p:nvSpPr>
              <p:cNvPr id="14" name="TextBox 13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111441" y="3020010"/>
                <a:ext cx="5962273" cy="777329"/>
              </a:xfrm>
              <a:prstGeom prst="rect">
                <a:avLst/>
              </a:prstGeom>
              <a:blipFill rotWithShape="0">
                <a:blip r:embed="rId6"/>
                <a:stretch>
                  <a:fillRect l="-1534" b="-1563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5" name="TextBox 14"/>
              <p:cNvSpPr txBox="1"/>
              <p:nvPr/>
            </p:nvSpPr>
            <p:spPr>
              <a:xfrm>
                <a:off x="107364" y="3951418"/>
                <a:ext cx="7030737" cy="1343253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US" sz="240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nary>
                            <m:naryPr>
                              <m:chr m:val="∑"/>
                              <m:ctrlPr>
                                <a:rPr lang="en-US" sz="2400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naryPr>
                            <m:sub>
                              <m:r>
                                <m:rPr>
                                  <m:brk m:alnAt="23"/>
                                </m:rPr>
                                <a:rPr lang="en-US" sz="2400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𝑗</m:t>
                              </m:r>
                              <m:r>
                                <a:rPr lang="en-US" sz="2400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=1</m:t>
                              </m:r>
                            </m:sub>
                            <m:sup>
                              <m:sSub>
                                <m:sSubPr>
                                  <m:ctrlPr>
                                    <a:rPr lang="en-US" sz="2400" i="1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US" sz="2400" i="1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𝑛</m:t>
                                  </m:r>
                                </m:e>
                                <m:sub>
                                  <m:r>
                                    <a:rPr lang="en-US" sz="2400" i="1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𝑒𝑝𝑜𝑐h</m:t>
                                  </m:r>
                                </m:sub>
                              </m:sSub>
                            </m:sup>
                            <m:e>
                              <m:nary>
                                <m:naryPr>
                                  <m:chr m:val="∑"/>
                                  <m:ctrlPr>
                                    <a:rPr lang="en-US" sz="2400" i="1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</m:ctrlPr>
                                </m:naryPr>
                                <m:sub>
                                  <m:r>
                                    <m:rPr>
                                      <m:brk m:alnAt="23"/>
                                    </m:rPr>
                                    <a:rPr lang="en-US" sz="2400" i="1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𝑖</m:t>
                                  </m:r>
                                  <m:r>
                                    <a:rPr lang="en-US" sz="2400" i="1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=1</m:t>
                                  </m:r>
                                </m:sub>
                                <m:sup>
                                  <m:sSub>
                                    <m:sSubPr>
                                      <m:ctrlPr>
                                        <a:rPr lang="en-US" sz="2400" i="1">
                                          <a:latin typeface="Cambria Math" panose="02040503050406030204" pitchFamily="18" charset="0"/>
                                          <a:ea typeface="Cambria Math" panose="02040503050406030204" pitchFamily="18" charset="0"/>
                                        </a:rPr>
                                      </m:ctrlPr>
                                    </m:sSubPr>
                                    <m:e>
                                      <m:r>
                                        <a:rPr lang="en-US" sz="2400" i="1">
                                          <a:latin typeface="Cambria Math" panose="02040503050406030204" pitchFamily="18" charset="0"/>
                                          <a:ea typeface="Cambria Math" panose="02040503050406030204" pitchFamily="18" charset="0"/>
                                        </a:rPr>
                                        <m:t>𝑛</m:t>
                                      </m:r>
                                    </m:e>
                                    <m:sub>
                                      <m:r>
                                        <a:rPr lang="en-US" sz="2400" i="1">
                                          <a:latin typeface="Cambria Math" panose="02040503050406030204" pitchFamily="18" charset="0"/>
                                          <a:ea typeface="Cambria Math" panose="02040503050406030204" pitchFamily="18" charset="0"/>
                                        </a:rPr>
                                        <m:t>𝑠𝑎𝑡</m:t>
                                      </m:r>
                                    </m:sub>
                                  </m:sSub>
                                  <m:r>
                                    <a:rPr lang="en-US" sz="2400" i="1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−1</m:t>
                                  </m:r>
                                </m:sup>
                                <m:e>
                                  <m:r>
                                    <m:rPr>
                                      <m:sty m:val="p"/>
                                    </m:rPr>
                                    <a:rPr lang="en-US" sz="2400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cos</m:t>
                                  </m:r>
                                  <m:r>
                                    <a:rPr lang="en-US" sz="2400" i="1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⁡(2</m:t>
                                  </m:r>
                                  <m:r>
                                    <a:rPr lang="en-US" sz="2400" i="1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𝜋</m:t>
                                  </m:r>
                                  <m:r>
                                    <a:rPr lang="en-US" sz="2400" i="1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∙</m:t>
                                  </m:r>
                                  <m:f>
                                    <m:fPr>
                                      <m:ctrlPr>
                                        <a:rPr lang="en-US" sz="2400" i="1">
                                          <a:latin typeface="Cambria Math" panose="02040503050406030204" pitchFamily="18" charset="0"/>
                                          <a:ea typeface="Cambria Math" panose="02040503050406030204" pitchFamily="18" charset="0"/>
                                        </a:rPr>
                                      </m:ctrlPr>
                                    </m:fPr>
                                    <m:num>
                                      <m:r>
                                        <a:rPr lang="en-US" sz="2400" i="1">
                                          <a:latin typeface="Cambria Math" panose="02040503050406030204" pitchFamily="18" charset="0"/>
                                          <a:ea typeface="Cambria Math" panose="02040503050406030204" pitchFamily="18" charset="0"/>
                                        </a:rPr>
                                        <m:t>∆</m:t>
                                      </m:r>
                                      <m:r>
                                        <a:rPr lang="en-US" sz="2400" i="1">
                                          <a:latin typeface="Cambria Math" panose="02040503050406030204" pitchFamily="18" charset="0"/>
                                          <a:ea typeface="Cambria Math" panose="02040503050406030204" pitchFamily="18" charset="0"/>
                                        </a:rPr>
                                        <m:t>𝛻</m:t>
                                      </m:r>
                                      <m:sSubSup>
                                        <m:sSubSupPr>
                                          <m:ctrlPr>
                                            <a:rPr lang="en-US" sz="2400" i="1">
                                              <a:latin typeface="Cambria Math" panose="02040503050406030204" pitchFamily="18" charset="0"/>
                                              <a:ea typeface="Cambria Math" panose="02040503050406030204" pitchFamily="18" charset="0"/>
                                            </a:rPr>
                                          </m:ctrlPr>
                                        </m:sSubSupPr>
                                        <m:e>
                                          <m:r>
                                            <a:rPr lang="en-US" sz="2400" b="0" i="1" smtClean="0">
                                              <a:latin typeface="Cambria Math" panose="02040503050406030204" pitchFamily="18" charset="0"/>
                                              <a:ea typeface="Cambria Math" panose="02040503050406030204" pitchFamily="18" charset="0"/>
                                            </a:rPr>
                                            <m:t>𝐶𝑅</m:t>
                                          </m:r>
                                        </m:e>
                                        <m:sub>
                                          <m:r>
                                            <a:rPr lang="en-US" sz="2400" i="1">
                                              <a:latin typeface="Cambria Math" panose="02040503050406030204" pitchFamily="18" charset="0"/>
                                              <a:ea typeface="Cambria Math" panose="02040503050406030204" pitchFamily="18" charset="0"/>
                                            </a:rPr>
                                            <m:t>𝑚𝑛</m:t>
                                          </m:r>
                                        </m:sub>
                                        <m:sup>
                                          <m:r>
                                            <a:rPr lang="en-US" sz="2400" i="1">
                                              <a:latin typeface="Cambria Math" panose="02040503050406030204" pitchFamily="18" charset="0"/>
                                              <a:ea typeface="Cambria Math" panose="02040503050406030204" pitchFamily="18" charset="0"/>
                                            </a:rPr>
                                            <m:t>𝑗𝑘</m:t>
                                          </m:r>
                                        </m:sup>
                                      </m:sSubSup>
                                      <m:r>
                                        <a:rPr lang="en-US" sz="2400" i="1">
                                          <a:latin typeface="Cambria Math" panose="02040503050406030204" pitchFamily="18" charset="0"/>
                                          <a:ea typeface="Cambria Math" panose="02040503050406030204" pitchFamily="18" charset="0"/>
                                        </a:rPr>
                                        <m:t>−∆</m:t>
                                      </m:r>
                                      <m:r>
                                        <a:rPr lang="en-US" sz="2400">
                                          <a:latin typeface="Cambria Math" panose="02040503050406030204" pitchFamily="18" charset="0"/>
                                          <a:ea typeface="Cambria Math" panose="02040503050406030204" pitchFamily="18" charset="0"/>
                                        </a:rPr>
                                        <m:t>𝛻</m:t>
                                      </m:r>
                                      <m:sSubSup>
                                        <m:sSubSupPr>
                                          <m:ctrlPr>
                                            <a:rPr lang="en-US" sz="2400" i="1">
                                              <a:latin typeface="Cambria Math" panose="02040503050406030204" pitchFamily="18" charset="0"/>
                                              <a:ea typeface="Cambria Math" panose="02040503050406030204" pitchFamily="18" charset="0"/>
                                            </a:rPr>
                                          </m:ctrlPr>
                                        </m:sSubSupPr>
                                        <m:e>
                                          <m:r>
                                            <a:rPr lang="en-US" sz="2400" i="1">
                                              <a:latin typeface="Cambria Math" panose="02040503050406030204" pitchFamily="18" charset="0"/>
                                              <a:ea typeface="Cambria Math" panose="02040503050406030204" pitchFamily="18" charset="0"/>
                                            </a:rPr>
                                            <m:t>𝑅</m:t>
                                          </m:r>
                                        </m:e>
                                        <m:sub>
                                          <m:r>
                                            <a:rPr lang="en-US" sz="2400" i="1">
                                              <a:latin typeface="Cambria Math" panose="02040503050406030204" pitchFamily="18" charset="0"/>
                                              <a:ea typeface="Cambria Math" panose="02040503050406030204" pitchFamily="18" charset="0"/>
                                            </a:rPr>
                                            <m:t>𝑚𝑛</m:t>
                                          </m:r>
                                        </m:sub>
                                        <m:sup>
                                          <m:r>
                                            <a:rPr lang="en-US" sz="2400" i="1">
                                              <a:latin typeface="Cambria Math" panose="02040503050406030204" pitchFamily="18" charset="0"/>
                                              <a:ea typeface="Cambria Math" panose="02040503050406030204" pitchFamily="18" charset="0"/>
                                            </a:rPr>
                                            <m:t>𝑗𝑘</m:t>
                                          </m:r>
                                        </m:sup>
                                      </m:sSubSup>
                                      <m:r>
                                        <a:rPr lang="en-US" sz="2400" i="1">
                                          <a:latin typeface="Cambria Math" panose="02040503050406030204" pitchFamily="18" charset="0"/>
                                          <a:ea typeface="Cambria Math" panose="02040503050406030204" pitchFamily="18" charset="0"/>
                                        </a:rPr>
                                        <m:t>(</m:t>
                                      </m:r>
                                      <m:r>
                                        <a:rPr lang="en-US" sz="2400" i="1">
                                          <a:latin typeface="Cambria Math" panose="02040503050406030204" pitchFamily="18" charset="0"/>
                                          <a:ea typeface="Cambria Math" panose="02040503050406030204" pitchFamily="18" charset="0"/>
                                        </a:rPr>
                                        <m:t>𝑥</m:t>
                                      </m:r>
                                      <m:r>
                                        <a:rPr lang="en-US" sz="2400" i="1">
                                          <a:latin typeface="Cambria Math" panose="02040503050406030204" pitchFamily="18" charset="0"/>
                                          <a:ea typeface="Cambria Math" panose="02040503050406030204" pitchFamily="18" charset="0"/>
                                        </a:rPr>
                                        <m:t>,</m:t>
                                      </m:r>
                                      <m:r>
                                        <a:rPr lang="en-US" sz="2400" i="1">
                                          <a:latin typeface="Cambria Math" panose="02040503050406030204" pitchFamily="18" charset="0"/>
                                          <a:ea typeface="Cambria Math" panose="02040503050406030204" pitchFamily="18" charset="0"/>
                                        </a:rPr>
                                        <m:t>𝑦</m:t>
                                      </m:r>
                                      <m:r>
                                        <a:rPr lang="en-US" sz="2400" i="1">
                                          <a:latin typeface="Cambria Math" panose="02040503050406030204" pitchFamily="18" charset="0"/>
                                          <a:ea typeface="Cambria Math" panose="02040503050406030204" pitchFamily="18" charset="0"/>
                                        </a:rPr>
                                        <m:t>,</m:t>
                                      </m:r>
                                      <m:r>
                                        <a:rPr lang="en-US" sz="2400" i="1">
                                          <a:latin typeface="Cambria Math" panose="02040503050406030204" pitchFamily="18" charset="0"/>
                                          <a:ea typeface="Cambria Math" panose="02040503050406030204" pitchFamily="18" charset="0"/>
                                        </a:rPr>
                                        <m:t>𝑧</m:t>
                                      </m:r>
                                      <m:r>
                                        <a:rPr lang="en-US" sz="2400" i="1">
                                          <a:latin typeface="Cambria Math" panose="02040503050406030204" pitchFamily="18" charset="0"/>
                                          <a:ea typeface="Cambria Math" panose="02040503050406030204" pitchFamily="18" charset="0"/>
                                        </a:rPr>
                                        <m:t>)</m:t>
                                      </m:r>
                                    </m:num>
                                    <m:den>
                                      <m:sSub>
                                        <m:sSubPr>
                                          <m:ctrlPr>
                                            <a:rPr lang="en-US" sz="2400" i="1">
                                              <a:latin typeface="Cambria Math" panose="02040503050406030204" pitchFamily="18" charset="0"/>
                                              <a:ea typeface="Cambria Math" panose="02040503050406030204" pitchFamily="18" charset="0"/>
                                            </a:rPr>
                                          </m:ctrlPr>
                                        </m:sSubPr>
                                        <m:e>
                                          <m:r>
                                            <a:rPr lang="en-US" sz="2400" i="1">
                                              <a:latin typeface="Cambria Math" panose="02040503050406030204" pitchFamily="18" charset="0"/>
                                              <a:ea typeface="Cambria Math" panose="02040503050406030204" pitchFamily="18" charset="0"/>
                                            </a:rPr>
                                            <m:t>𝜆</m:t>
                                          </m:r>
                                        </m:e>
                                        <m:sub>
                                          <m:r>
                                            <a:rPr lang="en-US" sz="2400" i="1">
                                              <a:latin typeface="Cambria Math" panose="02040503050406030204" pitchFamily="18" charset="0"/>
                                              <a:ea typeface="Cambria Math" panose="02040503050406030204" pitchFamily="18" charset="0"/>
                                            </a:rPr>
                                            <m:t>𝐿</m:t>
                                          </m:r>
                                          <m:r>
                                            <a:rPr lang="en-US" sz="2400" i="1">
                                              <a:latin typeface="Cambria Math" panose="02040503050406030204" pitchFamily="18" charset="0"/>
                                              <a:ea typeface="Cambria Math" panose="02040503050406030204" pitchFamily="18" charset="0"/>
                                            </a:rPr>
                                            <m:t>1</m:t>
                                          </m:r>
                                        </m:sub>
                                      </m:sSub>
                                    </m:den>
                                  </m:f>
                                  <m:r>
                                    <a:rPr lang="en-US" sz="2400" i="1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)</m:t>
                                  </m:r>
                                  <m:r>
                                    <m:rPr>
                                      <m:nor/>
                                    </m:rPr>
                                    <a:rPr lang="en-US" sz="2400" dirty="0"/>
                                    <m:t> </m:t>
                                  </m:r>
                                </m:e>
                              </m:nary>
                            </m:e>
                          </m:nary>
                          <m:r>
                            <m:rPr>
                              <m:nor/>
                            </m:rPr>
                            <a:rPr lang="en-US" sz="2400" dirty="0"/>
                            <m:t> </m:t>
                          </m:r>
                        </m:num>
                        <m:den>
                          <m:sSub>
                            <m:sSubPr>
                              <m:ctrlPr>
                                <a:rPr lang="en-US" sz="2400" i="1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sz="2400" i="1">
                                  <a:latin typeface="Cambria Math" panose="02040503050406030204" pitchFamily="18" charset="0"/>
                                </a:rPr>
                                <m:t>𝑛</m:t>
                              </m:r>
                            </m:e>
                            <m:sub>
                              <m:r>
                                <a:rPr lang="en-US" sz="2400" i="1">
                                  <a:latin typeface="Cambria Math" panose="02040503050406030204" pitchFamily="18" charset="0"/>
                                </a:rPr>
                                <m:t>𝑒𝑝𝑜𝑐h</m:t>
                              </m:r>
                            </m:sub>
                          </m:sSub>
                          <m:r>
                            <a:rPr lang="en-US" sz="24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∙(</m:t>
                          </m:r>
                          <m:sSub>
                            <m:sSubPr>
                              <m:ctrlPr>
                                <a:rPr lang="en-US" sz="2400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sz="2400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𝑛</m:t>
                              </m:r>
                            </m:e>
                            <m:sub>
                              <m:r>
                                <a:rPr lang="en-US" sz="2400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𝑠𝑎𝑡</m:t>
                              </m:r>
                            </m:sub>
                          </m:sSub>
                          <m:r>
                            <a:rPr lang="en-US" sz="24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−1)</m:t>
                          </m:r>
                        </m:den>
                      </m:f>
                    </m:oMath>
                  </m:oMathPara>
                </a14:m>
                <a:endParaRPr lang="en-US" sz="2400" dirty="0"/>
              </a:p>
            </p:txBody>
          </p:sp>
        </mc:Choice>
        <mc:Fallback xmlns="">
          <p:sp>
            <p:nvSpPr>
              <p:cNvPr id="15" name="TextBox 14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07364" y="3951418"/>
                <a:ext cx="7030737" cy="1343253"/>
              </a:xfrm>
              <a:prstGeom prst="rect">
                <a:avLst/>
              </a:prstGeom>
              <a:blipFill rotWithShape="0">
                <a:blip r:embed="rId7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6" name="Rectangle 15"/>
              <p:cNvSpPr/>
              <p:nvPr/>
            </p:nvSpPr>
            <p:spPr>
              <a:xfrm>
                <a:off x="7037189" y="4554867"/>
                <a:ext cx="2013080" cy="523220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800" i="1"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US" sz="2800" i="1">
                          <a:latin typeface="Cambria Math" panose="02040503050406030204" pitchFamily="18" charset="0"/>
                        </a:rPr>
                        <m:t>𝐴𝐹</m:t>
                      </m:r>
                      <m:r>
                        <a:rPr lang="en-US" sz="2800" i="1">
                          <a:latin typeface="Cambria Math" panose="02040503050406030204" pitchFamily="18" charset="0"/>
                        </a:rPr>
                        <m:t>(</m:t>
                      </m:r>
                      <m:r>
                        <a:rPr lang="en-US" sz="2800" i="1">
                          <a:latin typeface="Cambria Math" panose="02040503050406030204" pitchFamily="18" charset="0"/>
                        </a:rPr>
                        <m:t>𝑥</m:t>
                      </m:r>
                      <m:r>
                        <a:rPr lang="en-US" sz="2800" i="1">
                          <a:latin typeface="Cambria Math" panose="02040503050406030204" pitchFamily="18" charset="0"/>
                        </a:rPr>
                        <m:t>,</m:t>
                      </m:r>
                      <m:r>
                        <a:rPr lang="en-US" sz="2800" i="1">
                          <a:latin typeface="Cambria Math" panose="02040503050406030204" pitchFamily="18" charset="0"/>
                        </a:rPr>
                        <m:t>𝑦</m:t>
                      </m:r>
                      <m:r>
                        <a:rPr lang="en-US" sz="2800" i="1">
                          <a:latin typeface="Cambria Math" panose="02040503050406030204" pitchFamily="18" charset="0"/>
                        </a:rPr>
                        <m:t>,</m:t>
                      </m:r>
                      <m:r>
                        <a:rPr lang="en-US" sz="2800" i="1">
                          <a:latin typeface="Cambria Math" panose="02040503050406030204" pitchFamily="18" charset="0"/>
                        </a:rPr>
                        <m:t>𝑧</m:t>
                      </m:r>
                      <m:r>
                        <a:rPr lang="en-US" sz="2800" i="1">
                          <a:latin typeface="Cambria Math" panose="02040503050406030204" pitchFamily="18" charset="0"/>
                        </a:rPr>
                        <m:t>)</m:t>
                      </m:r>
                    </m:oMath>
                  </m:oMathPara>
                </a14:m>
                <a:endParaRPr lang="en-US" sz="2800" dirty="0"/>
              </a:p>
            </p:txBody>
          </p:sp>
        </mc:Choice>
        <mc:Fallback xmlns="">
          <p:sp>
            <p:nvSpPr>
              <p:cNvPr id="16" name="Rectangle 15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037189" y="4554867"/>
                <a:ext cx="2013080" cy="523220"/>
              </a:xfrm>
              <a:prstGeom prst="rect">
                <a:avLst/>
              </a:prstGeom>
              <a:blipFill rotWithShape="0">
                <a:blip r:embed="rId8"/>
                <a:stretch>
                  <a:fillRect r="-604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7" name="TextBox 16"/>
          <p:cNvSpPr txBox="1"/>
          <p:nvPr/>
        </p:nvSpPr>
        <p:spPr>
          <a:xfrm>
            <a:off x="1488560" y="5605732"/>
            <a:ext cx="6166880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3200" dirty="0">
                <a:solidFill>
                  <a:srgbClr val="00B050"/>
                </a:solidFill>
              </a:rPr>
              <a:t>Immune to carrier phase cycle slips!</a:t>
            </a:r>
          </a:p>
        </p:txBody>
      </p:sp>
    </p:spTree>
    <p:extLst>
      <p:ext uri="{BB962C8B-B14F-4D97-AF65-F5344CB8AC3E}">
        <p14:creationId xmlns:p14="http://schemas.microsoft.com/office/powerpoint/2010/main" val="54281773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3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8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/>
      <p:bldP spid="12" grpId="0"/>
      <p:bldP spid="13" grpId="0"/>
      <p:bldP spid="14" grpId="0"/>
      <p:bldP spid="15" grpId="0"/>
      <p:bldP spid="16" grpId="0"/>
      <p:bldP spid="17" grpId="0"/>
    </p:bldLst>
  </p:timing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Content Placeholder 2"/>
          <p:cNvSpPr txBox="1">
            <a:spLocks/>
          </p:cNvSpPr>
          <p:nvPr/>
        </p:nvSpPr>
        <p:spPr>
          <a:xfrm>
            <a:off x="445477" y="1055074"/>
            <a:ext cx="8550242" cy="5048736"/>
          </a:xfrm>
          <a:prstGeom prst="rect">
            <a:avLst/>
          </a:prstGeom>
        </p:spPr>
        <p:txBody>
          <a:bodyPr vert="horz" lIns="91440" tIns="45720" rIns="91440" bIns="45720" rtlCol="0">
            <a:normAutofit fontScale="70000" lnSpcReduction="20000"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buClr>
                <a:schemeClr val="bg1">
                  <a:lumMod val="75000"/>
                </a:schemeClr>
              </a:buClr>
              <a:buFont typeface="Wingdings" panose="05000000000000000000" pitchFamily="2" charset="2"/>
              <a:buChar char="§"/>
            </a:pPr>
            <a:r>
              <a:rPr lang="en-US" dirty="0" smtClean="0">
                <a:solidFill>
                  <a:schemeClr val="bg1">
                    <a:lumMod val="75000"/>
                  </a:schemeClr>
                </a:solidFill>
              </a:rPr>
              <a:t>Motivation and Problem Statement</a:t>
            </a:r>
          </a:p>
          <a:p>
            <a:pPr lvl="1">
              <a:buClr>
                <a:schemeClr val="bg1">
                  <a:lumMod val="75000"/>
                </a:schemeClr>
              </a:buClr>
              <a:buFont typeface="Wingdings" panose="05000000000000000000" pitchFamily="2" charset="2"/>
              <a:buChar char="§"/>
            </a:pPr>
            <a:r>
              <a:rPr lang="en-US" dirty="0" smtClean="0">
                <a:solidFill>
                  <a:schemeClr val="bg1">
                    <a:lumMod val="75000"/>
                  </a:schemeClr>
                </a:solidFill>
              </a:rPr>
              <a:t>Overview of GPS Observables</a:t>
            </a:r>
          </a:p>
          <a:p>
            <a:pPr>
              <a:buClr>
                <a:schemeClr val="bg1">
                  <a:lumMod val="75000"/>
                </a:schemeClr>
              </a:buClr>
              <a:buFont typeface="Wingdings" panose="05000000000000000000" pitchFamily="2" charset="2"/>
              <a:buChar char="§"/>
            </a:pPr>
            <a:r>
              <a:rPr lang="en-US" dirty="0" smtClean="0">
                <a:solidFill>
                  <a:schemeClr val="bg1">
                    <a:lumMod val="75000"/>
                  </a:schemeClr>
                </a:solidFill>
              </a:rPr>
              <a:t>Precise Relative </a:t>
            </a:r>
            <a:r>
              <a:rPr lang="en-US" b="1" i="1" dirty="0" smtClean="0">
                <a:solidFill>
                  <a:schemeClr val="bg1">
                    <a:lumMod val="75000"/>
                  </a:schemeClr>
                </a:solidFill>
              </a:rPr>
              <a:t>Tracking</a:t>
            </a:r>
            <a:r>
              <a:rPr lang="en-US" dirty="0" smtClean="0">
                <a:solidFill>
                  <a:schemeClr val="bg1">
                    <a:lumMod val="75000"/>
                  </a:schemeClr>
                </a:solidFill>
              </a:rPr>
              <a:t> with GPS</a:t>
            </a:r>
          </a:p>
          <a:p>
            <a:pPr lvl="1">
              <a:buClr>
                <a:schemeClr val="bg1">
                  <a:lumMod val="75000"/>
                </a:schemeClr>
              </a:buClr>
              <a:buFont typeface="Wingdings" panose="05000000000000000000" pitchFamily="2" charset="2"/>
              <a:buChar char="§"/>
            </a:pPr>
            <a:r>
              <a:rPr lang="en-US" dirty="0" smtClean="0">
                <a:solidFill>
                  <a:schemeClr val="bg1">
                    <a:lumMod val="75000"/>
                  </a:schemeClr>
                </a:solidFill>
              </a:rPr>
              <a:t>Technical Methodology</a:t>
            </a:r>
          </a:p>
          <a:p>
            <a:pPr lvl="1">
              <a:buClr>
                <a:schemeClr val="bg1">
                  <a:lumMod val="75000"/>
                </a:schemeClr>
              </a:buClr>
              <a:buFont typeface="Wingdings" panose="05000000000000000000" pitchFamily="2" charset="2"/>
              <a:buChar char="§"/>
            </a:pPr>
            <a:r>
              <a:rPr lang="en-US" dirty="0" smtClean="0">
                <a:solidFill>
                  <a:schemeClr val="bg1">
                    <a:lumMod val="75000"/>
                  </a:schemeClr>
                </a:solidFill>
              </a:rPr>
              <a:t>Dual-Receiver Error Mitigation</a:t>
            </a:r>
          </a:p>
          <a:p>
            <a:pPr lvl="1">
              <a:buClr>
                <a:schemeClr val="bg1">
                  <a:lumMod val="75000"/>
                </a:schemeClr>
              </a:buClr>
              <a:buFont typeface="Wingdings" panose="05000000000000000000" pitchFamily="2" charset="2"/>
              <a:buChar char="§"/>
            </a:pPr>
            <a:r>
              <a:rPr lang="en-US" dirty="0" smtClean="0">
                <a:solidFill>
                  <a:schemeClr val="bg1">
                    <a:lumMod val="75000"/>
                  </a:schemeClr>
                </a:solidFill>
              </a:rPr>
              <a:t>Temporal Observation Model</a:t>
            </a:r>
          </a:p>
          <a:p>
            <a:pPr lvl="1">
              <a:buClr>
                <a:schemeClr val="bg1">
                  <a:lumMod val="75000"/>
                </a:schemeClr>
              </a:buClr>
              <a:buFont typeface="Wingdings" panose="05000000000000000000" pitchFamily="2" charset="2"/>
              <a:buChar char="§"/>
            </a:pPr>
            <a:r>
              <a:rPr lang="en-US" dirty="0" smtClean="0">
                <a:solidFill>
                  <a:schemeClr val="bg1">
                    <a:lumMod val="75000"/>
                  </a:schemeClr>
                </a:solidFill>
              </a:rPr>
              <a:t>Relative Tracking Algorithm</a:t>
            </a:r>
          </a:p>
          <a:p>
            <a:pPr>
              <a:buClr>
                <a:schemeClr val="bg1">
                  <a:lumMod val="75000"/>
                </a:schemeClr>
              </a:buClr>
              <a:buFont typeface="Wingdings" panose="05000000000000000000" pitchFamily="2" charset="2"/>
              <a:buChar char="§"/>
            </a:pPr>
            <a:r>
              <a:rPr lang="en-US" dirty="0" smtClean="0">
                <a:solidFill>
                  <a:schemeClr val="bg1">
                    <a:lumMod val="75000"/>
                  </a:schemeClr>
                </a:solidFill>
              </a:rPr>
              <a:t>Software </a:t>
            </a:r>
            <a:r>
              <a:rPr lang="en-US" dirty="0">
                <a:solidFill>
                  <a:schemeClr val="bg1">
                    <a:lumMod val="75000"/>
                  </a:schemeClr>
                </a:solidFill>
              </a:rPr>
              <a:t>Architecture</a:t>
            </a:r>
          </a:p>
          <a:p>
            <a:pPr lvl="1">
              <a:buClr>
                <a:schemeClr val="bg1">
                  <a:lumMod val="75000"/>
                </a:schemeClr>
              </a:buClr>
              <a:buFont typeface="Wingdings" panose="05000000000000000000" pitchFamily="2" charset="2"/>
              <a:buChar char="§"/>
            </a:pPr>
            <a:r>
              <a:rPr lang="en-US" dirty="0">
                <a:solidFill>
                  <a:schemeClr val="bg1">
                    <a:lumMod val="75000"/>
                  </a:schemeClr>
                </a:solidFill>
              </a:rPr>
              <a:t>Experimental </a:t>
            </a:r>
            <a:r>
              <a:rPr lang="en-US" dirty="0" smtClean="0">
                <a:solidFill>
                  <a:schemeClr val="bg1">
                    <a:lumMod val="75000"/>
                  </a:schemeClr>
                </a:solidFill>
              </a:rPr>
              <a:t>Prototype</a:t>
            </a:r>
          </a:p>
          <a:p>
            <a:pPr lvl="1">
              <a:buClr>
                <a:schemeClr val="bg1">
                  <a:lumMod val="75000"/>
                </a:schemeClr>
              </a:buClr>
              <a:buFont typeface="Wingdings" panose="05000000000000000000" pitchFamily="2" charset="2"/>
              <a:buChar char="§"/>
            </a:pPr>
            <a:r>
              <a:rPr lang="en-US" dirty="0" smtClean="0">
                <a:solidFill>
                  <a:schemeClr val="bg1">
                    <a:lumMod val="75000"/>
                  </a:schemeClr>
                </a:solidFill>
              </a:rPr>
              <a:t>Evaluation and Results</a:t>
            </a:r>
          </a:p>
          <a:p>
            <a:pPr>
              <a:buClr>
                <a:srgbClr val="C00000"/>
              </a:buClr>
              <a:buFont typeface="Wingdings" panose="05000000000000000000" pitchFamily="2" charset="2"/>
              <a:buChar char="§"/>
            </a:pPr>
            <a:r>
              <a:rPr lang="en-US" dirty="0" smtClean="0">
                <a:solidFill>
                  <a:prstClr val="black"/>
                </a:solidFill>
              </a:rPr>
              <a:t>Precise Relative </a:t>
            </a:r>
            <a:r>
              <a:rPr lang="en-US" b="1" i="1" dirty="0" smtClean="0">
                <a:solidFill>
                  <a:prstClr val="black"/>
                </a:solidFill>
              </a:rPr>
              <a:t>Localization</a:t>
            </a:r>
            <a:r>
              <a:rPr lang="en-US" dirty="0" smtClean="0">
                <a:solidFill>
                  <a:prstClr val="black"/>
                </a:solidFill>
              </a:rPr>
              <a:t> with GPS</a:t>
            </a:r>
          </a:p>
          <a:p>
            <a:pPr lvl="1">
              <a:buClr>
                <a:schemeClr val="bg1">
                  <a:lumMod val="75000"/>
                </a:schemeClr>
              </a:buClr>
              <a:buFont typeface="Wingdings" panose="05000000000000000000" pitchFamily="2" charset="2"/>
              <a:buChar char="§"/>
            </a:pPr>
            <a:r>
              <a:rPr lang="en-US" dirty="0" smtClean="0">
                <a:solidFill>
                  <a:schemeClr val="bg1">
                    <a:lumMod val="75000"/>
                  </a:schemeClr>
                </a:solidFill>
              </a:rPr>
              <a:t>Ambiguity Function Method</a:t>
            </a:r>
          </a:p>
          <a:p>
            <a:pPr lvl="1">
              <a:buClr>
                <a:schemeClr val="bg2">
                  <a:lumMod val="50000"/>
                </a:schemeClr>
              </a:buClr>
              <a:buFont typeface="Wingdings" panose="05000000000000000000" pitchFamily="2" charset="2"/>
              <a:buChar char="§"/>
            </a:pPr>
            <a:r>
              <a:rPr lang="en-US" dirty="0" smtClean="0">
                <a:solidFill>
                  <a:prstClr val="black"/>
                </a:solidFill>
              </a:rPr>
              <a:t>AFV Peak Tracking (APT) Solution</a:t>
            </a:r>
            <a:endParaRPr lang="en-US" dirty="0">
              <a:solidFill>
                <a:prstClr val="black"/>
              </a:solidFill>
            </a:endParaRPr>
          </a:p>
          <a:p>
            <a:pPr lvl="1">
              <a:buClr>
                <a:schemeClr val="bg1">
                  <a:lumMod val="75000"/>
                </a:schemeClr>
              </a:buClr>
              <a:buFont typeface="Wingdings" panose="05000000000000000000" pitchFamily="2" charset="2"/>
              <a:buChar char="§"/>
            </a:pPr>
            <a:r>
              <a:rPr lang="en-US" dirty="0">
                <a:solidFill>
                  <a:schemeClr val="bg1">
                    <a:lumMod val="75000"/>
                  </a:schemeClr>
                </a:solidFill>
              </a:rPr>
              <a:t>Evaluation and </a:t>
            </a:r>
            <a:r>
              <a:rPr lang="en-US" dirty="0" smtClean="0">
                <a:solidFill>
                  <a:schemeClr val="bg1">
                    <a:lumMod val="75000"/>
                  </a:schemeClr>
                </a:solidFill>
              </a:rPr>
              <a:t>Results</a:t>
            </a:r>
          </a:p>
          <a:p>
            <a:pPr>
              <a:buClr>
                <a:schemeClr val="bg1">
                  <a:lumMod val="75000"/>
                </a:schemeClr>
              </a:buClr>
              <a:buFont typeface="Wingdings" panose="05000000000000000000" pitchFamily="2" charset="2"/>
              <a:buChar char="§"/>
            </a:pPr>
            <a:r>
              <a:rPr lang="en-US" dirty="0" smtClean="0">
                <a:solidFill>
                  <a:schemeClr val="bg1">
                    <a:lumMod val="75000"/>
                  </a:schemeClr>
                </a:solidFill>
              </a:rPr>
              <a:t>Future Work and Conclusions</a:t>
            </a:r>
            <a:endParaRPr lang="en-US" dirty="0">
              <a:solidFill>
                <a:schemeClr val="bg1">
                  <a:lumMod val="75000"/>
                </a:schemeClr>
              </a:solidFill>
            </a:endParaRPr>
          </a:p>
        </p:txBody>
      </p:sp>
      <p:sp>
        <p:nvSpPr>
          <p:cNvPr id="7" name="Content Placeholder 2"/>
          <p:cNvSpPr txBox="1">
            <a:spLocks/>
          </p:cNvSpPr>
          <p:nvPr/>
        </p:nvSpPr>
        <p:spPr>
          <a:xfrm>
            <a:off x="445477" y="1055074"/>
            <a:ext cx="8550242" cy="5048736"/>
          </a:xfrm>
          <a:prstGeom prst="rect">
            <a:avLst/>
          </a:prstGeom>
        </p:spPr>
        <p:txBody>
          <a:bodyPr vert="horz" lIns="91440" tIns="45720" rIns="91440" bIns="45720" rtlCol="0">
            <a:normAutofit fontScale="70000" lnSpcReduction="20000"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buClr>
                <a:srgbClr val="C00000"/>
              </a:buClr>
              <a:buFont typeface="Wingdings" panose="05000000000000000000" pitchFamily="2" charset="2"/>
              <a:buChar char="§"/>
            </a:pPr>
            <a:r>
              <a:rPr lang="en-US" dirty="0" smtClean="0">
                <a:solidFill>
                  <a:prstClr val="black"/>
                </a:solidFill>
              </a:rPr>
              <a:t>Motivation and Problem Statement</a:t>
            </a:r>
          </a:p>
          <a:p>
            <a:pPr lvl="1">
              <a:buClr>
                <a:schemeClr val="bg2">
                  <a:lumMod val="50000"/>
                </a:schemeClr>
              </a:buClr>
              <a:buFont typeface="Wingdings" panose="05000000000000000000" pitchFamily="2" charset="2"/>
              <a:buChar char="§"/>
            </a:pPr>
            <a:r>
              <a:rPr lang="en-US" dirty="0" smtClean="0">
                <a:solidFill>
                  <a:prstClr val="black"/>
                </a:solidFill>
              </a:rPr>
              <a:t>Overview of GPS Observables</a:t>
            </a:r>
          </a:p>
          <a:p>
            <a:pPr>
              <a:buClr>
                <a:srgbClr val="C00000"/>
              </a:buClr>
              <a:buFont typeface="Wingdings" panose="05000000000000000000" pitchFamily="2" charset="2"/>
              <a:buChar char="§"/>
            </a:pPr>
            <a:r>
              <a:rPr lang="en-US" dirty="0" smtClean="0">
                <a:solidFill>
                  <a:prstClr val="black"/>
                </a:solidFill>
              </a:rPr>
              <a:t>Precise Relative </a:t>
            </a:r>
            <a:r>
              <a:rPr lang="en-US" b="1" i="1" dirty="0" smtClean="0">
                <a:solidFill>
                  <a:prstClr val="black"/>
                </a:solidFill>
              </a:rPr>
              <a:t>Tracking</a:t>
            </a:r>
            <a:r>
              <a:rPr lang="en-US" dirty="0" smtClean="0">
                <a:solidFill>
                  <a:prstClr val="black"/>
                </a:solidFill>
              </a:rPr>
              <a:t> with GPS</a:t>
            </a:r>
          </a:p>
          <a:p>
            <a:pPr lvl="1">
              <a:buClr>
                <a:schemeClr val="bg2">
                  <a:lumMod val="50000"/>
                </a:schemeClr>
              </a:buClr>
              <a:buFont typeface="Wingdings" panose="05000000000000000000" pitchFamily="2" charset="2"/>
              <a:buChar char="§"/>
            </a:pPr>
            <a:r>
              <a:rPr lang="en-US" dirty="0" smtClean="0">
                <a:solidFill>
                  <a:prstClr val="black"/>
                </a:solidFill>
              </a:rPr>
              <a:t>Technical Methodology</a:t>
            </a:r>
          </a:p>
          <a:p>
            <a:pPr lvl="1">
              <a:buClr>
                <a:schemeClr val="bg2">
                  <a:lumMod val="50000"/>
                </a:schemeClr>
              </a:buClr>
              <a:buFont typeface="Wingdings" panose="05000000000000000000" pitchFamily="2" charset="2"/>
              <a:buChar char="§"/>
            </a:pPr>
            <a:r>
              <a:rPr lang="en-US" dirty="0" smtClean="0">
                <a:solidFill>
                  <a:prstClr val="black"/>
                </a:solidFill>
              </a:rPr>
              <a:t>Dual-Receiver Error Mitigation</a:t>
            </a:r>
          </a:p>
          <a:p>
            <a:pPr lvl="1">
              <a:buClr>
                <a:schemeClr val="bg2">
                  <a:lumMod val="50000"/>
                </a:schemeClr>
              </a:buClr>
              <a:buFont typeface="Wingdings" panose="05000000000000000000" pitchFamily="2" charset="2"/>
              <a:buChar char="§"/>
            </a:pPr>
            <a:r>
              <a:rPr lang="en-US" dirty="0" smtClean="0">
                <a:solidFill>
                  <a:prstClr val="black"/>
                </a:solidFill>
              </a:rPr>
              <a:t>Temporal Observation Model</a:t>
            </a:r>
          </a:p>
          <a:p>
            <a:pPr lvl="1">
              <a:buClr>
                <a:schemeClr val="bg2">
                  <a:lumMod val="50000"/>
                </a:schemeClr>
              </a:buClr>
              <a:buFont typeface="Wingdings" panose="05000000000000000000" pitchFamily="2" charset="2"/>
              <a:buChar char="§"/>
            </a:pPr>
            <a:r>
              <a:rPr lang="en-US" dirty="0" smtClean="0">
                <a:solidFill>
                  <a:prstClr val="black"/>
                </a:solidFill>
              </a:rPr>
              <a:t>Relative Tracking Algorithm</a:t>
            </a:r>
          </a:p>
          <a:p>
            <a:pPr>
              <a:buClr>
                <a:srgbClr val="C00000"/>
              </a:buClr>
              <a:buFont typeface="Wingdings" panose="05000000000000000000" pitchFamily="2" charset="2"/>
              <a:buChar char="§"/>
            </a:pPr>
            <a:r>
              <a:rPr lang="en-US" dirty="0" smtClean="0">
                <a:solidFill>
                  <a:prstClr val="black"/>
                </a:solidFill>
              </a:rPr>
              <a:t>Software </a:t>
            </a:r>
            <a:r>
              <a:rPr lang="en-US" dirty="0">
                <a:solidFill>
                  <a:prstClr val="black"/>
                </a:solidFill>
              </a:rPr>
              <a:t>Architecture</a:t>
            </a:r>
          </a:p>
          <a:p>
            <a:pPr lvl="1">
              <a:buClr>
                <a:schemeClr val="bg2">
                  <a:lumMod val="50000"/>
                </a:schemeClr>
              </a:buClr>
              <a:buFont typeface="Wingdings" panose="05000000000000000000" pitchFamily="2" charset="2"/>
              <a:buChar char="§"/>
            </a:pPr>
            <a:r>
              <a:rPr lang="en-US" dirty="0">
                <a:solidFill>
                  <a:prstClr val="black"/>
                </a:solidFill>
              </a:rPr>
              <a:t>Experimental </a:t>
            </a:r>
            <a:r>
              <a:rPr lang="en-US" dirty="0" smtClean="0">
                <a:solidFill>
                  <a:prstClr val="black"/>
                </a:solidFill>
              </a:rPr>
              <a:t>Prototype</a:t>
            </a:r>
          </a:p>
          <a:p>
            <a:pPr lvl="1">
              <a:buClr>
                <a:schemeClr val="bg2">
                  <a:lumMod val="50000"/>
                </a:schemeClr>
              </a:buClr>
              <a:buFont typeface="Wingdings" panose="05000000000000000000" pitchFamily="2" charset="2"/>
              <a:buChar char="§"/>
            </a:pPr>
            <a:r>
              <a:rPr lang="en-US" dirty="0" smtClean="0">
                <a:solidFill>
                  <a:prstClr val="black"/>
                </a:solidFill>
              </a:rPr>
              <a:t>Evaluation and Results</a:t>
            </a:r>
          </a:p>
          <a:p>
            <a:pPr>
              <a:buClr>
                <a:srgbClr val="C00000"/>
              </a:buClr>
              <a:buFont typeface="Wingdings" panose="05000000000000000000" pitchFamily="2" charset="2"/>
              <a:buChar char="§"/>
            </a:pPr>
            <a:r>
              <a:rPr lang="en-US" dirty="0" smtClean="0">
                <a:solidFill>
                  <a:prstClr val="black"/>
                </a:solidFill>
              </a:rPr>
              <a:t>Precise Relative </a:t>
            </a:r>
            <a:r>
              <a:rPr lang="en-US" b="1" i="1" dirty="0" smtClean="0">
                <a:solidFill>
                  <a:prstClr val="black"/>
                </a:solidFill>
              </a:rPr>
              <a:t>Localization</a:t>
            </a:r>
            <a:r>
              <a:rPr lang="en-US" dirty="0" smtClean="0">
                <a:solidFill>
                  <a:prstClr val="black"/>
                </a:solidFill>
              </a:rPr>
              <a:t> with GPS</a:t>
            </a:r>
          </a:p>
          <a:p>
            <a:pPr lvl="1">
              <a:buClr>
                <a:schemeClr val="bg2">
                  <a:lumMod val="50000"/>
                </a:schemeClr>
              </a:buClr>
              <a:buFont typeface="Wingdings" panose="05000000000000000000" pitchFamily="2" charset="2"/>
              <a:buChar char="§"/>
            </a:pPr>
            <a:r>
              <a:rPr lang="en-US" dirty="0" smtClean="0">
                <a:solidFill>
                  <a:prstClr val="black"/>
                </a:solidFill>
              </a:rPr>
              <a:t>Ambiguity Function Method</a:t>
            </a:r>
          </a:p>
          <a:p>
            <a:pPr lvl="1">
              <a:buClr>
                <a:schemeClr val="bg2">
                  <a:lumMod val="50000"/>
                </a:schemeClr>
              </a:buClr>
              <a:buFont typeface="Wingdings" panose="05000000000000000000" pitchFamily="2" charset="2"/>
              <a:buChar char="§"/>
            </a:pPr>
            <a:r>
              <a:rPr lang="en-US" dirty="0" smtClean="0">
                <a:solidFill>
                  <a:prstClr val="black"/>
                </a:solidFill>
              </a:rPr>
              <a:t>AFV Peak Tracking (APT) Solution</a:t>
            </a:r>
            <a:endParaRPr lang="en-US" dirty="0">
              <a:solidFill>
                <a:prstClr val="black"/>
              </a:solidFill>
            </a:endParaRPr>
          </a:p>
          <a:p>
            <a:pPr lvl="1">
              <a:buClr>
                <a:schemeClr val="bg2">
                  <a:lumMod val="50000"/>
                </a:schemeClr>
              </a:buClr>
              <a:buFont typeface="Wingdings" panose="05000000000000000000" pitchFamily="2" charset="2"/>
              <a:buChar char="§"/>
            </a:pPr>
            <a:r>
              <a:rPr lang="en-US" dirty="0">
                <a:solidFill>
                  <a:prstClr val="black"/>
                </a:solidFill>
              </a:rPr>
              <a:t>Evaluation and </a:t>
            </a:r>
            <a:r>
              <a:rPr lang="en-US" dirty="0" smtClean="0">
                <a:solidFill>
                  <a:prstClr val="black"/>
                </a:solidFill>
              </a:rPr>
              <a:t>Results</a:t>
            </a:r>
          </a:p>
          <a:p>
            <a:pPr>
              <a:buClr>
                <a:srgbClr val="C00000"/>
              </a:buClr>
              <a:buFont typeface="Wingdings" panose="05000000000000000000" pitchFamily="2" charset="2"/>
              <a:buChar char="§"/>
            </a:pPr>
            <a:r>
              <a:rPr lang="en-US" dirty="0">
                <a:solidFill>
                  <a:prstClr val="black"/>
                </a:solidFill>
              </a:rPr>
              <a:t>Future Work and Conclusions</a:t>
            </a:r>
          </a:p>
        </p:txBody>
      </p:sp>
      <p:sp>
        <p:nvSpPr>
          <p:cNvPr id="4" name="Titel 1"/>
          <p:cNvSpPr>
            <a:spLocks noGrp="1"/>
          </p:cNvSpPr>
          <p:nvPr>
            <p:ph type="title"/>
          </p:nvPr>
        </p:nvSpPr>
        <p:spPr>
          <a:xfrm>
            <a:off x="819035" y="151504"/>
            <a:ext cx="8176684" cy="465165"/>
          </a:xfrm>
        </p:spPr>
        <p:txBody>
          <a:bodyPr>
            <a:noAutofit/>
          </a:bodyPr>
          <a:lstStyle/>
          <a:p>
            <a:pPr algn="ctr"/>
            <a:r>
              <a:rPr lang="en-US" sz="3600" b="1" dirty="0" smtClean="0">
                <a:latin typeface="+mn-lt"/>
              </a:rPr>
              <a:t>Outline</a:t>
            </a:r>
            <a:endParaRPr lang="en-US" sz="3600" b="1" dirty="0">
              <a:latin typeface="+mn-lt"/>
            </a:endParaRPr>
          </a:p>
        </p:txBody>
      </p:sp>
      <p:pic>
        <p:nvPicPr>
          <p:cNvPr id="5" name="Grafik 3" descr="136581138_display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128094" y="74139"/>
            <a:ext cx="619897" cy="619897"/>
          </a:xfrm>
          <a:prstGeom prst="rect">
            <a:avLst/>
          </a:prstGeom>
          <a:noFill/>
          <a:ln>
            <a:noFill/>
          </a:ln>
        </p:spPr>
      </p:pic>
      <p:cxnSp>
        <p:nvCxnSpPr>
          <p:cNvPr id="6" name="Gerade Verbindung 5"/>
          <p:cNvCxnSpPr/>
          <p:nvPr/>
        </p:nvCxnSpPr>
        <p:spPr>
          <a:xfrm>
            <a:off x="819034" y="694036"/>
            <a:ext cx="8176685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21344509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xit" presetSubtype="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</p:bldLst>
  </p:timing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el 1"/>
          <p:cNvSpPr txBox="1">
            <a:spLocks/>
          </p:cNvSpPr>
          <p:nvPr/>
        </p:nvSpPr>
        <p:spPr>
          <a:xfrm>
            <a:off x="819035" y="151504"/>
            <a:ext cx="8176684" cy="465165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3600" b="1" dirty="0" smtClean="0">
                <a:latin typeface="+mn-lt"/>
              </a:rPr>
              <a:t>AFV Peak Tracking Solution</a:t>
            </a:r>
            <a:endParaRPr lang="en-US" sz="3600" b="1" dirty="0">
              <a:latin typeface="+mn-lt"/>
            </a:endParaRPr>
          </a:p>
        </p:txBody>
      </p:sp>
      <p:pic>
        <p:nvPicPr>
          <p:cNvPr id="9" name="Grafik 3" descr="136581138_display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128094" y="74139"/>
            <a:ext cx="619897" cy="619897"/>
          </a:xfrm>
          <a:prstGeom prst="rect">
            <a:avLst/>
          </a:prstGeom>
          <a:noFill/>
          <a:ln>
            <a:noFill/>
          </a:ln>
        </p:spPr>
      </p:pic>
      <p:cxnSp>
        <p:nvCxnSpPr>
          <p:cNvPr id="10" name="Gerade Verbindung 5"/>
          <p:cNvCxnSpPr/>
          <p:nvPr/>
        </p:nvCxnSpPr>
        <p:spPr>
          <a:xfrm>
            <a:off x="819034" y="694036"/>
            <a:ext cx="8176685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" name="Inhaltsplatzhalter 2"/>
          <p:cNvSpPr>
            <a:spLocks noGrp="1"/>
          </p:cNvSpPr>
          <p:nvPr>
            <p:ph idx="1"/>
          </p:nvPr>
        </p:nvSpPr>
        <p:spPr>
          <a:xfrm>
            <a:off x="128094" y="968249"/>
            <a:ext cx="8867625" cy="1161137"/>
          </a:xfrm>
        </p:spPr>
        <p:txBody>
          <a:bodyPr>
            <a:normAutofit/>
          </a:bodyPr>
          <a:lstStyle/>
          <a:p>
            <a:pPr marL="0" indent="0" algn="ctr">
              <a:spcBef>
                <a:spcPts val="1800"/>
              </a:spcBef>
              <a:buNone/>
            </a:pPr>
            <a:r>
              <a:rPr lang="en-US" b="1" dirty="0" smtClean="0">
                <a:solidFill>
                  <a:prstClr val="black"/>
                </a:solidFill>
              </a:rPr>
              <a:t>Use Ambiguity Function Method as evaluation criterion in an AFV Peak Tracking (APT) Algorithm</a:t>
            </a:r>
            <a:endParaRPr lang="en-US" b="1" dirty="0">
              <a:solidFill>
                <a:prstClr val="black"/>
              </a:solidFill>
            </a:endParaRPr>
          </a:p>
        </p:txBody>
      </p:sp>
      <p:sp>
        <p:nvSpPr>
          <p:cNvPr id="2" name="TextBox 1"/>
          <p:cNvSpPr txBox="1"/>
          <p:nvPr/>
        </p:nvSpPr>
        <p:spPr>
          <a:xfrm>
            <a:off x="438042" y="2601273"/>
            <a:ext cx="8401158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000" dirty="0" smtClean="0"/>
              <a:t>View search grid as a 3D heat map where the AF value</a:t>
            </a:r>
            <a:r>
              <a:rPr lang="en-US" sz="2000" dirty="0"/>
              <a:t> </a:t>
            </a:r>
            <a:r>
              <a:rPr lang="en-US" sz="2000" dirty="0" smtClean="0"/>
              <a:t>at each point represents its fitness as a potential baseline candidate</a:t>
            </a:r>
          </a:p>
        </p:txBody>
      </p:sp>
      <p:grpSp>
        <p:nvGrpSpPr>
          <p:cNvPr id="13" name="Group 12"/>
          <p:cNvGrpSpPr/>
          <p:nvPr/>
        </p:nvGrpSpPr>
        <p:grpSpPr>
          <a:xfrm>
            <a:off x="4845328" y="3679011"/>
            <a:ext cx="3993872" cy="2562820"/>
            <a:chOff x="5337907" y="3974124"/>
            <a:chExt cx="3387919" cy="2131228"/>
          </a:xfrm>
        </p:grpSpPr>
        <p:pic>
          <p:nvPicPr>
            <p:cNvPr id="4" name="Picture 3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337907" y="4243753"/>
              <a:ext cx="3387919" cy="1861599"/>
            </a:xfrm>
            <a:prstGeom prst="rect">
              <a:avLst/>
            </a:prstGeom>
          </p:spPr>
        </p:pic>
        <p:sp>
          <p:nvSpPr>
            <p:cNvPr id="12" name="TextBox 11"/>
            <p:cNvSpPr txBox="1"/>
            <p:nvPr/>
          </p:nvSpPr>
          <p:spPr>
            <a:xfrm>
              <a:off x="6822514" y="3974124"/>
              <a:ext cx="418704" cy="33855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600" b="1" dirty="0" smtClean="0"/>
                <a:t>3D</a:t>
              </a:r>
              <a:endParaRPr lang="en-US" sz="1600" b="1" dirty="0"/>
            </a:p>
          </p:txBody>
        </p:sp>
      </p:grpSp>
      <p:grpSp>
        <p:nvGrpSpPr>
          <p:cNvPr id="15" name="Group 14"/>
          <p:cNvGrpSpPr/>
          <p:nvPr/>
        </p:nvGrpSpPr>
        <p:grpSpPr>
          <a:xfrm>
            <a:off x="-59470" y="3679011"/>
            <a:ext cx="4532923" cy="2689367"/>
            <a:chOff x="695569" y="3509734"/>
            <a:chExt cx="4532923" cy="2689367"/>
          </a:xfrm>
        </p:grpSpPr>
        <p:pic>
          <p:nvPicPr>
            <p:cNvPr id="14" name="Picture 13"/>
            <p:cNvPicPr>
              <a:picLocks noChangeAspect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695569" y="3679011"/>
              <a:ext cx="4532923" cy="2520090"/>
            </a:xfrm>
            <a:prstGeom prst="rect">
              <a:avLst/>
            </a:prstGeom>
          </p:spPr>
        </p:pic>
        <p:sp>
          <p:nvSpPr>
            <p:cNvPr id="5" name="TextBox 4"/>
            <p:cNvSpPr txBox="1"/>
            <p:nvPr/>
          </p:nvSpPr>
          <p:spPr>
            <a:xfrm>
              <a:off x="2752678" y="3509734"/>
              <a:ext cx="418704" cy="33855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600" b="1" dirty="0" smtClean="0"/>
                <a:t>2D</a:t>
              </a:r>
              <a:endParaRPr lang="en-US" sz="1600" b="1" dirty="0"/>
            </a:p>
          </p:txBody>
        </p:sp>
      </p:grpSp>
      <p:cxnSp>
        <p:nvCxnSpPr>
          <p:cNvPr id="19" name="Straight Connector 18"/>
          <p:cNvCxnSpPr/>
          <p:nvPr/>
        </p:nvCxnSpPr>
        <p:spPr>
          <a:xfrm flipV="1">
            <a:off x="5015175" y="5194453"/>
            <a:ext cx="2101721" cy="415364"/>
          </a:xfrm>
          <a:prstGeom prst="line">
            <a:avLst/>
          </a:prstGeom>
          <a:ln>
            <a:solidFill>
              <a:schemeClr val="tx1">
                <a:lumMod val="75000"/>
                <a:lumOff val="2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0" name="Straight Connector 19"/>
          <p:cNvCxnSpPr/>
          <p:nvPr/>
        </p:nvCxnSpPr>
        <p:spPr>
          <a:xfrm flipH="1" flipV="1">
            <a:off x="7116896" y="5194453"/>
            <a:ext cx="1623197" cy="547844"/>
          </a:xfrm>
          <a:prstGeom prst="line">
            <a:avLst/>
          </a:prstGeom>
          <a:ln>
            <a:solidFill>
              <a:schemeClr val="tx1">
                <a:lumMod val="75000"/>
                <a:lumOff val="2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1" name="Straight Connector 20"/>
          <p:cNvCxnSpPr/>
          <p:nvPr/>
        </p:nvCxnSpPr>
        <p:spPr>
          <a:xfrm flipH="1">
            <a:off x="7113750" y="4018402"/>
            <a:ext cx="392" cy="1175213"/>
          </a:xfrm>
          <a:prstGeom prst="line">
            <a:avLst/>
          </a:prstGeom>
          <a:ln>
            <a:solidFill>
              <a:schemeClr val="tx1">
                <a:lumMod val="75000"/>
                <a:lumOff val="2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10659746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Grafik 3" descr="136581138_display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128094" y="74139"/>
            <a:ext cx="619897" cy="619897"/>
          </a:xfrm>
          <a:prstGeom prst="rect">
            <a:avLst/>
          </a:prstGeom>
          <a:noFill/>
          <a:ln>
            <a:noFill/>
          </a:ln>
        </p:spPr>
      </p:pic>
      <p:cxnSp>
        <p:nvCxnSpPr>
          <p:cNvPr id="10" name="Gerade Verbindung 5"/>
          <p:cNvCxnSpPr/>
          <p:nvPr/>
        </p:nvCxnSpPr>
        <p:spPr>
          <a:xfrm>
            <a:off x="819034" y="694036"/>
            <a:ext cx="8176685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" name="TextBox 12"/>
          <p:cNvSpPr txBox="1"/>
          <p:nvPr/>
        </p:nvSpPr>
        <p:spPr>
          <a:xfrm>
            <a:off x="438042" y="2601273"/>
            <a:ext cx="8401158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000" dirty="0" smtClean="0"/>
              <a:t>Filter peaks based on the worst-case AF value possible given the search resolution, carrier wavelength, and maximum noise/error per measurement</a:t>
            </a:r>
          </a:p>
        </p:txBody>
      </p:sp>
      <p:sp>
        <p:nvSpPr>
          <p:cNvPr id="15" name="Titel 1"/>
          <p:cNvSpPr txBox="1">
            <a:spLocks/>
          </p:cNvSpPr>
          <p:nvPr/>
        </p:nvSpPr>
        <p:spPr>
          <a:xfrm>
            <a:off x="819035" y="151504"/>
            <a:ext cx="8176684" cy="465165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3600" b="1" dirty="0"/>
              <a:t>AFV Peak Tracking Solution</a:t>
            </a:r>
          </a:p>
        </p:txBody>
      </p:sp>
      <p:pic>
        <p:nvPicPr>
          <p:cNvPr id="16" name="Picture 15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37558" y="3585057"/>
            <a:ext cx="3963301" cy="2972476"/>
          </a:xfrm>
          <a:prstGeom prst="rect">
            <a:avLst/>
          </a:prstGeom>
        </p:spPr>
      </p:pic>
      <p:pic>
        <p:nvPicPr>
          <p:cNvPr id="17" name="Picture 16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37558" y="3585057"/>
            <a:ext cx="3964679" cy="2973508"/>
          </a:xfrm>
          <a:prstGeom prst="rect">
            <a:avLst/>
          </a:prstGeom>
        </p:spPr>
      </p:pic>
      <p:grpSp>
        <p:nvGrpSpPr>
          <p:cNvPr id="19" name="Group 18"/>
          <p:cNvGrpSpPr/>
          <p:nvPr/>
        </p:nvGrpSpPr>
        <p:grpSpPr>
          <a:xfrm>
            <a:off x="438042" y="4389075"/>
            <a:ext cx="4076105" cy="1364440"/>
            <a:chOff x="438042" y="4400178"/>
            <a:chExt cx="4076105" cy="1364440"/>
          </a:xfrm>
        </p:grpSpPr>
        <mc:AlternateContent xmlns:mc="http://schemas.openxmlformats.org/markup-compatibility/2006" xmlns:a14="http://schemas.microsoft.com/office/drawing/2010/main">
          <mc:Choice Requires="a14">
            <p:sp>
              <p:nvSpPr>
                <p:cNvPr id="4" name="Rectangle 3"/>
                <p:cNvSpPr/>
                <p:nvPr/>
              </p:nvSpPr>
              <p:spPr>
                <a:xfrm>
                  <a:off x="1414965" y="4780566"/>
                  <a:ext cx="3099182" cy="984052"/>
                </a:xfrm>
                <a:prstGeom prst="rect">
                  <a:avLst/>
                </a:prstGeom>
              </p:spPr>
              <p:txBody>
                <a:bodyPr wrap="none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m:rPr>
                            <m:sty m:val="p"/>
                          </m:rPr>
                          <a:rPr lang="en-US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cos</m:t>
                        </m:r>
                        <m:r>
                          <a:rPr lang="en-US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⁡</m:t>
                        </m:r>
                        <m:d>
                          <m:dPr>
                            <m:begChr m:val="["/>
                            <m:endChr m:val="]"/>
                            <m:ctrlPr>
                              <a:rPr lang="en-US" i="1" smtClean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</m:ctrlPr>
                          </m:dPr>
                          <m:e>
                            <m:r>
                              <a:rPr lang="en-US" i="1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2</m:t>
                            </m:r>
                            <m:r>
                              <a:rPr lang="en-US" i="1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𝜋</m:t>
                            </m:r>
                            <m:r>
                              <a:rPr lang="en-US" i="1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∙</m:t>
                            </m:r>
                            <m:d>
                              <m:dPr>
                                <m:ctrlPr>
                                  <a:rPr lang="en-US" i="1" smtClean="0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</m:ctrlPr>
                              </m:dPr>
                              <m:e>
                                <m:f>
                                  <m:fPr>
                                    <m:ctrlPr>
                                      <a:rPr lang="en-US" i="1"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</a:rPr>
                                    </m:ctrlPr>
                                  </m:fPr>
                                  <m:num>
                                    <m:rad>
                                      <m:radPr>
                                        <m:degHide m:val="on"/>
                                        <m:ctrlPr>
                                          <a:rPr lang="en-US" i="1">
                                            <a:latin typeface="Cambria Math" panose="02040503050406030204" pitchFamily="18" charset="0"/>
                                            <a:ea typeface="Cambria Math" panose="02040503050406030204" pitchFamily="18" charset="0"/>
                                          </a:rPr>
                                        </m:ctrlPr>
                                      </m:radPr>
                                      <m:deg/>
                                      <m:e>
                                        <m:r>
                                          <a:rPr lang="en-US" i="1">
                                            <a:latin typeface="Cambria Math" panose="02040503050406030204" pitchFamily="18" charset="0"/>
                                            <a:ea typeface="Cambria Math" panose="02040503050406030204" pitchFamily="18" charset="0"/>
                                          </a:rPr>
                                          <m:t>3</m:t>
                                        </m:r>
                                        <m:sSup>
                                          <m:sSupPr>
                                            <m:ctrlPr>
                                              <a:rPr lang="en-US" i="1">
                                                <a:latin typeface="Cambria Math" panose="02040503050406030204" pitchFamily="18" charset="0"/>
                                                <a:ea typeface="Cambria Math" panose="02040503050406030204" pitchFamily="18" charset="0"/>
                                              </a:rPr>
                                            </m:ctrlPr>
                                          </m:sSupPr>
                                          <m:e>
                                            <m:d>
                                              <m:dPr>
                                                <m:ctrlPr>
                                                  <a:rPr lang="en-US" i="1">
                                                    <a:latin typeface="Cambria Math" panose="02040503050406030204" pitchFamily="18" charset="0"/>
                                                    <a:ea typeface="Cambria Math" panose="02040503050406030204" pitchFamily="18" charset="0"/>
                                                  </a:rPr>
                                                </m:ctrlPr>
                                              </m:dPr>
                                              <m:e>
                                                <m:f>
                                                  <m:fPr>
                                                    <m:type m:val="skw"/>
                                                    <m:ctrlPr>
                                                      <a:rPr lang="en-US" i="1">
                                                        <a:latin typeface="Cambria Math" panose="02040503050406030204" pitchFamily="18" charset="0"/>
                                                        <a:ea typeface="Cambria Math" panose="02040503050406030204" pitchFamily="18" charset="0"/>
                                                      </a:rPr>
                                                    </m:ctrlPr>
                                                  </m:fPr>
                                                  <m:num>
                                                    <m:r>
                                                      <a:rPr lang="en-US" i="1">
                                                        <a:latin typeface="Cambria Math" panose="02040503050406030204" pitchFamily="18" charset="0"/>
                                                        <a:ea typeface="Cambria Math" panose="02040503050406030204" pitchFamily="18" charset="0"/>
                                                      </a:rPr>
                                                      <m:t>𝑟𝑒𝑠</m:t>
                                                    </m:r>
                                                  </m:num>
                                                  <m:den>
                                                    <m:r>
                                                      <a:rPr lang="en-US" i="1">
                                                        <a:latin typeface="Cambria Math" panose="02040503050406030204" pitchFamily="18" charset="0"/>
                                                        <a:ea typeface="Cambria Math" panose="02040503050406030204" pitchFamily="18" charset="0"/>
                                                      </a:rPr>
                                                      <m:t>2</m:t>
                                                    </m:r>
                                                  </m:den>
                                                </m:f>
                                              </m:e>
                                            </m:d>
                                          </m:e>
                                          <m:sup>
                                            <m:r>
                                              <a:rPr lang="en-US" i="1">
                                                <a:latin typeface="Cambria Math" panose="02040503050406030204" pitchFamily="18" charset="0"/>
                                                <a:ea typeface="Cambria Math" panose="02040503050406030204" pitchFamily="18" charset="0"/>
                                              </a:rPr>
                                              <m:t>2</m:t>
                                            </m:r>
                                          </m:sup>
                                        </m:sSup>
                                      </m:e>
                                    </m:rad>
                                    <m:r>
                                      <a:rPr lang="en-US" b="0" i="1" smtClean="0"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</a:rPr>
                                      <m:t>+</m:t>
                                    </m:r>
                                    <m:r>
                                      <a:rPr lang="en-US" i="1"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</a:rPr>
                                      <m:t>𝜖</m:t>
                                    </m:r>
                                  </m:num>
                                  <m:den>
                                    <m:r>
                                      <a:rPr lang="en-US" i="1"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</a:rPr>
                                      <m:t>𝜆</m:t>
                                    </m:r>
                                  </m:den>
                                </m:f>
                              </m:e>
                            </m:d>
                          </m:e>
                        </m:d>
                      </m:oMath>
                    </m:oMathPara>
                  </a14:m>
                  <a:endParaRPr lang="en-US" dirty="0"/>
                </a:p>
              </p:txBody>
            </p:sp>
          </mc:Choice>
          <mc:Fallback xmlns="">
            <p:sp>
              <p:nvSpPr>
                <p:cNvPr id="4" name="Rectangle 3"/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1414965" y="4780566"/>
                  <a:ext cx="3099182" cy="984052"/>
                </a:xfrm>
                <a:prstGeom prst="rect">
                  <a:avLst/>
                </a:prstGeom>
                <a:blipFill rotWithShape="0">
                  <a:blip r:embed="rId5"/>
                  <a:stretch>
                    <a:fillRect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18" name="Rectangle 17"/>
                <p:cNvSpPr/>
                <p:nvPr/>
              </p:nvSpPr>
              <p:spPr>
                <a:xfrm>
                  <a:off x="438042" y="4400178"/>
                  <a:ext cx="2163541" cy="369332"/>
                </a:xfrm>
                <a:prstGeom prst="rect">
                  <a:avLst/>
                </a:prstGeom>
              </p:spPr>
              <p:txBody>
                <a:bodyPr wrap="none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left"/>
                      </m:oMathParaPr>
                      <m:oMath xmlns:m="http://schemas.openxmlformats.org/officeDocument/2006/math">
                        <m:sSub>
                          <m:sSubPr>
                            <m:ctrlPr>
                              <a:rPr lang="en-US" i="1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m:rPr>
                                <m:sty m:val="p"/>
                              </m:rPr>
                              <a:rPr lang="en-US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AF</m:t>
                            </m:r>
                          </m:e>
                          <m:sub>
                            <m:r>
                              <m:rPr>
                                <m:sty m:val="p"/>
                              </m:rPr>
                              <a:rPr lang="en-US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worst</m:t>
                            </m:r>
                          </m:sub>
                        </m:sSub>
                        <m:d>
                          <m:dPr>
                            <m:ctrlPr>
                              <a:rPr lang="en-US" i="1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</m:ctrlPr>
                          </m:dPr>
                          <m:e>
                            <m:r>
                              <a:rPr lang="en-US" i="1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𝑟𝑒𝑠</m:t>
                            </m:r>
                            <m:r>
                              <a:rPr lang="en-US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,</m:t>
                            </m:r>
                            <m:r>
                              <a:rPr lang="en-US" i="1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𝜆</m:t>
                            </m:r>
                            <m:r>
                              <a:rPr lang="en-US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,</m:t>
                            </m:r>
                            <m:r>
                              <a:rPr lang="en-US" i="1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𝜖</m:t>
                            </m:r>
                          </m:e>
                        </m:d>
                        <m:r>
                          <a:rPr lang="en-US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≅</m:t>
                        </m:r>
                      </m:oMath>
                    </m:oMathPara>
                  </a14:m>
                  <a:endParaRPr lang="en-US" dirty="0">
                    <a:latin typeface="Cambria Math" panose="02040503050406030204" pitchFamily="18" charset="0"/>
                    <a:ea typeface="Cambria Math" panose="02040503050406030204" pitchFamily="18" charset="0"/>
                  </a:endParaRPr>
                </a:p>
              </p:txBody>
            </p:sp>
          </mc:Choice>
          <mc:Fallback xmlns="">
            <p:sp>
              <p:nvSpPr>
                <p:cNvPr id="18" name="Rectangle 17"/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438042" y="4400178"/>
                  <a:ext cx="2163541" cy="369332"/>
                </a:xfrm>
                <a:prstGeom prst="rect">
                  <a:avLst/>
                </a:prstGeom>
                <a:blipFill rotWithShape="0">
                  <a:blip r:embed="rId6"/>
                  <a:stretch>
                    <a:fillRect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</p:grpSp>
      <p:grpSp>
        <p:nvGrpSpPr>
          <p:cNvPr id="26" name="Group 25"/>
          <p:cNvGrpSpPr/>
          <p:nvPr/>
        </p:nvGrpSpPr>
        <p:grpSpPr>
          <a:xfrm>
            <a:off x="4845328" y="3679011"/>
            <a:ext cx="3993872" cy="2562820"/>
            <a:chOff x="5337907" y="3974124"/>
            <a:chExt cx="3387919" cy="2131228"/>
          </a:xfrm>
        </p:grpSpPr>
        <p:pic>
          <p:nvPicPr>
            <p:cNvPr id="27" name="Picture 26"/>
            <p:cNvPicPr>
              <a:picLocks noChangeAspect="1"/>
            </p:cNvPicPr>
            <p:nvPr/>
          </p:nvPicPr>
          <p:blipFill>
            <a:blip r:embed="rId7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337907" y="4243753"/>
              <a:ext cx="3387919" cy="1861599"/>
            </a:xfrm>
            <a:prstGeom prst="rect">
              <a:avLst/>
            </a:prstGeom>
          </p:spPr>
        </p:pic>
        <p:sp>
          <p:nvSpPr>
            <p:cNvPr id="28" name="TextBox 27"/>
            <p:cNvSpPr txBox="1"/>
            <p:nvPr/>
          </p:nvSpPr>
          <p:spPr>
            <a:xfrm>
              <a:off x="6822514" y="3974124"/>
              <a:ext cx="418704" cy="33855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600" b="1" dirty="0" smtClean="0"/>
                <a:t>3D</a:t>
              </a:r>
              <a:endParaRPr lang="en-US" sz="1600" b="1" dirty="0"/>
            </a:p>
          </p:txBody>
        </p:sp>
      </p:grpSp>
      <p:grpSp>
        <p:nvGrpSpPr>
          <p:cNvPr id="29" name="Group 28"/>
          <p:cNvGrpSpPr/>
          <p:nvPr/>
        </p:nvGrpSpPr>
        <p:grpSpPr>
          <a:xfrm>
            <a:off x="-59470" y="3679011"/>
            <a:ext cx="4532923" cy="2689367"/>
            <a:chOff x="695569" y="3509734"/>
            <a:chExt cx="4532923" cy="2689367"/>
          </a:xfrm>
        </p:grpSpPr>
        <p:pic>
          <p:nvPicPr>
            <p:cNvPr id="30" name="Picture 29"/>
            <p:cNvPicPr>
              <a:picLocks noChangeAspect="1"/>
            </p:cNvPicPr>
            <p:nvPr/>
          </p:nvPicPr>
          <p:blipFill>
            <a:blip r:embed="rId8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695569" y="3679011"/>
              <a:ext cx="4532923" cy="2520090"/>
            </a:xfrm>
            <a:prstGeom prst="rect">
              <a:avLst/>
            </a:prstGeom>
          </p:spPr>
        </p:pic>
        <p:sp>
          <p:nvSpPr>
            <p:cNvPr id="31" name="TextBox 30"/>
            <p:cNvSpPr txBox="1"/>
            <p:nvPr/>
          </p:nvSpPr>
          <p:spPr>
            <a:xfrm>
              <a:off x="2752678" y="3509734"/>
              <a:ext cx="418704" cy="33855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600" b="1" dirty="0" smtClean="0"/>
                <a:t>2D</a:t>
              </a:r>
              <a:endParaRPr lang="en-US" sz="1600" b="1" dirty="0"/>
            </a:p>
          </p:txBody>
        </p:sp>
      </p:grpSp>
      <p:sp>
        <p:nvSpPr>
          <p:cNvPr id="20" name="Inhaltsplatzhalter 2"/>
          <p:cNvSpPr txBox="1">
            <a:spLocks/>
          </p:cNvSpPr>
          <p:nvPr/>
        </p:nvSpPr>
        <p:spPr>
          <a:xfrm>
            <a:off x="128094" y="968249"/>
            <a:ext cx="8867625" cy="1161137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spcBef>
                <a:spcPts val="1800"/>
              </a:spcBef>
              <a:buFont typeface="Arial" pitchFamily="34" charset="0"/>
              <a:buNone/>
            </a:pPr>
            <a:r>
              <a:rPr lang="en-US" b="1" smtClean="0">
                <a:solidFill>
                  <a:prstClr val="black"/>
                </a:solidFill>
              </a:rPr>
              <a:t>Use Ambiguity Function Method as evaluation criterion in an AFV Peak Tracking (APT) Algorithm</a:t>
            </a:r>
            <a:endParaRPr lang="en-US" b="1" dirty="0">
              <a:solidFill>
                <a:prstClr val="black"/>
              </a:solidFill>
            </a:endParaRPr>
          </a:p>
        </p:txBody>
      </p:sp>
      <p:cxnSp>
        <p:nvCxnSpPr>
          <p:cNvPr id="3" name="Straight Connector 2"/>
          <p:cNvCxnSpPr/>
          <p:nvPr/>
        </p:nvCxnSpPr>
        <p:spPr>
          <a:xfrm flipV="1">
            <a:off x="5015175" y="5194453"/>
            <a:ext cx="2101721" cy="415364"/>
          </a:xfrm>
          <a:prstGeom prst="line">
            <a:avLst/>
          </a:prstGeom>
          <a:ln>
            <a:solidFill>
              <a:schemeClr val="tx1">
                <a:lumMod val="75000"/>
                <a:lumOff val="2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1" name="Straight Connector 20"/>
          <p:cNvCxnSpPr/>
          <p:nvPr/>
        </p:nvCxnSpPr>
        <p:spPr>
          <a:xfrm flipH="1" flipV="1">
            <a:off x="7116896" y="5194453"/>
            <a:ext cx="1623197" cy="547844"/>
          </a:xfrm>
          <a:prstGeom prst="line">
            <a:avLst/>
          </a:prstGeom>
          <a:ln>
            <a:solidFill>
              <a:schemeClr val="tx1">
                <a:lumMod val="75000"/>
                <a:lumOff val="2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3" name="Straight Connector 22"/>
          <p:cNvCxnSpPr/>
          <p:nvPr/>
        </p:nvCxnSpPr>
        <p:spPr>
          <a:xfrm flipH="1">
            <a:off x="7113750" y="4018402"/>
            <a:ext cx="392" cy="1175213"/>
          </a:xfrm>
          <a:prstGeom prst="line">
            <a:avLst/>
          </a:prstGeom>
          <a:ln>
            <a:solidFill>
              <a:schemeClr val="tx1">
                <a:lumMod val="75000"/>
                <a:lumOff val="2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98327396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9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2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4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5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8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el 1"/>
          <p:cNvSpPr txBox="1">
            <a:spLocks/>
          </p:cNvSpPr>
          <p:nvPr/>
        </p:nvSpPr>
        <p:spPr>
          <a:xfrm>
            <a:off x="819035" y="151504"/>
            <a:ext cx="8176684" cy="465165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3600" b="1" dirty="0"/>
              <a:t>AFV Peak Tracking Solution</a:t>
            </a:r>
          </a:p>
        </p:txBody>
      </p:sp>
      <p:pic>
        <p:nvPicPr>
          <p:cNvPr id="9" name="Grafik 3" descr="136581138_display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128094" y="74139"/>
            <a:ext cx="619897" cy="619897"/>
          </a:xfrm>
          <a:prstGeom prst="rect">
            <a:avLst/>
          </a:prstGeom>
          <a:noFill/>
          <a:ln>
            <a:noFill/>
          </a:ln>
        </p:spPr>
      </p:pic>
      <p:cxnSp>
        <p:nvCxnSpPr>
          <p:cNvPr id="10" name="Gerade Verbindung 5"/>
          <p:cNvCxnSpPr/>
          <p:nvPr/>
        </p:nvCxnSpPr>
        <p:spPr>
          <a:xfrm>
            <a:off x="819034" y="694036"/>
            <a:ext cx="8176685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" name="Inhaltsplatzhalter 2"/>
          <p:cNvSpPr>
            <a:spLocks noGrp="1"/>
          </p:cNvSpPr>
          <p:nvPr>
            <p:ph idx="1"/>
          </p:nvPr>
        </p:nvSpPr>
        <p:spPr>
          <a:xfrm>
            <a:off x="128094" y="968250"/>
            <a:ext cx="8867625" cy="649536"/>
          </a:xfrm>
        </p:spPr>
        <p:txBody>
          <a:bodyPr>
            <a:normAutofit/>
          </a:bodyPr>
          <a:lstStyle/>
          <a:p>
            <a:pPr marL="0" indent="0" algn="ctr">
              <a:spcBef>
                <a:spcPts val="1800"/>
              </a:spcBef>
              <a:buNone/>
            </a:pPr>
            <a:r>
              <a:rPr lang="en-US" b="1" dirty="0" smtClean="0">
                <a:solidFill>
                  <a:prstClr val="black"/>
                </a:solidFill>
              </a:rPr>
              <a:t>Where does peak “tracking” come into play?</a:t>
            </a:r>
            <a:endParaRPr lang="en-US" b="1" dirty="0">
              <a:solidFill>
                <a:prstClr val="black"/>
              </a:solidFill>
            </a:endParaRPr>
          </a:p>
        </p:txBody>
      </p:sp>
      <p:sp>
        <p:nvSpPr>
          <p:cNvPr id="2" name="TextBox 1"/>
          <p:cNvSpPr txBox="1"/>
          <p:nvPr/>
        </p:nvSpPr>
        <p:spPr>
          <a:xfrm>
            <a:off x="380674" y="2072328"/>
            <a:ext cx="8362463" cy="401648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Clr>
                <a:srgbClr val="C00000"/>
              </a:buClr>
              <a:buFont typeface="Wingdings" panose="05000000000000000000" pitchFamily="2" charset="2"/>
              <a:buChar char="§"/>
            </a:pPr>
            <a:r>
              <a:rPr lang="en-US" sz="2200" dirty="0" smtClean="0"/>
              <a:t>Peaks are only identified once (per initialization)</a:t>
            </a:r>
            <a:endParaRPr lang="en-US" sz="2200" dirty="0"/>
          </a:p>
          <a:p>
            <a:pPr marL="285750" indent="-285750">
              <a:buClr>
                <a:srgbClr val="C00000"/>
              </a:buClr>
              <a:buFont typeface="Wingdings" panose="05000000000000000000" pitchFamily="2" charset="2"/>
              <a:buChar char="§"/>
            </a:pPr>
            <a:r>
              <a:rPr lang="en-US" sz="2200" dirty="0" smtClean="0"/>
              <a:t>At each time step, update every identified baseline peak according to tracking result</a:t>
            </a:r>
          </a:p>
          <a:p>
            <a:pPr marL="742950" lvl="1" indent="-285750">
              <a:buClr>
                <a:schemeClr val="bg2">
                  <a:lumMod val="50000"/>
                </a:schemeClr>
              </a:buClr>
              <a:buFont typeface="Wingdings" panose="05000000000000000000" pitchFamily="2" charset="2"/>
              <a:buChar char="§"/>
            </a:pPr>
            <a:r>
              <a:rPr lang="en-US" sz="1900" dirty="0" smtClean="0"/>
              <a:t>Ensures that peaks appear to remain ‘stationary’</a:t>
            </a:r>
          </a:p>
          <a:p>
            <a:pPr marL="285750" indent="-285750">
              <a:buClr>
                <a:srgbClr val="C00000"/>
              </a:buClr>
              <a:buFont typeface="Wingdings" panose="05000000000000000000" pitchFamily="2" charset="2"/>
              <a:buChar char="§"/>
            </a:pPr>
            <a:r>
              <a:rPr lang="en-US" sz="2200" dirty="0"/>
              <a:t>Re-evaluate Ambiguity Function Value </a:t>
            </a:r>
            <a:r>
              <a:rPr lang="en-US" sz="2200" dirty="0" smtClean="0"/>
              <a:t>at updated peak location</a:t>
            </a:r>
          </a:p>
          <a:p>
            <a:pPr marL="285750" indent="-285750">
              <a:buClr>
                <a:srgbClr val="C00000"/>
              </a:buClr>
              <a:buFont typeface="Wingdings" panose="05000000000000000000" pitchFamily="2" charset="2"/>
              <a:buChar char="§"/>
            </a:pPr>
            <a:r>
              <a:rPr lang="en-US" sz="2200" dirty="0" smtClean="0"/>
              <a:t>Hill climb by steepest ascent to local peak maximum</a:t>
            </a:r>
          </a:p>
          <a:p>
            <a:pPr marL="742950" lvl="1" indent="-285750">
              <a:buClr>
                <a:schemeClr val="bg2">
                  <a:lumMod val="50000"/>
                </a:schemeClr>
              </a:buClr>
              <a:buFont typeface="Wingdings" panose="05000000000000000000" pitchFamily="2" charset="2"/>
              <a:buChar char="§"/>
            </a:pPr>
            <a:r>
              <a:rPr lang="en-US" sz="1900" dirty="0" smtClean="0"/>
              <a:t>Overcomes small tracking inaccuracies</a:t>
            </a:r>
          </a:p>
          <a:p>
            <a:pPr marL="285750" indent="-285750">
              <a:buClr>
                <a:srgbClr val="C00000"/>
              </a:buClr>
              <a:buFont typeface="Wingdings" panose="05000000000000000000" pitchFamily="2" charset="2"/>
              <a:buChar char="§"/>
            </a:pPr>
            <a:r>
              <a:rPr lang="en-US" sz="2200" dirty="0" smtClean="0"/>
              <a:t>Results in complete mapping of updated peak locations and Ambiguity Function Values</a:t>
            </a:r>
          </a:p>
          <a:p>
            <a:pPr marL="285750" indent="-285750">
              <a:buClr>
                <a:srgbClr val="C00000"/>
              </a:buClr>
              <a:buFont typeface="Wingdings" panose="05000000000000000000" pitchFamily="2" charset="2"/>
              <a:buChar char="§"/>
            </a:pPr>
            <a:r>
              <a:rPr lang="en-US" sz="2200" dirty="0" smtClean="0"/>
              <a:t>Filter </a:t>
            </a:r>
            <a:r>
              <a:rPr lang="en-US" sz="2200" dirty="0"/>
              <a:t>updated peak locations based on worst-case AF value until only one peak </a:t>
            </a:r>
            <a:r>
              <a:rPr lang="en-US" sz="2200" dirty="0" smtClean="0"/>
              <a:t>remains</a:t>
            </a:r>
          </a:p>
          <a:p>
            <a:pPr marL="742950" lvl="1" indent="-285750">
              <a:buClr>
                <a:schemeClr val="bg2">
                  <a:lumMod val="50000"/>
                </a:schemeClr>
              </a:buClr>
              <a:buFont typeface="Wingdings" panose="05000000000000000000" pitchFamily="2" charset="2"/>
              <a:buChar char="§"/>
            </a:pPr>
            <a:r>
              <a:rPr lang="en-US" sz="1900" dirty="0"/>
              <a:t>Can use fixed ambiguities </a:t>
            </a:r>
            <a:r>
              <a:rPr lang="en-US" sz="1900" dirty="0" smtClean="0"/>
              <a:t>from previous epoch as a sanity check</a:t>
            </a:r>
            <a:endParaRPr lang="en-US" sz="1900" dirty="0"/>
          </a:p>
        </p:txBody>
      </p:sp>
    </p:spTree>
    <p:extLst>
      <p:ext uri="{BB962C8B-B14F-4D97-AF65-F5344CB8AC3E}">
        <p14:creationId xmlns:p14="http://schemas.microsoft.com/office/powerpoint/2010/main" val="97075238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el 1"/>
          <p:cNvSpPr txBox="1">
            <a:spLocks/>
          </p:cNvSpPr>
          <p:nvPr/>
        </p:nvSpPr>
        <p:spPr>
          <a:xfrm>
            <a:off x="819035" y="151504"/>
            <a:ext cx="8176684" cy="465165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3600" b="1" dirty="0"/>
              <a:t>AFV Peak Tracking Solution</a:t>
            </a:r>
          </a:p>
        </p:txBody>
      </p:sp>
      <p:pic>
        <p:nvPicPr>
          <p:cNvPr id="9" name="Grafik 3" descr="136581138_display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128094" y="74139"/>
            <a:ext cx="619897" cy="619897"/>
          </a:xfrm>
          <a:prstGeom prst="rect">
            <a:avLst/>
          </a:prstGeom>
          <a:noFill/>
          <a:ln>
            <a:noFill/>
          </a:ln>
        </p:spPr>
      </p:pic>
      <p:cxnSp>
        <p:nvCxnSpPr>
          <p:cNvPr id="10" name="Gerade Verbindung 5"/>
          <p:cNvCxnSpPr/>
          <p:nvPr/>
        </p:nvCxnSpPr>
        <p:spPr>
          <a:xfrm>
            <a:off x="819034" y="694036"/>
            <a:ext cx="8176685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" name="Inhaltsplatzhalter 2"/>
          <p:cNvSpPr>
            <a:spLocks noGrp="1"/>
          </p:cNvSpPr>
          <p:nvPr>
            <p:ph idx="1"/>
          </p:nvPr>
        </p:nvSpPr>
        <p:spPr>
          <a:xfrm>
            <a:off x="128094" y="968249"/>
            <a:ext cx="8867625" cy="1618397"/>
          </a:xfrm>
        </p:spPr>
        <p:txBody>
          <a:bodyPr>
            <a:normAutofit/>
          </a:bodyPr>
          <a:lstStyle/>
          <a:p>
            <a:pPr marL="0" indent="0" algn="ctr">
              <a:spcBef>
                <a:spcPts val="1800"/>
              </a:spcBef>
              <a:buNone/>
            </a:pPr>
            <a:r>
              <a:rPr lang="en-US" b="1" dirty="0">
                <a:solidFill>
                  <a:prstClr val="black"/>
                </a:solidFill>
              </a:rPr>
              <a:t>Combine multiple </a:t>
            </a:r>
            <a:r>
              <a:rPr lang="en-US" b="1" dirty="0" smtClean="0">
                <a:solidFill>
                  <a:prstClr val="black"/>
                </a:solidFill>
              </a:rPr>
              <a:t>observation epochs in a Peak Tracking and Filtering algorithm </a:t>
            </a:r>
            <a:r>
              <a:rPr lang="en-US" b="1" dirty="0">
                <a:solidFill>
                  <a:prstClr val="black"/>
                </a:solidFill>
              </a:rPr>
              <a:t>to solve for relative baselines</a:t>
            </a:r>
          </a:p>
        </p:txBody>
      </p:sp>
      <p:sp>
        <p:nvSpPr>
          <p:cNvPr id="2" name="TextBox 1"/>
          <p:cNvSpPr txBox="1"/>
          <p:nvPr/>
        </p:nvSpPr>
        <p:spPr>
          <a:xfrm>
            <a:off x="632720" y="3311220"/>
            <a:ext cx="7862276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61963" indent="-461963">
              <a:buFont typeface="Wingdings" panose="05000000000000000000" pitchFamily="2" charset="2"/>
              <a:buChar char="q"/>
            </a:pPr>
            <a:r>
              <a:rPr lang="en-US" sz="2400" dirty="0" smtClean="0"/>
              <a:t>Immune to cycle slips</a:t>
            </a:r>
            <a:endParaRPr lang="en-US" sz="2400" dirty="0"/>
          </a:p>
          <a:p>
            <a:pPr marL="461963" indent="-461963">
              <a:buFont typeface="Wingdings" panose="05000000000000000000" pitchFamily="2" charset="2"/>
              <a:buChar char="q"/>
            </a:pPr>
            <a:r>
              <a:rPr lang="en-US" sz="2400" dirty="0" smtClean="0"/>
              <a:t>Reference satellites do not matter because the actual fixed values of the ambiguities do not matter</a:t>
            </a:r>
            <a:endParaRPr lang="en-US" sz="2400" dirty="0"/>
          </a:p>
          <a:p>
            <a:pPr marL="461963" indent="-461963">
              <a:buFont typeface="Wingdings" panose="05000000000000000000" pitchFamily="2" charset="2"/>
              <a:buChar char="q"/>
            </a:pPr>
            <a:r>
              <a:rPr lang="en-US" sz="2400" dirty="0" smtClean="0"/>
              <a:t>Changing reference satellites every epoch may actually help mitigate unmodeled errors like multipath</a:t>
            </a:r>
            <a:endParaRPr lang="en-US" sz="2400" dirty="0"/>
          </a:p>
        </p:txBody>
      </p:sp>
      <p:sp>
        <p:nvSpPr>
          <p:cNvPr id="11" name="Rectangle 10"/>
          <p:cNvSpPr/>
          <p:nvPr/>
        </p:nvSpPr>
        <p:spPr>
          <a:xfrm>
            <a:off x="632720" y="3180659"/>
            <a:ext cx="546945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3600" dirty="0">
                <a:solidFill>
                  <a:srgbClr val="00B050"/>
                </a:solidFill>
                <a:sym typeface="Wingdings" panose="05000000000000000000" pitchFamily="2" charset="2"/>
              </a:rPr>
              <a:t></a:t>
            </a:r>
            <a:endParaRPr lang="en-US" sz="3600" dirty="0">
              <a:solidFill>
                <a:srgbClr val="00B050"/>
              </a:solidFill>
            </a:endParaRPr>
          </a:p>
        </p:txBody>
      </p:sp>
      <p:sp>
        <p:nvSpPr>
          <p:cNvPr id="12" name="Rectangle 11"/>
          <p:cNvSpPr/>
          <p:nvPr/>
        </p:nvSpPr>
        <p:spPr>
          <a:xfrm>
            <a:off x="628815" y="3544075"/>
            <a:ext cx="546945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3600" dirty="0">
                <a:solidFill>
                  <a:srgbClr val="00B050"/>
                </a:solidFill>
                <a:sym typeface="Wingdings" panose="05000000000000000000" pitchFamily="2" charset="2"/>
              </a:rPr>
              <a:t></a:t>
            </a:r>
            <a:endParaRPr lang="en-US" sz="3600" dirty="0">
              <a:solidFill>
                <a:srgbClr val="00B050"/>
              </a:solidFill>
            </a:endParaRPr>
          </a:p>
        </p:txBody>
      </p:sp>
      <p:sp>
        <p:nvSpPr>
          <p:cNvPr id="13" name="Rectangle 12"/>
          <p:cNvSpPr/>
          <p:nvPr/>
        </p:nvSpPr>
        <p:spPr>
          <a:xfrm>
            <a:off x="632725" y="4274809"/>
            <a:ext cx="546945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3600" dirty="0">
                <a:solidFill>
                  <a:srgbClr val="00B050"/>
                </a:solidFill>
                <a:sym typeface="Wingdings" panose="05000000000000000000" pitchFamily="2" charset="2"/>
              </a:rPr>
              <a:t></a:t>
            </a:r>
            <a:endParaRPr lang="en-US" sz="3600" dirty="0">
              <a:solidFill>
                <a:srgbClr val="00B05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45297641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7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/>
      <p:bldP spid="12" grpId="0"/>
      <p:bldP spid="13" grpId="0"/>
    </p:bldLst>
  </p:timing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Content Placeholder 2"/>
          <p:cNvSpPr txBox="1">
            <a:spLocks/>
          </p:cNvSpPr>
          <p:nvPr/>
        </p:nvSpPr>
        <p:spPr>
          <a:xfrm>
            <a:off x="445477" y="1055074"/>
            <a:ext cx="8550242" cy="5048736"/>
          </a:xfrm>
          <a:prstGeom prst="rect">
            <a:avLst/>
          </a:prstGeom>
        </p:spPr>
        <p:txBody>
          <a:bodyPr vert="horz" lIns="91440" tIns="45720" rIns="91440" bIns="45720" rtlCol="0">
            <a:normAutofit fontScale="70000" lnSpcReduction="20000"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buClr>
                <a:schemeClr val="bg1">
                  <a:lumMod val="75000"/>
                </a:schemeClr>
              </a:buClr>
              <a:buFont typeface="Wingdings" panose="05000000000000000000" pitchFamily="2" charset="2"/>
              <a:buChar char="§"/>
            </a:pPr>
            <a:r>
              <a:rPr lang="en-US" dirty="0" smtClean="0">
                <a:solidFill>
                  <a:schemeClr val="bg1">
                    <a:lumMod val="75000"/>
                  </a:schemeClr>
                </a:solidFill>
              </a:rPr>
              <a:t>Motivation and Problem Statement</a:t>
            </a:r>
          </a:p>
          <a:p>
            <a:pPr lvl="1">
              <a:buClr>
                <a:schemeClr val="bg1">
                  <a:lumMod val="75000"/>
                </a:schemeClr>
              </a:buClr>
              <a:buFont typeface="Wingdings" panose="05000000000000000000" pitchFamily="2" charset="2"/>
              <a:buChar char="§"/>
            </a:pPr>
            <a:r>
              <a:rPr lang="en-US" dirty="0" smtClean="0">
                <a:solidFill>
                  <a:schemeClr val="bg1">
                    <a:lumMod val="75000"/>
                  </a:schemeClr>
                </a:solidFill>
              </a:rPr>
              <a:t>Overview of GPS Observables</a:t>
            </a:r>
          </a:p>
          <a:p>
            <a:pPr>
              <a:buClr>
                <a:schemeClr val="bg1">
                  <a:lumMod val="75000"/>
                </a:schemeClr>
              </a:buClr>
              <a:buFont typeface="Wingdings" panose="05000000000000000000" pitchFamily="2" charset="2"/>
              <a:buChar char="§"/>
            </a:pPr>
            <a:r>
              <a:rPr lang="en-US" dirty="0" smtClean="0">
                <a:solidFill>
                  <a:schemeClr val="bg1">
                    <a:lumMod val="75000"/>
                  </a:schemeClr>
                </a:solidFill>
              </a:rPr>
              <a:t>Precise Relative </a:t>
            </a:r>
            <a:r>
              <a:rPr lang="en-US" b="1" i="1" dirty="0" smtClean="0">
                <a:solidFill>
                  <a:schemeClr val="bg1">
                    <a:lumMod val="75000"/>
                  </a:schemeClr>
                </a:solidFill>
              </a:rPr>
              <a:t>Tracking</a:t>
            </a:r>
            <a:r>
              <a:rPr lang="en-US" dirty="0" smtClean="0">
                <a:solidFill>
                  <a:schemeClr val="bg1">
                    <a:lumMod val="75000"/>
                  </a:schemeClr>
                </a:solidFill>
              </a:rPr>
              <a:t> with GPS</a:t>
            </a:r>
          </a:p>
          <a:p>
            <a:pPr lvl="1">
              <a:buClr>
                <a:schemeClr val="bg1">
                  <a:lumMod val="75000"/>
                </a:schemeClr>
              </a:buClr>
              <a:buFont typeface="Wingdings" panose="05000000000000000000" pitchFamily="2" charset="2"/>
              <a:buChar char="§"/>
            </a:pPr>
            <a:r>
              <a:rPr lang="en-US" dirty="0" smtClean="0">
                <a:solidFill>
                  <a:schemeClr val="bg1">
                    <a:lumMod val="75000"/>
                  </a:schemeClr>
                </a:solidFill>
              </a:rPr>
              <a:t>Technical Methodology</a:t>
            </a:r>
          </a:p>
          <a:p>
            <a:pPr lvl="1">
              <a:buClr>
                <a:schemeClr val="bg1">
                  <a:lumMod val="75000"/>
                </a:schemeClr>
              </a:buClr>
              <a:buFont typeface="Wingdings" panose="05000000000000000000" pitchFamily="2" charset="2"/>
              <a:buChar char="§"/>
            </a:pPr>
            <a:r>
              <a:rPr lang="en-US" dirty="0" smtClean="0">
                <a:solidFill>
                  <a:schemeClr val="bg1">
                    <a:lumMod val="75000"/>
                  </a:schemeClr>
                </a:solidFill>
              </a:rPr>
              <a:t>Dual-Receiver Error Mitigation</a:t>
            </a:r>
          </a:p>
          <a:p>
            <a:pPr lvl="1">
              <a:buClr>
                <a:schemeClr val="bg1">
                  <a:lumMod val="75000"/>
                </a:schemeClr>
              </a:buClr>
              <a:buFont typeface="Wingdings" panose="05000000000000000000" pitchFamily="2" charset="2"/>
              <a:buChar char="§"/>
            </a:pPr>
            <a:r>
              <a:rPr lang="en-US" dirty="0" smtClean="0">
                <a:solidFill>
                  <a:schemeClr val="bg1">
                    <a:lumMod val="75000"/>
                  </a:schemeClr>
                </a:solidFill>
              </a:rPr>
              <a:t>Temporal Observation Model</a:t>
            </a:r>
          </a:p>
          <a:p>
            <a:pPr lvl="1">
              <a:buClr>
                <a:schemeClr val="bg1">
                  <a:lumMod val="75000"/>
                </a:schemeClr>
              </a:buClr>
              <a:buFont typeface="Wingdings" panose="05000000000000000000" pitchFamily="2" charset="2"/>
              <a:buChar char="§"/>
            </a:pPr>
            <a:r>
              <a:rPr lang="en-US" dirty="0" smtClean="0">
                <a:solidFill>
                  <a:schemeClr val="bg1">
                    <a:lumMod val="75000"/>
                  </a:schemeClr>
                </a:solidFill>
              </a:rPr>
              <a:t>Relative Tracking Algorithm</a:t>
            </a:r>
          </a:p>
          <a:p>
            <a:pPr>
              <a:buClr>
                <a:schemeClr val="bg1">
                  <a:lumMod val="75000"/>
                </a:schemeClr>
              </a:buClr>
              <a:buFont typeface="Wingdings" panose="05000000000000000000" pitchFamily="2" charset="2"/>
              <a:buChar char="§"/>
            </a:pPr>
            <a:r>
              <a:rPr lang="en-US" dirty="0" smtClean="0">
                <a:solidFill>
                  <a:schemeClr val="bg1">
                    <a:lumMod val="75000"/>
                  </a:schemeClr>
                </a:solidFill>
              </a:rPr>
              <a:t>Software </a:t>
            </a:r>
            <a:r>
              <a:rPr lang="en-US" dirty="0">
                <a:solidFill>
                  <a:schemeClr val="bg1">
                    <a:lumMod val="75000"/>
                  </a:schemeClr>
                </a:solidFill>
              </a:rPr>
              <a:t>Architecture</a:t>
            </a:r>
          </a:p>
          <a:p>
            <a:pPr lvl="1">
              <a:buClr>
                <a:schemeClr val="bg1">
                  <a:lumMod val="75000"/>
                </a:schemeClr>
              </a:buClr>
              <a:buFont typeface="Wingdings" panose="05000000000000000000" pitchFamily="2" charset="2"/>
              <a:buChar char="§"/>
            </a:pPr>
            <a:r>
              <a:rPr lang="en-US" dirty="0">
                <a:solidFill>
                  <a:schemeClr val="bg1">
                    <a:lumMod val="75000"/>
                  </a:schemeClr>
                </a:solidFill>
              </a:rPr>
              <a:t>Experimental </a:t>
            </a:r>
            <a:r>
              <a:rPr lang="en-US" dirty="0" smtClean="0">
                <a:solidFill>
                  <a:schemeClr val="bg1">
                    <a:lumMod val="75000"/>
                  </a:schemeClr>
                </a:solidFill>
              </a:rPr>
              <a:t>Prototype</a:t>
            </a:r>
          </a:p>
          <a:p>
            <a:pPr lvl="1">
              <a:buClr>
                <a:schemeClr val="bg1">
                  <a:lumMod val="75000"/>
                </a:schemeClr>
              </a:buClr>
              <a:buFont typeface="Wingdings" panose="05000000000000000000" pitchFamily="2" charset="2"/>
              <a:buChar char="§"/>
            </a:pPr>
            <a:r>
              <a:rPr lang="en-US" dirty="0" smtClean="0">
                <a:solidFill>
                  <a:schemeClr val="bg1">
                    <a:lumMod val="75000"/>
                  </a:schemeClr>
                </a:solidFill>
              </a:rPr>
              <a:t>Evaluation and Results</a:t>
            </a:r>
          </a:p>
          <a:p>
            <a:pPr>
              <a:buClr>
                <a:srgbClr val="C00000"/>
              </a:buClr>
              <a:buFont typeface="Wingdings" panose="05000000000000000000" pitchFamily="2" charset="2"/>
              <a:buChar char="§"/>
            </a:pPr>
            <a:r>
              <a:rPr lang="en-US" dirty="0" smtClean="0">
                <a:solidFill>
                  <a:prstClr val="black"/>
                </a:solidFill>
              </a:rPr>
              <a:t>Precise Relative </a:t>
            </a:r>
            <a:r>
              <a:rPr lang="en-US" b="1" i="1" dirty="0" smtClean="0">
                <a:solidFill>
                  <a:prstClr val="black"/>
                </a:solidFill>
              </a:rPr>
              <a:t>Localization</a:t>
            </a:r>
            <a:r>
              <a:rPr lang="en-US" dirty="0" smtClean="0">
                <a:solidFill>
                  <a:prstClr val="black"/>
                </a:solidFill>
              </a:rPr>
              <a:t> with GPS</a:t>
            </a:r>
          </a:p>
          <a:p>
            <a:pPr lvl="1">
              <a:buClr>
                <a:schemeClr val="bg1">
                  <a:lumMod val="75000"/>
                </a:schemeClr>
              </a:buClr>
              <a:buFont typeface="Wingdings" panose="05000000000000000000" pitchFamily="2" charset="2"/>
              <a:buChar char="§"/>
            </a:pPr>
            <a:r>
              <a:rPr lang="en-US" dirty="0" smtClean="0">
                <a:solidFill>
                  <a:schemeClr val="bg1">
                    <a:lumMod val="75000"/>
                  </a:schemeClr>
                </a:solidFill>
              </a:rPr>
              <a:t>Ambiguity Function Method</a:t>
            </a:r>
          </a:p>
          <a:p>
            <a:pPr lvl="1">
              <a:buClr>
                <a:schemeClr val="bg1">
                  <a:lumMod val="75000"/>
                </a:schemeClr>
              </a:buClr>
              <a:buFont typeface="Wingdings" panose="05000000000000000000" pitchFamily="2" charset="2"/>
              <a:buChar char="§"/>
            </a:pPr>
            <a:r>
              <a:rPr lang="en-US" dirty="0" smtClean="0">
                <a:solidFill>
                  <a:schemeClr val="bg1">
                    <a:lumMod val="75000"/>
                  </a:schemeClr>
                </a:solidFill>
              </a:rPr>
              <a:t>AFV Peak Tracking (APT) Solution</a:t>
            </a:r>
            <a:endParaRPr lang="en-US" dirty="0">
              <a:solidFill>
                <a:schemeClr val="bg1">
                  <a:lumMod val="75000"/>
                </a:schemeClr>
              </a:solidFill>
            </a:endParaRPr>
          </a:p>
          <a:p>
            <a:pPr lvl="1">
              <a:buClr>
                <a:schemeClr val="bg2">
                  <a:lumMod val="50000"/>
                </a:schemeClr>
              </a:buClr>
              <a:buFont typeface="Wingdings" panose="05000000000000000000" pitchFamily="2" charset="2"/>
              <a:buChar char="§"/>
            </a:pPr>
            <a:r>
              <a:rPr lang="en-US" dirty="0">
                <a:solidFill>
                  <a:prstClr val="black"/>
                </a:solidFill>
              </a:rPr>
              <a:t>Evaluation and </a:t>
            </a:r>
            <a:r>
              <a:rPr lang="en-US" dirty="0" smtClean="0">
                <a:solidFill>
                  <a:prstClr val="black"/>
                </a:solidFill>
              </a:rPr>
              <a:t>Results</a:t>
            </a:r>
          </a:p>
          <a:p>
            <a:pPr>
              <a:buClr>
                <a:schemeClr val="bg1">
                  <a:lumMod val="75000"/>
                </a:schemeClr>
              </a:buClr>
              <a:buFont typeface="Wingdings" panose="05000000000000000000" pitchFamily="2" charset="2"/>
              <a:buChar char="§"/>
            </a:pPr>
            <a:r>
              <a:rPr lang="en-US" dirty="0" smtClean="0">
                <a:solidFill>
                  <a:schemeClr val="bg1">
                    <a:lumMod val="75000"/>
                  </a:schemeClr>
                </a:solidFill>
              </a:rPr>
              <a:t>Future Work and Conclusions</a:t>
            </a:r>
            <a:endParaRPr lang="en-US" dirty="0">
              <a:solidFill>
                <a:schemeClr val="bg1">
                  <a:lumMod val="75000"/>
                </a:schemeClr>
              </a:solidFill>
            </a:endParaRPr>
          </a:p>
        </p:txBody>
      </p:sp>
      <p:sp>
        <p:nvSpPr>
          <p:cNvPr id="7" name="Content Placeholder 2"/>
          <p:cNvSpPr txBox="1">
            <a:spLocks/>
          </p:cNvSpPr>
          <p:nvPr/>
        </p:nvSpPr>
        <p:spPr>
          <a:xfrm>
            <a:off x="445477" y="1055074"/>
            <a:ext cx="8550242" cy="5048736"/>
          </a:xfrm>
          <a:prstGeom prst="rect">
            <a:avLst/>
          </a:prstGeom>
        </p:spPr>
        <p:txBody>
          <a:bodyPr vert="horz" lIns="91440" tIns="45720" rIns="91440" bIns="45720" rtlCol="0">
            <a:normAutofit fontScale="70000" lnSpcReduction="20000"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buClr>
                <a:srgbClr val="C00000"/>
              </a:buClr>
              <a:buFont typeface="Wingdings" panose="05000000000000000000" pitchFamily="2" charset="2"/>
              <a:buChar char="§"/>
            </a:pPr>
            <a:r>
              <a:rPr lang="en-US" dirty="0" smtClean="0">
                <a:solidFill>
                  <a:prstClr val="black"/>
                </a:solidFill>
              </a:rPr>
              <a:t>Motivation and Problem Statement</a:t>
            </a:r>
          </a:p>
          <a:p>
            <a:pPr lvl="1">
              <a:buClr>
                <a:schemeClr val="bg2">
                  <a:lumMod val="50000"/>
                </a:schemeClr>
              </a:buClr>
              <a:buFont typeface="Wingdings" panose="05000000000000000000" pitchFamily="2" charset="2"/>
              <a:buChar char="§"/>
            </a:pPr>
            <a:r>
              <a:rPr lang="en-US" dirty="0" smtClean="0">
                <a:solidFill>
                  <a:prstClr val="black"/>
                </a:solidFill>
              </a:rPr>
              <a:t>Overview of GPS Observables</a:t>
            </a:r>
          </a:p>
          <a:p>
            <a:pPr>
              <a:buClr>
                <a:srgbClr val="C00000"/>
              </a:buClr>
              <a:buFont typeface="Wingdings" panose="05000000000000000000" pitchFamily="2" charset="2"/>
              <a:buChar char="§"/>
            </a:pPr>
            <a:r>
              <a:rPr lang="en-US" dirty="0" smtClean="0">
                <a:solidFill>
                  <a:prstClr val="black"/>
                </a:solidFill>
              </a:rPr>
              <a:t>Precise Relative </a:t>
            </a:r>
            <a:r>
              <a:rPr lang="en-US" b="1" i="1" dirty="0" smtClean="0">
                <a:solidFill>
                  <a:prstClr val="black"/>
                </a:solidFill>
              </a:rPr>
              <a:t>Tracking</a:t>
            </a:r>
            <a:r>
              <a:rPr lang="en-US" dirty="0" smtClean="0">
                <a:solidFill>
                  <a:prstClr val="black"/>
                </a:solidFill>
              </a:rPr>
              <a:t> with GPS</a:t>
            </a:r>
          </a:p>
          <a:p>
            <a:pPr lvl="1">
              <a:buClr>
                <a:schemeClr val="bg2">
                  <a:lumMod val="50000"/>
                </a:schemeClr>
              </a:buClr>
              <a:buFont typeface="Wingdings" panose="05000000000000000000" pitchFamily="2" charset="2"/>
              <a:buChar char="§"/>
            </a:pPr>
            <a:r>
              <a:rPr lang="en-US" dirty="0" smtClean="0">
                <a:solidFill>
                  <a:prstClr val="black"/>
                </a:solidFill>
              </a:rPr>
              <a:t>Technical Methodology</a:t>
            </a:r>
          </a:p>
          <a:p>
            <a:pPr lvl="1">
              <a:buClr>
                <a:schemeClr val="bg2">
                  <a:lumMod val="50000"/>
                </a:schemeClr>
              </a:buClr>
              <a:buFont typeface="Wingdings" panose="05000000000000000000" pitchFamily="2" charset="2"/>
              <a:buChar char="§"/>
            </a:pPr>
            <a:r>
              <a:rPr lang="en-US" dirty="0" smtClean="0">
                <a:solidFill>
                  <a:prstClr val="black"/>
                </a:solidFill>
              </a:rPr>
              <a:t>Dual-Receiver Error Mitigation</a:t>
            </a:r>
          </a:p>
          <a:p>
            <a:pPr lvl="1">
              <a:buClr>
                <a:schemeClr val="bg2">
                  <a:lumMod val="50000"/>
                </a:schemeClr>
              </a:buClr>
              <a:buFont typeface="Wingdings" panose="05000000000000000000" pitchFamily="2" charset="2"/>
              <a:buChar char="§"/>
            </a:pPr>
            <a:r>
              <a:rPr lang="en-US" dirty="0" smtClean="0">
                <a:solidFill>
                  <a:prstClr val="black"/>
                </a:solidFill>
              </a:rPr>
              <a:t>Temporal Observation Model</a:t>
            </a:r>
          </a:p>
          <a:p>
            <a:pPr lvl="1">
              <a:buClr>
                <a:schemeClr val="bg2">
                  <a:lumMod val="50000"/>
                </a:schemeClr>
              </a:buClr>
              <a:buFont typeface="Wingdings" panose="05000000000000000000" pitchFamily="2" charset="2"/>
              <a:buChar char="§"/>
            </a:pPr>
            <a:r>
              <a:rPr lang="en-US" dirty="0" smtClean="0">
                <a:solidFill>
                  <a:prstClr val="black"/>
                </a:solidFill>
              </a:rPr>
              <a:t>Relative Tracking Algorithm</a:t>
            </a:r>
          </a:p>
          <a:p>
            <a:pPr>
              <a:buClr>
                <a:srgbClr val="C00000"/>
              </a:buClr>
              <a:buFont typeface="Wingdings" panose="05000000000000000000" pitchFamily="2" charset="2"/>
              <a:buChar char="§"/>
            </a:pPr>
            <a:r>
              <a:rPr lang="en-US" dirty="0" smtClean="0">
                <a:solidFill>
                  <a:prstClr val="black"/>
                </a:solidFill>
              </a:rPr>
              <a:t>Software </a:t>
            </a:r>
            <a:r>
              <a:rPr lang="en-US" dirty="0">
                <a:solidFill>
                  <a:prstClr val="black"/>
                </a:solidFill>
              </a:rPr>
              <a:t>Architecture</a:t>
            </a:r>
          </a:p>
          <a:p>
            <a:pPr lvl="1">
              <a:buClr>
                <a:schemeClr val="bg2">
                  <a:lumMod val="50000"/>
                </a:schemeClr>
              </a:buClr>
              <a:buFont typeface="Wingdings" panose="05000000000000000000" pitchFamily="2" charset="2"/>
              <a:buChar char="§"/>
            </a:pPr>
            <a:r>
              <a:rPr lang="en-US" dirty="0">
                <a:solidFill>
                  <a:prstClr val="black"/>
                </a:solidFill>
              </a:rPr>
              <a:t>Experimental </a:t>
            </a:r>
            <a:r>
              <a:rPr lang="en-US" dirty="0" smtClean="0">
                <a:solidFill>
                  <a:prstClr val="black"/>
                </a:solidFill>
              </a:rPr>
              <a:t>Prototype</a:t>
            </a:r>
          </a:p>
          <a:p>
            <a:pPr lvl="1">
              <a:buClr>
                <a:schemeClr val="bg2">
                  <a:lumMod val="50000"/>
                </a:schemeClr>
              </a:buClr>
              <a:buFont typeface="Wingdings" panose="05000000000000000000" pitchFamily="2" charset="2"/>
              <a:buChar char="§"/>
            </a:pPr>
            <a:r>
              <a:rPr lang="en-US" dirty="0" smtClean="0">
                <a:solidFill>
                  <a:prstClr val="black"/>
                </a:solidFill>
              </a:rPr>
              <a:t>Evaluation and Results</a:t>
            </a:r>
          </a:p>
          <a:p>
            <a:pPr>
              <a:buClr>
                <a:srgbClr val="C00000"/>
              </a:buClr>
              <a:buFont typeface="Wingdings" panose="05000000000000000000" pitchFamily="2" charset="2"/>
              <a:buChar char="§"/>
            </a:pPr>
            <a:r>
              <a:rPr lang="en-US" dirty="0" smtClean="0">
                <a:solidFill>
                  <a:prstClr val="black"/>
                </a:solidFill>
              </a:rPr>
              <a:t>Precise Relative </a:t>
            </a:r>
            <a:r>
              <a:rPr lang="en-US" b="1" i="1" dirty="0" smtClean="0">
                <a:solidFill>
                  <a:prstClr val="black"/>
                </a:solidFill>
              </a:rPr>
              <a:t>Localization</a:t>
            </a:r>
            <a:r>
              <a:rPr lang="en-US" dirty="0" smtClean="0">
                <a:solidFill>
                  <a:prstClr val="black"/>
                </a:solidFill>
              </a:rPr>
              <a:t> with GPS</a:t>
            </a:r>
          </a:p>
          <a:p>
            <a:pPr lvl="1">
              <a:buClr>
                <a:schemeClr val="bg2">
                  <a:lumMod val="50000"/>
                </a:schemeClr>
              </a:buClr>
              <a:buFont typeface="Wingdings" panose="05000000000000000000" pitchFamily="2" charset="2"/>
              <a:buChar char="§"/>
            </a:pPr>
            <a:r>
              <a:rPr lang="en-US" dirty="0" smtClean="0">
                <a:solidFill>
                  <a:prstClr val="black"/>
                </a:solidFill>
              </a:rPr>
              <a:t>Ambiguity Function Method</a:t>
            </a:r>
          </a:p>
          <a:p>
            <a:pPr lvl="1">
              <a:buClr>
                <a:schemeClr val="bg2">
                  <a:lumMod val="50000"/>
                </a:schemeClr>
              </a:buClr>
              <a:buFont typeface="Wingdings" panose="05000000000000000000" pitchFamily="2" charset="2"/>
              <a:buChar char="§"/>
            </a:pPr>
            <a:r>
              <a:rPr lang="en-US" dirty="0" smtClean="0">
                <a:solidFill>
                  <a:prstClr val="black"/>
                </a:solidFill>
              </a:rPr>
              <a:t>AFV Peak Tracking (APT) Solution</a:t>
            </a:r>
            <a:endParaRPr lang="en-US" dirty="0">
              <a:solidFill>
                <a:prstClr val="black"/>
              </a:solidFill>
            </a:endParaRPr>
          </a:p>
          <a:p>
            <a:pPr lvl="1">
              <a:buClr>
                <a:schemeClr val="bg2">
                  <a:lumMod val="50000"/>
                </a:schemeClr>
              </a:buClr>
              <a:buFont typeface="Wingdings" panose="05000000000000000000" pitchFamily="2" charset="2"/>
              <a:buChar char="§"/>
            </a:pPr>
            <a:r>
              <a:rPr lang="en-US" dirty="0">
                <a:solidFill>
                  <a:prstClr val="black"/>
                </a:solidFill>
              </a:rPr>
              <a:t>Evaluation and </a:t>
            </a:r>
            <a:r>
              <a:rPr lang="en-US" dirty="0" smtClean="0">
                <a:solidFill>
                  <a:prstClr val="black"/>
                </a:solidFill>
              </a:rPr>
              <a:t>Results</a:t>
            </a:r>
          </a:p>
          <a:p>
            <a:pPr>
              <a:buClr>
                <a:srgbClr val="C00000"/>
              </a:buClr>
              <a:buFont typeface="Wingdings" panose="05000000000000000000" pitchFamily="2" charset="2"/>
              <a:buChar char="§"/>
            </a:pPr>
            <a:r>
              <a:rPr lang="en-US" dirty="0">
                <a:solidFill>
                  <a:prstClr val="black"/>
                </a:solidFill>
              </a:rPr>
              <a:t>Future Work and Conclusions</a:t>
            </a:r>
          </a:p>
        </p:txBody>
      </p:sp>
      <p:sp>
        <p:nvSpPr>
          <p:cNvPr id="4" name="Titel 1"/>
          <p:cNvSpPr>
            <a:spLocks noGrp="1"/>
          </p:cNvSpPr>
          <p:nvPr>
            <p:ph type="title"/>
          </p:nvPr>
        </p:nvSpPr>
        <p:spPr>
          <a:xfrm>
            <a:off x="819035" y="151504"/>
            <a:ext cx="8176684" cy="465165"/>
          </a:xfrm>
        </p:spPr>
        <p:txBody>
          <a:bodyPr>
            <a:noAutofit/>
          </a:bodyPr>
          <a:lstStyle/>
          <a:p>
            <a:pPr algn="ctr"/>
            <a:r>
              <a:rPr lang="en-US" sz="3600" b="1" dirty="0" smtClean="0">
                <a:latin typeface="+mn-lt"/>
              </a:rPr>
              <a:t>Outline</a:t>
            </a:r>
            <a:endParaRPr lang="en-US" sz="3600" b="1" dirty="0">
              <a:latin typeface="+mn-lt"/>
            </a:endParaRPr>
          </a:p>
        </p:txBody>
      </p:sp>
      <p:pic>
        <p:nvPicPr>
          <p:cNvPr id="5" name="Grafik 3" descr="136581138_display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128094" y="74139"/>
            <a:ext cx="619897" cy="619897"/>
          </a:xfrm>
          <a:prstGeom prst="rect">
            <a:avLst/>
          </a:prstGeom>
          <a:noFill/>
          <a:ln>
            <a:noFill/>
          </a:ln>
        </p:spPr>
      </p:pic>
      <p:cxnSp>
        <p:nvCxnSpPr>
          <p:cNvPr id="6" name="Gerade Verbindung 5"/>
          <p:cNvCxnSpPr/>
          <p:nvPr/>
        </p:nvCxnSpPr>
        <p:spPr>
          <a:xfrm>
            <a:off x="819034" y="694036"/>
            <a:ext cx="8176685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86418730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xit" presetSubtype="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</p:bldLst>
  </p:timing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el 1"/>
          <p:cNvSpPr>
            <a:spLocks noGrp="1"/>
          </p:cNvSpPr>
          <p:nvPr>
            <p:ph type="title"/>
          </p:nvPr>
        </p:nvSpPr>
        <p:spPr>
          <a:xfrm>
            <a:off x="819035" y="151504"/>
            <a:ext cx="8176684" cy="465165"/>
          </a:xfrm>
        </p:spPr>
        <p:txBody>
          <a:bodyPr>
            <a:noAutofit/>
          </a:bodyPr>
          <a:lstStyle/>
          <a:p>
            <a:pPr algn="ctr"/>
            <a:r>
              <a:rPr lang="en-US" sz="3600" b="1" dirty="0" smtClean="0">
                <a:latin typeface="+mn-lt"/>
              </a:rPr>
              <a:t>Results</a:t>
            </a:r>
            <a:endParaRPr lang="en-US" sz="3600" b="1" dirty="0">
              <a:latin typeface="+mn-lt"/>
            </a:endParaRPr>
          </a:p>
        </p:txBody>
      </p:sp>
      <p:pic>
        <p:nvPicPr>
          <p:cNvPr id="5" name="Grafik 3" descr="136581138_display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128094" y="74139"/>
            <a:ext cx="619897" cy="619897"/>
          </a:xfrm>
          <a:prstGeom prst="rect">
            <a:avLst/>
          </a:prstGeom>
          <a:noFill/>
          <a:ln>
            <a:noFill/>
          </a:ln>
        </p:spPr>
      </p:pic>
      <p:cxnSp>
        <p:nvCxnSpPr>
          <p:cNvPr id="6" name="Gerade Verbindung 5"/>
          <p:cNvCxnSpPr/>
          <p:nvPr/>
        </p:nvCxnSpPr>
        <p:spPr>
          <a:xfrm>
            <a:off x="819034" y="694036"/>
            <a:ext cx="8176685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Rectangle 1"/>
          <p:cNvSpPr/>
          <p:nvPr/>
        </p:nvSpPr>
        <p:spPr>
          <a:xfrm>
            <a:off x="281354" y="1322909"/>
            <a:ext cx="8659446" cy="212365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indent="-285750">
              <a:buClr>
                <a:srgbClr val="C00000"/>
              </a:buClr>
              <a:buFont typeface="Wingdings" panose="05000000000000000000" pitchFamily="2" charset="2"/>
              <a:buChar char="§"/>
            </a:pPr>
            <a:r>
              <a:rPr lang="en-US" sz="2200" dirty="0"/>
              <a:t>Static Baselines</a:t>
            </a:r>
          </a:p>
          <a:p>
            <a:pPr marL="742950" lvl="1" indent="-285750">
              <a:buClr>
                <a:schemeClr val="bg2">
                  <a:lumMod val="50000"/>
                </a:schemeClr>
              </a:buClr>
              <a:buFont typeface="Wingdings" panose="05000000000000000000" pitchFamily="2" charset="2"/>
              <a:buChar char="§"/>
            </a:pPr>
            <a:r>
              <a:rPr lang="en-US" sz="2200" dirty="0"/>
              <a:t>Co-located: </a:t>
            </a:r>
            <a:r>
              <a:rPr lang="en-US" sz="2200" dirty="0">
                <a:solidFill>
                  <a:schemeClr val="accent3">
                    <a:lumMod val="50000"/>
                  </a:schemeClr>
                </a:solidFill>
              </a:rPr>
              <a:t>CORRECT</a:t>
            </a:r>
            <a:r>
              <a:rPr lang="en-US" sz="2200" dirty="0"/>
              <a:t> peak determined after 382 seconds</a:t>
            </a:r>
          </a:p>
          <a:p>
            <a:pPr marL="742950" lvl="1" indent="-285750">
              <a:buClr>
                <a:schemeClr val="bg2">
                  <a:lumMod val="50000"/>
                </a:schemeClr>
              </a:buClr>
              <a:buFont typeface="Wingdings" panose="05000000000000000000" pitchFamily="2" charset="2"/>
              <a:buChar char="§"/>
            </a:pPr>
            <a:r>
              <a:rPr lang="en-US" sz="2200" dirty="0"/>
              <a:t>5-cm Separation: </a:t>
            </a:r>
            <a:r>
              <a:rPr lang="en-US" sz="2200" dirty="0">
                <a:solidFill>
                  <a:schemeClr val="accent3">
                    <a:lumMod val="50000"/>
                  </a:schemeClr>
                </a:solidFill>
              </a:rPr>
              <a:t>CORRECT</a:t>
            </a:r>
            <a:r>
              <a:rPr lang="en-US" sz="2200" dirty="0"/>
              <a:t> peak determined after 367 seconds</a:t>
            </a:r>
          </a:p>
          <a:p>
            <a:pPr marL="742950" lvl="1" indent="-285750">
              <a:buClr>
                <a:schemeClr val="bg2">
                  <a:lumMod val="50000"/>
                </a:schemeClr>
              </a:buClr>
              <a:buFont typeface="Wingdings" panose="05000000000000000000" pitchFamily="2" charset="2"/>
              <a:buChar char="§"/>
            </a:pPr>
            <a:r>
              <a:rPr lang="en-US" sz="2200" dirty="0"/>
              <a:t>9-ft Separation: </a:t>
            </a:r>
            <a:r>
              <a:rPr lang="en-US" sz="2200" dirty="0">
                <a:solidFill>
                  <a:schemeClr val="accent3">
                    <a:lumMod val="50000"/>
                  </a:schemeClr>
                </a:solidFill>
              </a:rPr>
              <a:t>CORRECT</a:t>
            </a:r>
            <a:r>
              <a:rPr lang="en-US" sz="2200" dirty="0"/>
              <a:t> peak determined after 200 Seconds</a:t>
            </a:r>
          </a:p>
          <a:p>
            <a:pPr marL="742950" lvl="1" indent="-285750">
              <a:buClr>
                <a:schemeClr val="bg2">
                  <a:lumMod val="50000"/>
                </a:schemeClr>
              </a:buClr>
              <a:buFont typeface="Wingdings" panose="05000000000000000000" pitchFamily="2" charset="2"/>
              <a:buChar char="§"/>
            </a:pPr>
            <a:r>
              <a:rPr lang="en-US" sz="2200" dirty="0"/>
              <a:t>380-ft Separation: </a:t>
            </a:r>
            <a:r>
              <a:rPr lang="en-US" sz="2200" dirty="0">
                <a:solidFill>
                  <a:schemeClr val="accent3">
                    <a:lumMod val="50000"/>
                  </a:schemeClr>
                </a:solidFill>
              </a:rPr>
              <a:t>CORRECT</a:t>
            </a:r>
            <a:r>
              <a:rPr lang="en-US" sz="2200" dirty="0"/>
              <a:t> peak determined after 167 Seconds</a:t>
            </a:r>
          </a:p>
          <a:p>
            <a:pPr marL="742950" lvl="1" indent="-285750">
              <a:buClr>
                <a:schemeClr val="bg2">
                  <a:lumMod val="50000"/>
                </a:schemeClr>
              </a:buClr>
              <a:buFont typeface="Wingdings" panose="05000000000000000000" pitchFamily="2" charset="2"/>
              <a:buChar char="§"/>
            </a:pPr>
            <a:r>
              <a:rPr lang="en-US" sz="2200" b="1" dirty="0"/>
              <a:t>Peak lock never lost after correct determination</a:t>
            </a: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29347" y="4168418"/>
            <a:ext cx="5963459" cy="1178660"/>
          </a:xfrm>
          <a:prstGeom prst="rect">
            <a:avLst/>
          </a:prstGeom>
        </p:spPr>
      </p:pic>
      <p:sp>
        <p:nvSpPr>
          <p:cNvPr id="7" name="TextBox 6"/>
          <p:cNvSpPr txBox="1"/>
          <p:nvPr/>
        </p:nvSpPr>
        <p:spPr>
          <a:xfrm>
            <a:off x="2791154" y="5291014"/>
            <a:ext cx="363984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dirty="0" smtClean="0"/>
              <a:t>Stationary Running Track Experiment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9081492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el 1"/>
          <p:cNvSpPr>
            <a:spLocks noGrp="1"/>
          </p:cNvSpPr>
          <p:nvPr>
            <p:ph type="title"/>
          </p:nvPr>
        </p:nvSpPr>
        <p:spPr>
          <a:xfrm>
            <a:off x="819035" y="151504"/>
            <a:ext cx="8176684" cy="465165"/>
          </a:xfrm>
        </p:spPr>
        <p:txBody>
          <a:bodyPr>
            <a:noAutofit/>
          </a:bodyPr>
          <a:lstStyle/>
          <a:p>
            <a:pPr algn="ctr"/>
            <a:r>
              <a:rPr lang="en-US" sz="3600" b="1" dirty="0" smtClean="0">
                <a:latin typeface="+mn-lt"/>
              </a:rPr>
              <a:t>Results</a:t>
            </a:r>
            <a:endParaRPr lang="en-US" sz="3600" b="1" dirty="0">
              <a:latin typeface="+mn-lt"/>
            </a:endParaRPr>
          </a:p>
        </p:txBody>
      </p:sp>
      <p:pic>
        <p:nvPicPr>
          <p:cNvPr id="5" name="Grafik 3" descr="136581138_display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128094" y="74139"/>
            <a:ext cx="619897" cy="619897"/>
          </a:xfrm>
          <a:prstGeom prst="rect">
            <a:avLst/>
          </a:prstGeom>
          <a:noFill/>
          <a:ln>
            <a:noFill/>
          </a:ln>
        </p:spPr>
      </p:pic>
      <p:cxnSp>
        <p:nvCxnSpPr>
          <p:cNvPr id="6" name="Gerade Verbindung 5"/>
          <p:cNvCxnSpPr/>
          <p:nvPr/>
        </p:nvCxnSpPr>
        <p:spPr>
          <a:xfrm>
            <a:off x="819034" y="694036"/>
            <a:ext cx="8176685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TextBox 7"/>
          <p:cNvSpPr txBox="1"/>
          <p:nvPr/>
        </p:nvSpPr>
        <p:spPr>
          <a:xfrm>
            <a:off x="438042" y="1176969"/>
            <a:ext cx="8362463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buClr>
                <a:srgbClr val="C00000"/>
              </a:buClr>
            </a:pPr>
            <a:r>
              <a:rPr lang="en-US" sz="2200" i="1" dirty="0" smtClean="0"/>
              <a:t>Low-Dynamic Kinematic Baselines</a:t>
            </a:r>
            <a:endParaRPr lang="en-US" sz="2200" i="1" dirty="0"/>
          </a:p>
        </p:txBody>
      </p:sp>
      <p:pic>
        <p:nvPicPr>
          <p:cNvPr id="7" name="Picture 6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18547" y="2189387"/>
            <a:ext cx="8106906" cy="3839111"/>
          </a:xfrm>
          <a:prstGeom prst="rect">
            <a:avLst/>
          </a:prstGeom>
        </p:spPr>
      </p:pic>
      <p:sp>
        <p:nvSpPr>
          <p:cNvPr id="9" name="TextBox 8"/>
          <p:cNvSpPr txBox="1"/>
          <p:nvPr/>
        </p:nvSpPr>
        <p:spPr>
          <a:xfrm>
            <a:off x="3669665" y="6039148"/>
            <a:ext cx="247542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dirty="0" smtClean="0"/>
              <a:t>*As seen from reference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3749698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el 1"/>
          <p:cNvSpPr>
            <a:spLocks noGrp="1"/>
          </p:cNvSpPr>
          <p:nvPr>
            <p:ph type="title"/>
          </p:nvPr>
        </p:nvSpPr>
        <p:spPr>
          <a:xfrm>
            <a:off x="819035" y="151504"/>
            <a:ext cx="8176684" cy="465165"/>
          </a:xfrm>
        </p:spPr>
        <p:txBody>
          <a:bodyPr>
            <a:noAutofit/>
          </a:bodyPr>
          <a:lstStyle/>
          <a:p>
            <a:pPr algn="ctr"/>
            <a:r>
              <a:rPr lang="en-US" sz="3600" b="1" dirty="0" smtClean="0">
                <a:latin typeface="+mn-lt"/>
              </a:rPr>
              <a:t>Results</a:t>
            </a:r>
            <a:endParaRPr lang="en-US" sz="3600" b="1" dirty="0">
              <a:latin typeface="+mn-lt"/>
            </a:endParaRPr>
          </a:p>
        </p:txBody>
      </p:sp>
      <p:pic>
        <p:nvPicPr>
          <p:cNvPr id="5" name="Grafik 3" descr="136581138_display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128094" y="74139"/>
            <a:ext cx="619897" cy="619897"/>
          </a:xfrm>
          <a:prstGeom prst="rect">
            <a:avLst/>
          </a:prstGeom>
          <a:noFill/>
          <a:ln>
            <a:noFill/>
          </a:ln>
        </p:spPr>
      </p:pic>
      <p:cxnSp>
        <p:nvCxnSpPr>
          <p:cNvPr id="6" name="Gerade Verbindung 5"/>
          <p:cNvCxnSpPr/>
          <p:nvPr/>
        </p:nvCxnSpPr>
        <p:spPr>
          <a:xfrm>
            <a:off x="819034" y="694036"/>
            <a:ext cx="8176685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TextBox 7"/>
          <p:cNvSpPr txBox="1"/>
          <p:nvPr/>
        </p:nvSpPr>
        <p:spPr>
          <a:xfrm>
            <a:off x="438042" y="1176969"/>
            <a:ext cx="8362463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buClr>
                <a:srgbClr val="C00000"/>
              </a:buClr>
            </a:pPr>
            <a:r>
              <a:rPr lang="en-US" sz="2200" i="1" dirty="0" smtClean="0"/>
              <a:t>Low-Dynamic Kinematic Baselines</a:t>
            </a:r>
            <a:endParaRPr lang="en-US" sz="2200" i="1" dirty="0"/>
          </a:p>
        </p:txBody>
      </p:sp>
      <p:pic>
        <p:nvPicPr>
          <p:cNvPr id="7" name="Picture 6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63100" y="2189387"/>
            <a:ext cx="8017799" cy="3839111"/>
          </a:xfrm>
          <a:prstGeom prst="rect">
            <a:avLst/>
          </a:prstGeom>
        </p:spPr>
      </p:pic>
      <p:sp>
        <p:nvSpPr>
          <p:cNvPr id="9" name="TextBox 8"/>
          <p:cNvSpPr txBox="1"/>
          <p:nvPr/>
        </p:nvSpPr>
        <p:spPr>
          <a:xfrm>
            <a:off x="3765492" y="6028498"/>
            <a:ext cx="228376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dirty="0" smtClean="0"/>
              <a:t>*Direct Determination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2385527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el 1"/>
          <p:cNvSpPr>
            <a:spLocks noGrp="1"/>
          </p:cNvSpPr>
          <p:nvPr>
            <p:ph type="title"/>
          </p:nvPr>
        </p:nvSpPr>
        <p:spPr>
          <a:xfrm>
            <a:off x="819035" y="151504"/>
            <a:ext cx="8176684" cy="465165"/>
          </a:xfrm>
        </p:spPr>
        <p:txBody>
          <a:bodyPr>
            <a:noAutofit/>
          </a:bodyPr>
          <a:lstStyle/>
          <a:p>
            <a:pPr algn="ctr"/>
            <a:r>
              <a:rPr lang="en-US" sz="3600" b="1" dirty="0" smtClean="0">
                <a:latin typeface="+mn-lt"/>
              </a:rPr>
              <a:t>Results</a:t>
            </a:r>
            <a:endParaRPr lang="en-US" sz="3600" b="1" dirty="0">
              <a:latin typeface="+mn-lt"/>
            </a:endParaRPr>
          </a:p>
        </p:txBody>
      </p:sp>
      <p:pic>
        <p:nvPicPr>
          <p:cNvPr id="5" name="Grafik 3" descr="136581138_display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128094" y="74139"/>
            <a:ext cx="619897" cy="619897"/>
          </a:xfrm>
          <a:prstGeom prst="rect">
            <a:avLst/>
          </a:prstGeom>
          <a:noFill/>
          <a:ln>
            <a:noFill/>
          </a:ln>
        </p:spPr>
      </p:pic>
      <p:cxnSp>
        <p:nvCxnSpPr>
          <p:cNvPr id="6" name="Gerade Verbindung 5"/>
          <p:cNvCxnSpPr/>
          <p:nvPr/>
        </p:nvCxnSpPr>
        <p:spPr>
          <a:xfrm>
            <a:off x="819034" y="694036"/>
            <a:ext cx="8176685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7" name="Picture 6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45163" y="3823836"/>
            <a:ext cx="5699702" cy="2729152"/>
          </a:xfrm>
          <a:prstGeom prst="rect">
            <a:avLst/>
          </a:prstGeom>
        </p:spPr>
      </p:pic>
      <p:pic>
        <p:nvPicPr>
          <p:cNvPr id="10" name="Picture 9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45163" y="922926"/>
            <a:ext cx="5699702" cy="2699154"/>
          </a:xfrm>
          <a:prstGeom prst="rect">
            <a:avLst/>
          </a:prstGeom>
        </p:spPr>
      </p:pic>
      <p:cxnSp>
        <p:nvCxnSpPr>
          <p:cNvPr id="3" name="Straight Connector 2"/>
          <p:cNvCxnSpPr/>
          <p:nvPr/>
        </p:nvCxnSpPr>
        <p:spPr>
          <a:xfrm flipV="1">
            <a:off x="1545163" y="3704491"/>
            <a:ext cx="5699702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" name="TextBox 10"/>
          <p:cNvSpPr txBox="1"/>
          <p:nvPr/>
        </p:nvSpPr>
        <p:spPr>
          <a:xfrm>
            <a:off x="160380" y="2085993"/>
            <a:ext cx="118930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/>
            <a:r>
              <a:rPr lang="en-US" dirty="0" smtClean="0"/>
              <a:t>Reference:</a:t>
            </a:r>
            <a:endParaRPr lang="en-US" dirty="0"/>
          </a:p>
        </p:txBody>
      </p:sp>
      <p:sp>
        <p:nvSpPr>
          <p:cNvPr id="12" name="TextBox 11"/>
          <p:cNvSpPr txBox="1"/>
          <p:nvPr/>
        </p:nvSpPr>
        <p:spPr>
          <a:xfrm>
            <a:off x="539650" y="5003746"/>
            <a:ext cx="81003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/>
            <a:r>
              <a:rPr lang="en-US" dirty="0" smtClean="0"/>
              <a:t>Direct:</a:t>
            </a:r>
            <a:endParaRPr lang="en-US" dirty="0"/>
          </a:p>
        </p:txBody>
      </p:sp>
      <p:sp>
        <p:nvSpPr>
          <p:cNvPr id="13" name="TextBox 12"/>
          <p:cNvSpPr txBox="1"/>
          <p:nvPr/>
        </p:nvSpPr>
        <p:spPr>
          <a:xfrm>
            <a:off x="7419007" y="1947493"/>
            <a:ext cx="1645450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Mean: 26.2cm</a:t>
            </a:r>
          </a:p>
          <a:p>
            <a:r>
              <a:rPr lang="en-US" dirty="0" smtClean="0"/>
              <a:t>St. Dev: 15.3cm</a:t>
            </a:r>
            <a:endParaRPr lang="en-US" dirty="0"/>
          </a:p>
        </p:txBody>
      </p:sp>
      <p:sp>
        <p:nvSpPr>
          <p:cNvPr id="14" name="TextBox 13"/>
          <p:cNvSpPr txBox="1"/>
          <p:nvPr/>
        </p:nvSpPr>
        <p:spPr>
          <a:xfrm>
            <a:off x="7419007" y="4865246"/>
            <a:ext cx="1645450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Mean: 16.9cm</a:t>
            </a:r>
          </a:p>
          <a:p>
            <a:r>
              <a:rPr lang="en-US" dirty="0" smtClean="0"/>
              <a:t>St. Dev: 12.3cm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7816413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el 1"/>
          <p:cNvSpPr>
            <a:spLocks noGrp="1"/>
          </p:cNvSpPr>
          <p:nvPr>
            <p:ph type="title"/>
          </p:nvPr>
        </p:nvSpPr>
        <p:spPr>
          <a:xfrm>
            <a:off x="819035" y="151504"/>
            <a:ext cx="8176684" cy="465165"/>
          </a:xfrm>
        </p:spPr>
        <p:txBody>
          <a:bodyPr>
            <a:noAutofit/>
          </a:bodyPr>
          <a:lstStyle/>
          <a:p>
            <a:pPr algn="ctr"/>
            <a:r>
              <a:rPr lang="en-US" sz="3600" b="1" dirty="0" smtClean="0">
                <a:latin typeface="+mn-lt"/>
              </a:rPr>
              <a:t>Results</a:t>
            </a:r>
            <a:endParaRPr lang="en-US" sz="3600" b="1" dirty="0">
              <a:latin typeface="+mn-lt"/>
            </a:endParaRPr>
          </a:p>
        </p:txBody>
      </p:sp>
      <p:pic>
        <p:nvPicPr>
          <p:cNvPr id="5" name="Grafik 3" descr="136581138_display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128094" y="74139"/>
            <a:ext cx="619897" cy="619897"/>
          </a:xfrm>
          <a:prstGeom prst="rect">
            <a:avLst/>
          </a:prstGeom>
          <a:noFill/>
          <a:ln>
            <a:noFill/>
          </a:ln>
        </p:spPr>
      </p:pic>
      <p:cxnSp>
        <p:nvCxnSpPr>
          <p:cNvPr id="6" name="Gerade Verbindung 5"/>
          <p:cNvCxnSpPr/>
          <p:nvPr/>
        </p:nvCxnSpPr>
        <p:spPr>
          <a:xfrm>
            <a:off x="819034" y="694036"/>
            <a:ext cx="8176685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2" name="Picture 1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9315" y="2386255"/>
            <a:ext cx="2653749" cy="2743200"/>
          </a:xfrm>
          <a:prstGeom prst="rect">
            <a:avLst/>
          </a:prstGeom>
        </p:spPr>
      </p:pic>
      <p:pic>
        <p:nvPicPr>
          <p:cNvPr id="3" name="Picture 2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11055" y="2386255"/>
            <a:ext cx="2466575" cy="2743200"/>
          </a:xfrm>
          <a:prstGeom prst="rect">
            <a:avLst/>
          </a:prstGeom>
        </p:spPr>
      </p:pic>
      <p:pic>
        <p:nvPicPr>
          <p:cNvPr id="10" name="Picture 9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694300" y="2386255"/>
            <a:ext cx="3411345" cy="2743200"/>
          </a:xfrm>
          <a:prstGeom prst="rect">
            <a:avLst/>
          </a:prstGeom>
        </p:spPr>
      </p:pic>
      <p:sp>
        <p:nvSpPr>
          <p:cNvPr id="11" name="TextBox 10"/>
          <p:cNvSpPr txBox="1"/>
          <p:nvPr/>
        </p:nvSpPr>
        <p:spPr>
          <a:xfrm>
            <a:off x="661396" y="5197231"/>
            <a:ext cx="152958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Nodes 1 and 2</a:t>
            </a:r>
            <a:endParaRPr lang="en-US" dirty="0"/>
          </a:p>
        </p:txBody>
      </p:sp>
      <p:sp>
        <p:nvSpPr>
          <p:cNvPr id="12" name="TextBox 11"/>
          <p:cNvSpPr txBox="1"/>
          <p:nvPr/>
        </p:nvSpPr>
        <p:spPr>
          <a:xfrm>
            <a:off x="3479549" y="5197231"/>
            <a:ext cx="152958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Nodes 1 and 3</a:t>
            </a:r>
            <a:endParaRPr lang="en-US" dirty="0"/>
          </a:p>
        </p:txBody>
      </p:sp>
      <p:sp>
        <p:nvSpPr>
          <p:cNvPr id="13" name="TextBox 12"/>
          <p:cNvSpPr txBox="1"/>
          <p:nvPr/>
        </p:nvSpPr>
        <p:spPr>
          <a:xfrm>
            <a:off x="6635179" y="5197231"/>
            <a:ext cx="152958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Nodes 2 and 3</a:t>
            </a:r>
            <a:endParaRPr lang="en-US" dirty="0"/>
          </a:p>
        </p:txBody>
      </p:sp>
      <p:sp>
        <p:nvSpPr>
          <p:cNvPr id="14" name="TextBox 13"/>
          <p:cNvSpPr txBox="1"/>
          <p:nvPr/>
        </p:nvSpPr>
        <p:spPr>
          <a:xfrm>
            <a:off x="438042" y="1176969"/>
            <a:ext cx="8362463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buClr>
                <a:srgbClr val="C00000"/>
              </a:buClr>
            </a:pPr>
            <a:r>
              <a:rPr lang="en-US" sz="2200" i="1" dirty="0" smtClean="0"/>
              <a:t>Low-Dynamic Kinematic Baselines</a:t>
            </a:r>
            <a:endParaRPr lang="en-US" sz="2200" i="1" dirty="0"/>
          </a:p>
        </p:txBody>
      </p:sp>
    </p:spTree>
    <p:extLst>
      <p:ext uri="{BB962C8B-B14F-4D97-AF65-F5344CB8AC3E}">
        <p14:creationId xmlns:p14="http://schemas.microsoft.com/office/powerpoint/2010/main" val="70805278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el 1"/>
          <p:cNvSpPr>
            <a:spLocks noGrp="1"/>
          </p:cNvSpPr>
          <p:nvPr>
            <p:ph type="title"/>
          </p:nvPr>
        </p:nvSpPr>
        <p:spPr>
          <a:xfrm>
            <a:off x="819035" y="151504"/>
            <a:ext cx="8176684" cy="465165"/>
          </a:xfrm>
        </p:spPr>
        <p:txBody>
          <a:bodyPr>
            <a:noAutofit/>
          </a:bodyPr>
          <a:lstStyle/>
          <a:p>
            <a:pPr algn="ctr"/>
            <a:r>
              <a:rPr lang="en-US" sz="3600" b="1" dirty="0" smtClean="0">
                <a:latin typeface="+mn-lt"/>
              </a:rPr>
              <a:t>Results</a:t>
            </a:r>
            <a:endParaRPr lang="en-US" sz="3600" b="1" dirty="0">
              <a:latin typeface="+mn-lt"/>
            </a:endParaRPr>
          </a:p>
        </p:txBody>
      </p:sp>
      <p:pic>
        <p:nvPicPr>
          <p:cNvPr id="5" name="Grafik 3" descr="136581138_display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128094" y="74139"/>
            <a:ext cx="619897" cy="619897"/>
          </a:xfrm>
          <a:prstGeom prst="rect">
            <a:avLst/>
          </a:prstGeom>
          <a:noFill/>
          <a:ln>
            <a:noFill/>
          </a:ln>
        </p:spPr>
      </p:pic>
      <p:cxnSp>
        <p:nvCxnSpPr>
          <p:cNvPr id="6" name="Gerade Verbindung 5"/>
          <p:cNvCxnSpPr/>
          <p:nvPr/>
        </p:nvCxnSpPr>
        <p:spPr>
          <a:xfrm>
            <a:off x="819034" y="694036"/>
            <a:ext cx="8176685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" name="TextBox 13"/>
          <p:cNvSpPr txBox="1"/>
          <p:nvPr/>
        </p:nvSpPr>
        <p:spPr>
          <a:xfrm>
            <a:off x="438040" y="1194116"/>
            <a:ext cx="8362463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buClr>
                <a:srgbClr val="C00000"/>
              </a:buClr>
            </a:pPr>
            <a:r>
              <a:rPr lang="en-US" sz="2200" i="1" dirty="0" smtClean="0"/>
              <a:t>High-Dynamic Kinematic Baselines</a:t>
            </a:r>
            <a:endParaRPr lang="en-US" sz="2200" i="1" dirty="0"/>
          </a:p>
        </p:txBody>
      </p:sp>
      <p:pic>
        <p:nvPicPr>
          <p:cNvPr id="7" name="Picture 6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28809" y="2502304"/>
            <a:ext cx="7580923" cy="298796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0368611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el 1"/>
          <p:cNvSpPr>
            <a:spLocks noGrp="1"/>
          </p:cNvSpPr>
          <p:nvPr>
            <p:ph type="title"/>
          </p:nvPr>
        </p:nvSpPr>
        <p:spPr>
          <a:xfrm>
            <a:off x="819035" y="151504"/>
            <a:ext cx="8176684" cy="465165"/>
          </a:xfrm>
        </p:spPr>
        <p:txBody>
          <a:bodyPr>
            <a:noAutofit/>
          </a:bodyPr>
          <a:lstStyle/>
          <a:p>
            <a:pPr algn="ctr"/>
            <a:r>
              <a:rPr lang="en-US" sz="3600" b="1" dirty="0" smtClean="0">
                <a:latin typeface="+mn-lt"/>
              </a:rPr>
              <a:t>Results</a:t>
            </a:r>
            <a:endParaRPr lang="en-US" sz="3600" b="1" dirty="0">
              <a:latin typeface="+mn-lt"/>
            </a:endParaRPr>
          </a:p>
        </p:txBody>
      </p:sp>
      <p:pic>
        <p:nvPicPr>
          <p:cNvPr id="5" name="Grafik 3" descr="136581138_display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128094" y="74139"/>
            <a:ext cx="619897" cy="619897"/>
          </a:xfrm>
          <a:prstGeom prst="rect">
            <a:avLst/>
          </a:prstGeom>
          <a:noFill/>
          <a:ln>
            <a:noFill/>
          </a:ln>
        </p:spPr>
      </p:pic>
      <p:cxnSp>
        <p:nvCxnSpPr>
          <p:cNvPr id="6" name="Gerade Verbindung 5"/>
          <p:cNvCxnSpPr/>
          <p:nvPr/>
        </p:nvCxnSpPr>
        <p:spPr>
          <a:xfrm>
            <a:off x="819034" y="694036"/>
            <a:ext cx="8176685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" name="TextBox 13"/>
          <p:cNvSpPr txBox="1"/>
          <p:nvPr/>
        </p:nvSpPr>
        <p:spPr>
          <a:xfrm>
            <a:off x="438040" y="1194116"/>
            <a:ext cx="8362463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buClr>
                <a:srgbClr val="C00000"/>
              </a:buClr>
            </a:pPr>
            <a:r>
              <a:rPr lang="en-US" sz="2200" i="1" dirty="0" smtClean="0"/>
              <a:t>High-Dynamic Kinematic Baselines</a:t>
            </a:r>
            <a:endParaRPr lang="en-US" sz="2200" i="1" dirty="0"/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96840" y="1890725"/>
            <a:ext cx="7244862" cy="453233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3587902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Content Placeholder 2"/>
          <p:cNvSpPr txBox="1">
            <a:spLocks/>
          </p:cNvSpPr>
          <p:nvPr/>
        </p:nvSpPr>
        <p:spPr>
          <a:xfrm>
            <a:off x="445477" y="1055074"/>
            <a:ext cx="8550242" cy="5048736"/>
          </a:xfrm>
          <a:prstGeom prst="rect">
            <a:avLst/>
          </a:prstGeom>
        </p:spPr>
        <p:txBody>
          <a:bodyPr vert="horz" lIns="91440" tIns="45720" rIns="91440" bIns="45720" rtlCol="0">
            <a:normAutofit fontScale="70000" lnSpcReduction="20000"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buClr>
                <a:schemeClr val="bg1">
                  <a:lumMod val="75000"/>
                </a:schemeClr>
              </a:buClr>
              <a:buFont typeface="Wingdings" panose="05000000000000000000" pitchFamily="2" charset="2"/>
              <a:buChar char="§"/>
            </a:pPr>
            <a:r>
              <a:rPr lang="en-US" dirty="0" smtClean="0">
                <a:solidFill>
                  <a:schemeClr val="bg1">
                    <a:lumMod val="75000"/>
                  </a:schemeClr>
                </a:solidFill>
              </a:rPr>
              <a:t>Motivation and Problem Statement</a:t>
            </a:r>
          </a:p>
          <a:p>
            <a:pPr lvl="1">
              <a:buClr>
                <a:schemeClr val="bg1">
                  <a:lumMod val="75000"/>
                </a:schemeClr>
              </a:buClr>
              <a:buFont typeface="Wingdings" panose="05000000000000000000" pitchFamily="2" charset="2"/>
              <a:buChar char="§"/>
            </a:pPr>
            <a:r>
              <a:rPr lang="en-US" dirty="0" smtClean="0">
                <a:solidFill>
                  <a:schemeClr val="bg1">
                    <a:lumMod val="75000"/>
                  </a:schemeClr>
                </a:solidFill>
              </a:rPr>
              <a:t>Overview of GPS Observables</a:t>
            </a:r>
          </a:p>
          <a:p>
            <a:pPr>
              <a:buClr>
                <a:schemeClr val="bg1">
                  <a:lumMod val="75000"/>
                </a:schemeClr>
              </a:buClr>
              <a:buFont typeface="Wingdings" panose="05000000000000000000" pitchFamily="2" charset="2"/>
              <a:buChar char="§"/>
            </a:pPr>
            <a:r>
              <a:rPr lang="en-US" dirty="0" smtClean="0">
                <a:solidFill>
                  <a:schemeClr val="bg1">
                    <a:lumMod val="75000"/>
                  </a:schemeClr>
                </a:solidFill>
              </a:rPr>
              <a:t>Precise Relative </a:t>
            </a:r>
            <a:r>
              <a:rPr lang="en-US" b="1" i="1" dirty="0" smtClean="0">
                <a:solidFill>
                  <a:schemeClr val="bg1">
                    <a:lumMod val="75000"/>
                  </a:schemeClr>
                </a:solidFill>
              </a:rPr>
              <a:t>Tracking</a:t>
            </a:r>
            <a:r>
              <a:rPr lang="en-US" dirty="0" smtClean="0">
                <a:solidFill>
                  <a:schemeClr val="bg1">
                    <a:lumMod val="75000"/>
                  </a:schemeClr>
                </a:solidFill>
              </a:rPr>
              <a:t> with GPS</a:t>
            </a:r>
          </a:p>
          <a:p>
            <a:pPr lvl="1">
              <a:buClr>
                <a:schemeClr val="bg1">
                  <a:lumMod val="75000"/>
                </a:schemeClr>
              </a:buClr>
              <a:buFont typeface="Wingdings" panose="05000000000000000000" pitchFamily="2" charset="2"/>
              <a:buChar char="§"/>
            </a:pPr>
            <a:r>
              <a:rPr lang="en-US" dirty="0" smtClean="0">
                <a:solidFill>
                  <a:schemeClr val="bg1">
                    <a:lumMod val="75000"/>
                  </a:schemeClr>
                </a:solidFill>
              </a:rPr>
              <a:t>Technical Methodology</a:t>
            </a:r>
          </a:p>
          <a:p>
            <a:pPr lvl="1">
              <a:buClr>
                <a:schemeClr val="bg1">
                  <a:lumMod val="75000"/>
                </a:schemeClr>
              </a:buClr>
              <a:buFont typeface="Wingdings" panose="05000000000000000000" pitchFamily="2" charset="2"/>
              <a:buChar char="§"/>
            </a:pPr>
            <a:r>
              <a:rPr lang="en-US" dirty="0" smtClean="0">
                <a:solidFill>
                  <a:schemeClr val="bg1">
                    <a:lumMod val="75000"/>
                  </a:schemeClr>
                </a:solidFill>
              </a:rPr>
              <a:t>Dual-Receiver Error Mitigation</a:t>
            </a:r>
          </a:p>
          <a:p>
            <a:pPr lvl="1">
              <a:buClr>
                <a:schemeClr val="bg1">
                  <a:lumMod val="75000"/>
                </a:schemeClr>
              </a:buClr>
              <a:buFont typeface="Wingdings" panose="05000000000000000000" pitchFamily="2" charset="2"/>
              <a:buChar char="§"/>
            </a:pPr>
            <a:r>
              <a:rPr lang="en-US" dirty="0" smtClean="0">
                <a:solidFill>
                  <a:schemeClr val="bg1">
                    <a:lumMod val="75000"/>
                  </a:schemeClr>
                </a:solidFill>
              </a:rPr>
              <a:t>Temporal Observation Model</a:t>
            </a:r>
          </a:p>
          <a:p>
            <a:pPr lvl="1">
              <a:buClr>
                <a:schemeClr val="bg1">
                  <a:lumMod val="75000"/>
                </a:schemeClr>
              </a:buClr>
              <a:buFont typeface="Wingdings" panose="05000000000000000000" pitchFamily="2" charset="2"/>
              <a:buChar char="§"/>
            </a:pPr>
            <a:r>
              <a:rPr lang="en-US" dirty="0" smtClean="0">
                <a:solidFill>
                  <a:schemeClr val="bg1">
                    <a:lumMod val="75000"/>
                  </a:schemeClr>
                </a:solidFill>
              </a:rPr>
              <a:t>Relative Tracking Algorithm</a:t>
            </a:r>
          </a:p>
          <a:p>
            <a:pPr>
              <a:buClr>
                <a:schemeClr val="bg1">
                  <a:lumMod val="75000"/>
                </a:schemeClr>
              </a:buClr>
              <a:buFont typeface="Wingdings" panose="05000000000000000000" pitchFamily="2" charset="2"/>
              <a:buChar char="§"/>
            </a:pPr>
            <a:r>
              <a:rPr lang="en-US" dirty="0" smtClean="0">
                <a:solidFill>
                  <a:schemeClr val="bg1">
                    <a:lumMod val="75000"/>
                  </a:schemeClr>
                </a:solidFill>
              </a:rPr>
              <a:t>Software </a:t>
            </a:r>
            <a:r>
              <a:rPr lang="en-US" dirty="0">
                <a:solidFill>
                  <a:schemeClr val="bg1">
                    <a:lumMod val="75000"/>
                  </a:schemeClr>
                </a:solidFill>
              </a:rPr>
              <a:t>Architecture</a:t>
            </a:r>
          </a:p>
          <a:p>
            <a:pPr lvl="1">
              <a:buClr>
                <a:schemeClr val="bg1">
                  <a:lumMod val="75000"/>
                </a:schemeClr>
              </a:buClr>
              <a:buFont typeface="Wingdings" panose="05000000000000000000" pitchFamily="2" charset="2"/>
              <a:buChar char="§"/>
            </a:pPr>
            <a:r>
              <a:rPr lang="en-US" dirty="0">
                <a:solidFill>
                  <a:schemeClr val="bg1">
                    <a:lumMod val="75000"/>
                  </a:schemeClr>
                </a:solidFill>
              </a:rPr>
              <a:t>Experimental </a:t>
            </a:r>
            <a:r>
              <a:rPr lang="en-US" dirty="0" smtClean="0">
                <a:solidFill>
                  <a:schemeClr val="bg1">
                    <a:lumMod val="75000"/>
                  </a:schemeClr>
                </a:solidFill>
              </a:rPr>
              <a:t>Prototype</a:t>
            </a:r>
          </a:p>
          <a:p>
            <a:pPr lvl="1">
              <a:buClr>
                <a:schemeClr val="bg1">
                  <a:lumMod val="75000"/>
                </a:schemeClr>
              </a:buClr>
              <a:buFont typeface="Wingdings" panose="05000000000000000000" pitchFamily="2" charset="2"/>
              <a:buChar char="§"/>
            </a:pPr>
            <a:r>
              <a:rPr lang="en-US" dirty="0" smtClean="0">
                <a:solidFill>
                  <a:schemeClr val="bg1">
                    <a:lumMod val="75000"/>
                  </a:schemeClr>
                </a:solidFill>
              </a:rPr>
              <a:t>Evaluation and Results</a:t>
            </a:r>
          </a:p>
          <a:p>
            <a:pPr>
              <a:buClr>
                <a:schemeClr val="bg1">
                  <a:lumMod val="75000"/>
                </a:schemeClr>
              </a:buClr>
              <a:buFont typeface="Wingdings" panose="05000000000000000000" pitchFamily="2" charset="2"/>
              <a:buChar char="§"/>
            </a:pPr>
            <a:r>
              <a:rPr lang="en-US" dirty="0" smtClean="0">
                <a:solidFill>
                  <a:schemeClr val="bg1">
                    <a:lumMod val="75000"/>
                  </a:schemeClr>
                </a:solidFill>
              </a:rPr>
              <a:t>Precise Relative </a:t>
            </a:r>
            <a:r>
              <a:rPr lang="en-US" b="1" i="1" dirty="0" smtClean="0">
                <a:solidFill>
                  <a:schemeClr val="bg1">
                    <a:lumMod val="75000"/>
                  </a:schemeClr>
                </a:solidFill>
              </a:rPr>
              <a:t>Localization</a:t>
            </a:r>
            <a:r>
              <a:rPr lang="en-US" dirty="0" smtClean="0">
                <a:solidFill>
                  <a:schemeClr val="bg1">
                    <a:lumMod val="75000"/>
                  </a:schemeClr>
                </a:solidFill>
              </a:rPr>
              <a:t> with GPS</a:t>
            </a:r>
          </a:p>
          <a:p>
            <a:pPr lvl="1">
              <a:buClr>
                <a:schemeClr val="bg1">
                  <a:lumMod val="75000"/>
                </a:schemeClr>
              </a:buClr>
              <a:buFont typeface="Wingdings" panose="05000000000000000000" pitchFamily="2" charset="2"/>
              <a:buChar char="§"/>
            </a:pPr>
            <a:r>
              <a:rPr lang="en-US" dirty="0" smtClean="0">
                <a:solidFill>
                  <a:schemeClr val="bg1">
                    <a:lumMod val="75000"/>
                  </a:schemeClr>
                </a:solidFill>
              </a:rPr>
              <a:t>Ambiguity Function Method</a:t>
            </a:r>
          </a:p>
          <a:p>
            <a:pPr lvl="1">
              <a:buClr>
                <a:schemeClr val="bg1">
                  <a:lumMod val="75000"/>
                </a:schemeClr>
              </a:buClr>
              <a:buFont typeface="Wingdings" panose="05000000000000000000" pitchFamily="2" charset="2"/>
              <a:buChar char="§"/>
            </a:pPr>
            <a:r>
              <a:rPr lang="en-US" dirty="0" smtClean="0">
                <a:solidFill>
                  <a:schemeClr val="bg1">
                    <a:lumMod val="75000"/>
                  </a:schemeClr>
                </a:solidFill>
              </a:rPr>
              <a:t>AFV Peak Tracking (APT) Solution</a:t>
            </a:r>
            <a:endParaRPr lang="en-US" dirty="0">
              <a:solidFill>
                <a:schemeClr val="bg1">
                  <a:lumMod val="75000"/>
                </a:schemeClr>
              </a:solidFill>
            </a:endParaRPr>
          </a:p>
          <a:p>
            <a:pPr lvl="1">
              <a:buClr>
                <a:schemeClr val="bg1">
                  <a:lumMod val="75000"/>
                </a:schemeClr>
              </a:buClr>
              <a:buFont typeface="Wingdings" panose="05000000000000000000" pitchFamily="2" charset="2"/>
              <a:buChar char="§"/>
            </a:pPr>
            <a:r>
              <a:rPr lang="en-US" dirty="0">
                <a:solidFill>
                  <a:schemeClr val="bg1">
                    <a:lumMod val="75000"/>
                  </a:schemeClr>
                </a:solidFill>
              </a:rPr>
              <a:t>Evaluation and </a:t>
            </a:r>
            <a:r>
              <a:rPr lang="en-US" dirty="0" smtClean="0">
                <a:solidFill>
                  <a:schemeClr val="bg1">
                    <a:lumMod val="75000"/>
                  </a:schemeClr>
                </a:solidFill>
              </a:rPr>
              <a:t>Results</a:t>
            </a:r>
          </a:p>
          <a:p>
            <a:pPr>
              <a:buClr>
                <a:srgbClr val="C00000"/>
              </a:buClr>
              <a:buFont typeface="Wingdings" panose="05000000000000000000" pitchFamily="2" charset="2"/>
              <a:buChar char="§"/>
            </a:pPr>
            <a:r>
              <a:rPr lang="en-US" dirty="0">
                <a:solidFill>
                  <a:prstClr val="black"/>
                </a:solidFill>
              </a:rPr>
              <a:t>Future Work and Conclusions</a:t>
            </a:r>
          </a:p>
        </p:txBody>
      </p:sp>
      <p:sp>
        <p:nvSpPr>
          <p:cNvPr id="7" name="Content Placeholder 2"/>
          <p:cNvSpPr txBox="1">
            <a:spLocks/>
          </p:cNvSpPr>
          <p:nvPr/>
        </p:nvSpPr>
        <p:spPr>
          <a:xfrm>
            <a:off x="445477" y="1055074"/>
            <a:ext cx="8550242" cy="5048736"/>
          </a:xfrm>
          <a:prstGeom prst="rect">
            <a:avLst/>
          </a:prstGeom>
        </p:spPr>
        <p:txBody>
          <a:bodyPr vert="horz" lIns="91440" tIns="45720" rIns="91440" bIns="45720" rtlCol="0">
            <a:normAutofit fontScale="70000" lnSpcReduction="20000"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buClr>
                <a:srgbClr val="C00000"/>
              </a:buClr>
              <a:buFont typeface="Wingdings" panose="05000000000000000000" pitchFamily="2" charset="2"/>
              <a:buChar char="§"/>
            </a:pPr>
            <a:r>
              <a:rPr lang="en-US" dirty="0" smtClean="0">
                <a:solidFill>
                  <a:prstClr val="black"/>
                </a:solidFill>
              </a:rPr>
              <a:t>Motivation and Problem Statement</a:t>
            </a:r>
          </a:p>
          <a:p>
            <a:pPr lvl="1">
              <a:buClr>
                <a:schemeClr val="bg2">
                  <a:lumMod val="50000"/>
                </a:schemeClr>
              </a:buClr>
              <a:buFont typeface="Wingdings" panose="05000000000000000000" pitchFamily="2" charset="2"/>
              <a:buChar char="§"/>
            </a:pPr>
            <a:r>
              <a:rPr lang="en-US" dirty="0" smtClean="0">
                <a:solidFill>
                  <a:prstClr val="black"/>
                </a:solidFill>
              </a:rPr>
              <a:t>Overview of GPS Observables</a:t>
            </a:r>
          </a:p>
          <a:p>
            <a:pPr>
              <a:buClr>
                <a:srgbClr val="C00000"/>
              </a:buClr>
              <a:buFont typeface="Wingdings" panose="05000000000000000000" pitchFamily="2" charset="2"/>
              <a:buChar char="§"/>
            </a:pPr>
            <a:r>
              <a:rPr lang="en-US" dirty="0" smtClean="0">
                <a:solidFill>
                  <a:prstClr val="black"/>
                </a:solidFill>
              </a:rPr>
              <a:t>Precise Relative </a:t>
            </a:r>
            <a:r>
              <a:rPr lang="en-US" b="1" i="1" dirty="0" smtClean="0">
                <a:solidFill>
                  <a:prstClr val="black"/>
                </a:solidFill>
              </a:rPr>
              <a:t>Tracking</a:t>
            </a:r>
            <a:r>
              <a:rPr lang="en-US" dirty="0" smtClean="0">
                <a:solidFill>
                  <a:prstClr val="black"/>
                </a:solidFill>
              </a:rPr>
              <a:t> with GPS</a:t>
            </a:r>
          </a:p>
          <a:p>
            <a:pPr lvl="1">
              <a:buClr>
                <a:schemeClr val="bg2">
                  <a:lumMod val="50000"/>
                </a:schemeClr>
              </a:buClr>
              <a:buFont typeface="Wingdings" panose="05000000000000000000" pitchFamily="2" charset="2"/>
              <a:buChar char="§"/>
            </a:pPr>
            <a:r>
              <a:rPr lang="en-US" dirty="0" smtClean="0">
                <a:solidFill>
                  <a:prstClr val="black"/>
                </a:solidFill>
              </a:rPr>
              <a:t>Technical Methodology</a:t>
            </a:r>
          </a:p>
          <a:p>
            <a:pPr lvl="1">
              <a:buClr>
                <a:schemeClr val="bg2">
                  <a:lumMod val="50000"/>
                </a:schemeClr>
              </a:buClr>
              <a:buFont typeface="Wingdings" panose="05000000000000000000" pitchFamily="2" charset="2"/>
              <a:buChar char="§"/>
            </a:pPr>
            <a:r>
              <a:rPr lang="en-US" dirty="0" smtClean="0">
                <a:solidFill>
                  <a:prstClr val="black"/>
                </a:solidFill>
              </a:rPr>
              <a:t>Dual-Receiver Error Mitigation</a:t>
            </a:r>
          </a:p>
          <a:p>
            <a:pPr lvl="1">
              <a:buClr>
                <a:schemeClr val="bg2">
                  <a:lumMod val="50000"/>
                </a:schemeClr>
              </a:buClr>
              <a:buFont typeface="Wingdings" panose="05000000000000000000" pitchFamily="2" charset="2"/>
              <a:buChar char="§"/>
            </a:pPr>
            <a:r>
              <a:rPr lang="en-US" dirty="0" smtClean="0">
                <a:solidFill>
                  <a:prstClr val="black"/>
                </a:solidFill>
              </a:rPr>
              <a:t>Temporal Observation Model</a:t>
            </a:r>
          </a:p>
          <a:p>
            <a:pPr lvl="1">
              <a:buClr>
                <a:schemeClr val="bg2">
                  <a:lumMod val="50000"/>
                </a:schemeClr>
              </a:buClr>
              <a:buFont typeface="Wingdings" panose="05000000000000000000" pitchFamily="2" charset="2"/>
              <a:buChar char="§"/>
            </a:pPr>
            <a:r>
              <a:rPr lang="en-US" dirty="0" smtClean="0">
                <a:solidFill>
                  <a:prstClr val="black"/>
                </a:solidFill>
              </a:rPr>
              <a:t>Relative Tracking Algorithm</a:t>
            </a:r>
          </a:p>
          <a:p>
            <a:pPr>
              <a:buClr>
                <a:srgbClr val="C00000"/>
              </a:buClr>
              <a:buFont typeface="Wingdings" panose="05000000000000000000" pitchFamily="2" charset="2"/>
              <a:buChar char="§"/>
            </a:pPr>
            <a:r>
              <a:rPr lang="en-US" dirty="0" smtClean="0">
                <a:solidFill>
                  <a:prstClr val="black"/>
                </a:solidFill>
              </a:rPr>
              <a:t>Software </a:t>
            </a:r>
            <a:r>
              <a:rPr lang="en-US" dirty="0">
                <a:solidFill>
                  <a:prstClr val="black"/>
                </a:solidFill>
              </a:rPr>
              <a:t>Architecture</a:t>
            </a:r>
          </a:p>
          <a:p>
            <a:pPr lvl="1">
              <a:buClr>
                <a:schemeClr val="bg2">
                  <a:lumMod val="50000"/>
                </a:schemeClr>
              </a:buClr>
              <a:buFont typeface="Wingdings" panose="05000000000000000000" pitchFamily="2" charset="2"/>
              <a:buChar char="§"/>
            </a:pPr>
            <a:r>
              <a:rPr lang="en-US" dirty="0">
                <a:solidFill>
                  <a:prstClr val="black"/>
                </a:solidFill>
              </a:rPr>
              <a:t>Experimental </a:t>
            </a:r>
            <a:r>
              <a:rPr lang="en-US" dirty="0" smtClean="0">
                <a:solidFill>
                  <a:prstClr val="black"/>
                </a:solidFill>
              </a:rPr>
              <a:t>Prototype</a:t>
            </a:r>
          </a:p>
          <a:p>
            <a:pPr lvl="1">
              <a:buClr>
                <a:schemeClr val="bg2">
                  <a:lumMod val="50000"/>
                </a:schemeClr>
              </a:buClr>
              <a:buFont typeface="Wingdings" panose="05000000000000000000" pitchFamily="2" charset="2"/>
              <a:buChar char="§"/>
            </a:pPr>
            <a:r>
              <a:rPr lang="en-US" dirty="0" smtClean="0">
                <a:solidFill>
                  <a:prstClr val="black"/>
                </a:solidFill>
              </a:rPr>
              <a:t>Evaluation and Results</a:t>
            </a:r>
          </a:p>
          <a:p>
            <a:pPr>
              <a:buClr>
                <a:srgbClr val="C00000"/>
              </a:buClr>
              <a:buFont typeface="Wingdings" panose="05000000000000000000" pitchFamily="2" charset="2"/>
              <a:buChar char="§"/>
            </a:pPr>
            <a:r>
              <a:rPr lang="en-US" dirty="0" smtClean="0">
                <a:solidFill>
                  <a:prstClr val="black"/>
                </a:solidFill>
              </a:rPr>
              <a:t>Precise Relative </a:t>
            </a:r>
            <a:r>
              <a:rPr lang="en-US" b="1" i="1" dirty="0" smtClean="0">
                <a:solidFill>
                  <a:prstClr val="black"/>
                </a:solidFill>
              </a:rPr>
              <a:t>Localization</a:t>
            </a:r>
            <a:r>
              <a:rPr lang="en-US" dirty="0" smtClean="0">
                <a:solidFill>
                  <a:prstClr val="black"/>
                </a:solidFill>
              </a:rPr>
              <a:t> with GPS</a:t>
            </a:r>
          </a:p>
          <a:p>
            <a:pPr lvl="1">
              <a:buClr>
                <a:schemeClr val="bg2">
                  <a:lumMod val="50000"/>
                </a:schemeClr>
              </a:buClr>
              <a:buFont typeface="Wingdings" panose="05000000000000000000" pitchFamily="2" charset="2"/>
              <a:buChar char="§"/>
            </a:pPr>
            <a:r>
              <a:rPr lang="en-US" dirty="0" smtClean="0">
                <a:solidFill>
                  <a:prstClr val="black"/>
                </a:solidFill>
              </a:rPr>
              <a:t>Ambiguity Function Method</a:t>
            </a:r>
          </a:p>
          <a:p>
            <a:pPr lvl="1">
              <a:buClr>
                <a:schemeClr val="bg2">
                  <a:lumMod val="50000"/>
                </a:schemeClr>
              </a:buClr>
              <a:buFont typeface="Wingdings" panose="05000000000000000000" pitchFamily="2" charset="2"/>
              <a:buChar char="§"/>
            </a:pPr>
            <a:r>
              <a:rPr lang="en-US" dirty="0" smtClean="0">
                <a:solidFill>
                  <a:prstClr val="black"/>
                </a:solidFill>
              </a:rPr>
              <a:t>AFV Peak Tracking (APT) Solution</a:t>
            </a:r>
            <a:endParaRPr lang="en-US" dirty="0">
              <a:solidFill>
                <a:prstClr val="black"/>
              </a:solidFill>
            </a:endParaRPr>
          </a:p>
          <a:p>
            <a:pPr lvl="1">
              <a:buClr>
                <a:schemeClr val="bg2">
                  <a:lumMod val="50000"/>
                </a:schemeClr>
              </a:buClr>
              <a:buFont typeface="Wingdings" panose="05000000000000000000" pitchFamily="2" charset="2"/>
              <a:buChar char="§"/>
            </a:pPr>
            <a:r>
              <a:rPr lang="en-US" dirty="0">
                <a:solidFill>
                  <a:prstClr val="black"/>
                </a:solidFill>
              </a:rPr>
              <a:t>Evaluation and </a:t>
            </a:r>
            <a:r>
              <a:rPr lang="en-US" dirty="0" smtClean="0">
                <a:solidFill>
                  <a:prstClr val="black"/>
                </a:solidFill>
              </a:rPr>
              <a:t>Results</a:t>
            </a:r>
          </a:p>
          <a:p>
            <a:pPr>
              <a:buClr>
                <a:srgbClr val="C00000"/>
              </a:buClr>
              <a:buFont typeface="Wingdings" panose="05000000000000000000" pitchFamily="2" charset="2"/>
              <a:buChar char="§"/>
            </a:pPr>
            <a:r>
              <a:rPr lang="en-US" dirty="0">
                <a:solidFill>
                  <a:prstClr val="black"/>
                </a:solidFill>
              </a:rPr>
              <a:t>Future Work and Conclusions</a:t>
            </a:r>
          </a:p>
        </p:txBody>
      </p:sp>
      <p:sp>
        <p:nvSpPr>
          <p:cNvPr id="4" name="Titel 1"/>
          <p:cNvSpPr>
            <a:spLocks noGrp="1"/>
          </p:cNvSpPr>
          <p:nvPr>
            <p:ph type="title"/>
          </p:nvPr>
        </p:nvSpPr>
        <p:spPr>
          <a:xfrm>
            <a:off x="819035" y="151504"/>
            <a:ext cx="8176684" cy="465165"/>
          </a:xfrm>
        </p:spPr>
        <p:txBody>
          <a:bodyPr>
            <a:noAutofit/>
          </a:bodyPr>
          <a:lstStyle/>
          <a:p>
            <a:pPr algn="ctr"/>
            <a:r>
              <a:rPr lang="en-US" sz="3600" b="1" dirty="0" smtClean="0">
                <a:latin typeface="+mn-lt"/>
              </a:rPr>
              <a:t>Outline</a:t>
            </a:r>
            <a:endParaRPr lang="en-US" sz="3600" b="1" dirty="0">
              <a:latin typeface="+mn-lt"/>
            </a:endParaRPr>
          </a:p>
        </p:txBody>
      </p:sp>
      <p:pic>
        <p:nvPicPr>
          <p:cNvPr id="5" name="Grafik 3" descr="136581138_display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128094" y="74139"/>
            <a:ext cx="619897" cy="619897"/>
          </a:xfrm>
          <a:prstGeom prst="rect">
            <a:avLst/>
          </a:prstGeom>
          <a:noFill/>
          <a:ln>
            <a:noFill/>
          </a:ln>
        </p:spPr>
      </p:pic>
      <p:cxnSp>
        <p:nvCxnSpPr>
          <p:cNvPr id="6" name="Gerade Verbindung 5"/>
          <p:cNvCxnSpPr/>
          <p:nvPr/>
        </p:nvCxnSpPr>
        <p:spPr>
          <a:xfrm>
            <a:off x="819034" y="694036"/>
            <a:ext cx="8176685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60841168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xit" presetSubtype="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</p:bldLst>
  </p:timing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el 1"/>
          <p:cNvSpPr>
            <a:spLocks noGrp="1"/>
          </p:cNvSpPr>
          <p:nvPr>
            <p:ph type="title"/>
          </p:nvPr>
        </p:nvSpPr>
        <p:spPr>
          <a:xfrm>
            <a:off x="819035" y="151504"/>
            <a:ext cx="8176684" cy="465165"/>
          </a:xfrm>
        </p:spPr>
        <p:txBody>
          <a:bodyPr>
            <a:noAutofit/>
          </a:bodyPr>
          <a:lstStyle/>
          <a:p>
            <a:pPr algn="ctr"/>
            <a:r>
              <a:rPr lang="en-US" sz="3600" b="1" dirty="0" smtClean="0">
                <a:latin typeface="+mn-lt"/>
              </a:rPr>
              <a:t>Future Work</a:t>
            </a:r>
            <a:endParaRPr lang="en-US" sz="3600" b="1" dirty="0">
              <a:latin typeface="+mn-lt"/>
            </a:endParaRPr>
          </a:p>
        </p:txBody>
      </p:sp>
      <p:pic>
        <p:nvPicPr>
          <p:cNvPr id="5" name="Grafik 3" descr="136581138_display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128094" y="74139"/>
            <a:ext cx="619897" cy="619897"/>
          </a:xfrm>
          <a:prstGeom prst="rect">
            <a:avLst/>
          </a:prstGeom>
          <a:noFill/>
          <a:ln>
            <a:noFill/>
          </a:ln>
        </p:spPr>
      </p:pic>
      <p:cxnSp>
        <p:nvCxnSpPr>
          <p:cNvPr id="6" name="Gerade Verbindung 5"/>
          <p:cNvCxnSpPr/>
          <p:nvPr/>
        </p:nvCxnSpPr>
        <p:spPr>
          <a:xfrm>
            <a:off x="819034" y="694036"/>
            <a:ext cx="8176685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TextBox 7"/>
          <p:cNvSpPr txBox="1"/>
          <p:nvPr/>
        </p:nvSpPr>
        <p:spPr>
          <a:xfrm>
            <a:off x="380674" y="1079775"/>
            <a:ext cx="8362463" cy="415498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Clr>
                <a:srgbClr val="C00000"/>
              </a:buClr>
              <a:buFont typeface="Wingdings" panose="05000000000000000000" pitchFamily="2" charset="2"/>
              <a:buChar char="§"/>
            </a:pPr>
            <a:r>
              <a:rPr lang="en-US" sz="2200" dirty="0" smtClean="0"/>
              <a:t>Success of initial peak identification is highly dependent on the search cube size and location</a:t>
            </a:r>
          </a:p>
          <a:p>
            <a:pPr marL="742950" lvl="1" indent="-285750">
              <a:buClr>
                <a:schemeClr val="bg2">
                  <a:lumMod val="50000"/>
                </a:schemeClr>
              </a:buClr>
              <a:buFont typeface="Wingdings" panose="05000000000000000000" pitchFamily="2" charset="2"/>
              <a:buChar char="§"/>
            </a:pPr>
            <a:r>
              <a:rPr lang="en-US" sz="2200" dirty="0" smtClean="0"/>
              <a:t>Determine better initial baseline estimates before carrying out search</a:t>
            </a:r>
          </a:p>
          <a:p>
            <a:pPr marL="742950" lvl="1" indent="-285750">
              <a:buClr>
                <a:schemeClr val="bg2">
                  <a:lumMod val="50000"/>
                </a:schemeClr>
              </a:buClr>
              <a:buFont typeface="Wingdings" panose="05000000000000000000" pitchFamily="2" charset="2"/>
              <a:buChar char="§"/>
            </a:pPr>
            <a:r>
              <a:rPr lang="en-US" sz="2200" dirty="0" smtClean="0"/>
              <a:t>Develop “smarter” peak searching algorithm for faster execution and larger search space sizes</a:t>
            </a:r>
          </a:p>
          <a:p>
            <a:pPr marL="285750" indent="-285750">
              <a:buClr>
                <a:srgbClr val="C00000"/>
              </a:buClr>
              <a:buFont typeface="Wingdings" panose="05000000000000000000" pitchFamily="2" charset="2"/>
              <a:buChar char="§"/>
            </a:pPr>
            <a:r>
              <a:rPr lang="en-US" sz="2200" dirty="0" smtClean="0"/>
              <a:t>Increase robustness of technique in difficult GPS environments such as highly-dense tree cover and urban canyons</a:t>
            </a:r>
          </a:p>
          <a:p>
            <a:pPr marL="285750" indent="-285750">
              <a:buClr>
                <a:srgbClr val="C00000"/>
              </a:buClr>
              <a:buFont typeface="Wingdings" panose="05000000000000000000" pitchFamily="2" charset="2"/>
              <a:buChar char="§"/>
            </a:pPr>
            <a:r>
              <a:rPr lang="en-US" sz="2200" dirty="0" smtClean="0"/>
              <a:t>Research better ways of removing short-term tracking bias</a:t>
            </a:r>
          </a:p>
          <a:p>
            <a:pPr marL="742950" lvl="1" indent="-285750">
              <a:buClr>
                <a:schemeClr val="bg2">
                  <a:lumMod val="50000"/>
                </a:schemeClr>
              </a:buClr>
              <a:buFont typeface="Wingdings" panose="05000000000000000000" pitchFamily="2" charset="2"/>
              <a:buChar char="§"/>
            </a:pPr>
            <a:r>
              <a:rPr lang="en-US" sz="2200" dirty="0" smtClean="0"/>
              <a:t>Enable fewer real-time re-initializations and erroneous peak locks</a:t>
            </a:r>
          </a:p>
          <a:p>
            <a:pPr marL="285750" indent="-285750">
              <a:buClr>
                <a:srgbClr val="C00000"/>
              </a:buClr>
              <a:buFont typeface="Wingdings" panose="05000000000000000000" pitchFamily="2" charset="2"/>
              <a:buChar char="§"/>
            </a:pPr>
            <a:r>
              <a:rPr lang="en-US" sz="2200" dirty="0" smtClean="0"/>
              <a:t>Carry out network-wide localization step to increase overall system accuracy using overdetermined system of relative location vectors</a:t>
            </a:r>
            <a:endParaRPr lang="en-US" sz="1900" dirty="0"/>
          </a:p>
        </p:txBody>
      </p:sp>
    </p:spTree>
    <p:extLst>
      <p:ext uri="{BB962C8B-B14F-4D97-AF65-F5344CB8AC3E}">
        <p14:creationId xmlns:p14="http://schemas.microsoft.com/office/powerpoint/2010/main" val="281814540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el 1"/>
          <p:cNvSpPr>
            <a:spLocks noGrp="1"/>
          </p:cNvSpPr>
          <p:nvPr>
            <p:ph type="title"/>
          </p:nvPr>
        </p:nvSpPr>
        <p:spPr>
          <a:xfrm>
            <a:off x="819035" y="151504"/>
            <a:ext cx="8176684" cy="465165"/>
          </a:xfrm>
        </p:spPr>
        <p:txBody>
          <a:bodyPr>
            <a:noAutofit/>
          </a:bodyPr>
          <a:lstStyle/>
          <a:p>
            <a:pPr algn="ctr"/>
            <a:r>
              <a:rPr lang="en-US" sz="3600" b="1" dirty="0" smtClean="0">
                <a:latin typeface="+mn-lt"/>
              </a:rPr>
              <a:t>Conclusions</a:t>
            </a:r>
            <a:endParaRPr lang="en-US" sz="3600" b="1" dirty="0">
              <a:latin typeface="+mn-lt"/>
            </a:endParaRPr>
          </a:p>
        </p:txBody>
      </p:sp>
      <p:pic>
        <p:nvPicPr>
          <p:cNvPr id="5" name="Grafik 3" descr="136581138_display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128094" y="74139"/>
            <a:ext cx="619897" cy="619897"/>
          </a:xfrm>
          <a:prstGeom prst="rect">
            <a:avLst/>
          </a:prstGeom>
          <a:noFill/>
          <a:ln>
            <a:noFill/>
          </a:ln>
        </p:spPr>
      </p:pic>
      <p:cxnSp>
        <p:nvCxnSpPr>
          <p:cNvPr id="6" name="Gerade Verbindung 5"/>
          <p:cNvCxnSpPr/>
          <p:nvPr/>
        </p:nvCxnSpPr>
        <p:spPr>
          <a:xfrm>
            <a:off x="819034" y="694036"/>
            <a:ext cx="8176685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TextBox 7"/>
          <p:cNvSpPr txBox="1"/>
          <p:nvPr/>
        </p:nvSpPr>
        <p:spPr>
          <a:xfrm>
            <a:off x="380674" y="1050364"/>
            <a:ext cx="8498406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marL="285750" indent="-285750">
              <a:buClr>
                <a:srgbClr val="C00000"/>
              </a:buClr>
              <a:buFont typeface="Wingdings" panose="05000000000000000000" pitchFamily="2" charset="2"/>
              <a:buChar char="§"/>
              <a:defRPr sz="2200"/>
            </a:lvl1pPr>
            <a:lvl2pPr marL="742950" lvl="1" indent="-285750">
              <a:buClr>
                <a:schemeClr val="bg2">
                  <a:lumMod val="50000"/>
                </a:schemeClr>
              </a:buClr>
              <a:buFont typeface="Wingdings" panose="05000000000000000000" pitchFamily="2" charset="2"/>
              <a:buChar char="§"/>
              <a:defRPr sz="2200"/>
            </a:lvl2pPr>
          </a:lstStyle>
          <a:p>
            <a:r>
              <a:rPr lang="en-US" sz="2000" dirty="0"/>
              <a:t>Overarching goal </a:t>
            </a:r>
            <a:r>
              <a:rPr lang="en-US" sz="2000" dirty="0" smtClean="0"/>
              <a:t>was </a:t>
            </a:r>
            <a:r>
              <a:rPr lang="en-US" sz="2000" dirty="0"/>
              <a:t>to dramatically increase the precision of relative localization using only low-cost, single-frequency GPS receivers</a:t>
            </a:r>
          </a:p>
          <a:p>
            <a:r>
              <a:rPr lang="en-US" sz="2000" dirty="0"/>
              <a:t>System design enables real-time results without </a:t>
            </a:r>
            <a:r>
              <a:rPr lang="en-US" sz="2000" dirty="0" smtClean="0"/>
              <a:t>explicit calibration</a:t>
            </a:r>
            <a:r>
              <a:rPr lang="en-US" sz="2000" dirty="0"/>
              <a:t>, stationary requirements, or post-facto </a:t>
            </a:r>
            <a:r>
              <a:rPr lang="en-US" sz="2000" dirty="0" smtClean="0"/>
              <a:t>analysis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3331605" y="2713041"/>
            <a:ext cx="2480790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200" u="sng" dirty="0" smtClean="0"/>
              <a:t>Novel Contributions</a:t>
            </a:r>
            <a:endParaRPr lang="en-US" sz="2200" u="sng" dirty="0"/>
          </a:p>
        </p:txBody>
      </p:sp>
      <p:sp>
        <p:nvSpPr>
          <p:cNvPr id="11" name="TextBox 10"/>
          <p:cNvSpPr txBox="1"/>
          <p:nvPr/>
        </p:nvSpPr>
        <p:spPr>
          <a:xfrm>
            <a:off x="380674" y="3183250"/>
            <a:ext cx="8498406" cy="31393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marL="285750" indent="-285750">
              <a:buClr>
                <a:srgbClr val="C00000"/>
              </a:buClr>
              <a:buFont typeface="Wingdings" panose="05000000000000000000" pitchFamily="2" charset="2"/>
              <a:buChar char="§"/>
              <a:defRPr sz="2200"/>
            </a:lvl1pPr>
            <a:lvl2pPr marL="742950" lvl="1" indent="-285750">
              <a:buClr>
                <a:schemeClr val="bg2">
                  <a:lumMod val="50000"/>
                </a:schemeClr>
              </a:buClr>
              <a:buFont typeface="Wingdings" panose="05000000000000000000" pitchFamily="2" charset="2"/>
              <a:buChar char="§"/>
              <a:defRPr sz="2200"/>
            </a:lvl2pPr>
          </a:lstStyle>
          <a:p>
            <a:r>
              <a:rPr lang="en-US" sz="1800" dirty="0"/>
              <a:t>Better modeling and correction of </a:t>
            </a:r>
            <a:r>
              <a:rPr lang="en-US" sz="1800" dirty="0" smtClean="0"/>
              <a:t>dual-receiver error sources</a:t>
            </a:r>
          </a:p>
          <a:p>
            <a:r>
              <a:rPr lang="en-US" sz="1800" dirty="0" smtClean="0"/>
              <a:t>Creation of a Temporal Double-Differencing model to track changes in satellite-receiver range through time</a:t>
            </a:r>
          </a:p>
          <a:p>
            <a:r>
              <a:rPr lang="en-US" sz="1800" dirty="0" smtClean="0"/>
              <a:t>Development </a:t>
            </a:r>
            <a:r>
              <a:rPr lang="en-US" sz="1800" dirty="0"/>
              <a:t>of a </a:t>
            </a:r>
            <a:r>
              <a:rPr lang="en-US" sz="1800" dirty="0" smtClean="0"/>
              <a:t>precise 3D relative tracking algorithm</a:t>
            </a:r>
          </a:p>
          <a:p>
            <a:r>
              <a:rPr lang="en-US" sz="1800" dirty="0" smtClean="0"/>
              <a:t>Creation of an AFM-based Peak Tracking algorithm (APT) for identifying and tracking likely 3D baseline candidates between pairs of receivers</a:t>
            </a:r>
          </a:p>
          <a:p>
            <a:r>
              <a:rPr lang="en-US" sz="1800" dirty="0" smtClean="0"/>
              <a:t>Combination of the </a:t>
            </a:r>
            <a:r>
              <a:rPr lang="en-US" sz="1800" dirty="0"/>
              <a:t>highly accurate tracking results </a:t>
            </a:r>
            <a:r>
              <a:rPr lang="en-US" sz="1800" dirty="0" smtClean="0"/>
              <a:t>with the APT algorithm to allow motion-enabled, unsurveyed </a:t>
            </a:r>
            <a:r>
              <a:rPr lang="en-US" sz="1800" dirty="0"/>
              <a:t>receivers to determine the relative baselines between them in </a:t>
            </a:r>
            <a:r>
              <a:rPr lang="en-US" sz="1800" dirty="0" smtClean="0"/>
              <a:t>an impromptu</a:t>
            </a:r>
            <a:r>
              <a:rPr lang="en-US" sz="1800" dirty="0"/>
              <a:t>, ad-hoc </a:t>
            </a:r>
            <a:r>
              <a:rPr lang="en-US" sz="1800" dirty="0" smtClean="0"/>
              <a:t>fashion</a:t>
            </a:r>
          </a:p>
          <a:p>
            <a:r>
              <a:rPr lang="en-US" sz="1800" dirty="0" smtClean="0"/>
              <a:t>Synthesis </a:t>
            </a:r>
            <a:r>
              <a:rPr lang="en-US" sz="1800" dirty="0"/>
              <a:t>of </a:t>
            </a:r>
            <a:r>
              <a:rPr lang="en-US" sz="1800" dirty="0" smtClean="0"/>
              <a:t>these contributions into </a:t>
            </a:r>
            <a:r>
              <a:rPr lang="en-US" sz="1800" dirty="0"/>
              <a:t>a working prototype on </a:t>
            </a:r>
            <a:r>
              <a:rPr lang="en-US" sz="1800" dirty="0" smtClean="0"/>
              <a:t>mobile Android </a:t>
            </a:r>
            <a:r>
              <a:rPr lang="en-US" sz="1800" dirty="0"/>
              <a:t>devices for testing and </a:t>
            </a:r>
            <a:r>
              <a:rPr lang="en-US" sz="1800" dirty="0" smtClean="0"/>
              <a:t>validation</a:t>
            </a:r>
          </a:p>
        </p:txBody>
      </p:sp>
    </p:spTree>
    <p:extLst>
      <p:ext uri="{BB962C8B-B14F-4D97-AF65-F5344CB8AC3E}">
        <p14:creationId xmlns:p14="http://schemas.microsoft.com/office/powerpoint/2010/main" val="294634539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/>
      <p:bldP spid="11" grpId="0"/>
    </p:bldLst>
  </p:timing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Grafik 5" descr="136581138_display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190362" y="181519"/>
            <a:ext cx="945393" cy="945393"/>
          </a:xfrm>
          <a:prstGeom prst="rect">
            <a:avLst/>
          </a:prstGeom>
        </p:spPr>
      </p:pic>
      <p:pic>
        <p:nvPicPr>
          <p:cNvPr id="4" name="Picture 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969182" y="291073"/>
            <a:ext cx="992437" cy="726284"/>
          </a:xfrm>
          <a:prstGeom prst="rect">
            <a:avLst/>
          </a:prstGeom>
        </p:spPr>
      </p:pic>
      <p:sp>
        <p:nvSpPr>
          <p:cNvPr id="9" name="Text Box 3"/>
          <p:cNvSpPr txBox="1">
            <a:spLocks noChangeArrowheads="1"/>
          </p:cNvSpPr>
          <p:nvPr/>
        </p:nvSpPr>
        <p:spPr bwMode="auto">
          <a:xfrm>
            <a:off x="1485900" y="204954"/>
            <a:ext cx="6172200" cy="8985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000">
                <a:solidFill>
                  <a:schemeClr val="bg1"/>
                </a:solidFill>
                <a:latin typeface="Times New Roman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000">
                <a:solidFill>
                  <a:schemeClr val="bg1"/>
                </a:solidFill>
                <a:latin typeface="Times New Roman" charset="0"/>
                <a:ea typeface="ＭＳ Ｐゴシック" charset="0"/>
              </a:defRPr>
            </a:lvl2pPr>
            <a:lvl3pPr marL="1143000" indent="-228600" eaLnBrk="0" hangingPunct="0">
              <a:defRPr sz="2000">
                <a:solidFill>
                  <a:schemeClr val="bg1"/>
                </a:solidFill>
                <a:latin typeface="Times New Roman" charset="0"/>
                <a:ea typeface="ＭＳ Ｐゴシック" charset="0"/>
              </a:defRPr>
            </a:lvl3pPr>
            <a:lvl4pPr marL="1600200" indent="-228600" eaLnBrk="0" hangingPunct="0">
              <a:defRPr sz="2000">
                <a:solidFill>
                  <a:schemeClr val="bg1"/>
                </a:solidFill>
                <a:latin typeface="Times New Roman" charset="0"/>
                <a:ea typeface="ＭＳ Ｐゴシック" charset="0"/>
              </a:defRPr>
            </a:lvl4pPr>
            <a:lvl5pPr marL="2057400" indent="-228600" eaLnBrk="0" hangingPunct="0">
              <a:defRPr sz="2000">
                <a:solidFill>
                  <a:schemeClr val="bg1"/>
                </a:solidFill>
                <a:latin typeface="Times New Roman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bg1"/>
                </a:solidFill>
                <a:latin typeface="Times New Roman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bg1"/>
                </a:solidFill>
                <a:latin typeface="Times New Roman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bg1"/>
                </a:solidFill>
                <a:latin typeface="Times New Roman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bg1"/>
                </a:solidFill>
                <a:latin typeface="Times New Roman" charset="0"/>
                <a:ea typeface="ＭＳ Ｐゴシック" charset="0"/>
              </a:defRPr>
            </a:lvl9pPr>
          </a:lstStyle>
          <a:p>
            <a:pPr algn="ctr">
              <a:defRPr/>
            </a:pPr>
            <a:r>
              <a:rPr lang="en-US" sz="2400" b="1" dirty="0" smtClean="0">
                <a:solidFill>
                  <a:schemeClr val="tx1"/>
                </a:solidFill>
                <a:latin typeface="Arial" charset="0"/>
              </a:rPr>
              <a:t>Institute for Software Integrated Systems</a:t>
            </a:r>
          </a:p>
          <a:p>
            <a:pPr algn="ctr">
              <a:spcBef>
                <a:spcPts val="600"/>
              </a:spcBef>
              <a:defRPr/>
            </a:pPr>
            <a:r>
              <a:rPr lang="en-US" sz="2400" b="1" dirty="0" smtClean="0">
                <a:solidFill>
                  <a:schemeClr val="tx1"/>
                </a:solidFill>
                <a:latin typeface="Arial" charset="0"/>
              </a:rPr>
              <a:t>Vanderbilt University</a:t>
            </a:r>
          </a:p>
        </p:txBody>
      </p:sp>
      <p:sp>
        <p:nvSpPr>
          <p:cNvPr id="10" name="Rectangle 2"/>
          <p:cNvSpPr txBox="1">
            <a:spLocks noChangeArrowheads="1"/>
          </p:cNvSpPr>
          <p:nvPr/>
        </p:nvSpPr>
        <p:spPr>
          <a:xfrm>
            <a:off x="480647" y="2264520"/>
            <a:ext cx="8229600" cy="822572"/>
          </a:xfrm>
          <a:prstGeom prst="rect">
            <a:avLst/>
          </a:prstGeom>
        </p:spPr>
        <p:txBody>
          <a:bodyPr/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altLang="en-US" b="1" dirty="0" smtClean="0">
                <a:solidFill>
                  <a:srgbClr val="7E000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Questions?</a:t>
            </a:r>
          </a:p>
        </p:txBody>
      </p:sp>
      <p:grpSp>
        <p:nvGrpSpPr>
          <p:cNvPr id="6" name="Group 5"/>
          <p:cNvGrpSpPr/>
          <p:nvPr/>
        </p:nvGrpSpPr>
        <p:grpSpPr>
          <a:xfrm>
            <a:off x="414637" y="3955854"/>
            <a:ext cx="8314727" cy="610921"/>
            <a:chOff x="571366" y="4710016"/>
            <a:chExt cx="8001269" cy="610921"/>
          </a:xfrm>
        </p:grpSpPr>
        <p:sp>
          <p:nvSpPr>
            <p:cNvPr id="2" name="Rectangle 1"/>
            <p:cNvSpPr/>
            <p:nvPr/>
          </p:nvSpPr>
          <p:spPr>
            <a:xfrm>
              <a:off x="571366" y="4710016"/>
              <a:ext cx="8001269" cy="369332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/>
              <a:r>
                <a:rPr lang="en-US" altLang="en-US" b="1" dirty="0" smtClean="0">
                  <a:latin typeface="Tahoma" panose="020B0604030504040204" pitchFamily="34" charset="0"/>
                  <a:ea typeface="Tahoma" panose="020B0604030504040204" pitchFamily="34" charset="0"/>
                  <a:cs typeface="Tahoma" panose="020B0604030504040204" pitchFamily="34" charset="0"/>
                </a:rPr>
                <a:t>“Precise Real-Time Relative </a:t>
              </a:r>
              <a:r>
                <a:rPr lang="en-US" altLang="en-US" b="1" dirty="0">
                  <a:latin typeface="Tahoma" panose="020B0604030504040204" pitchFamily="34" charset="0"/>
                  <a:ea typeface="Tahoma" panose="020B0604030504040204" pitchFamily="34" charset="0"/>
                  <a:cs typeface="Tahoma" panose="020B0604030504040204" pitchFamily="34" charset="0"/>
                </a:rPr>
                <a:t>Localization </a:t>
              </a:r>
              <a:r>
                <a:rPr lang="en-US" altLang="en-US" b="1" dirty="0" smtClean="0">
                  <a:latin typeface="Tahoma" panose="020B0604030504040204" pitchFamily="34" charset="0"/>
                  <a:ea typeface="Tahoma" panose="020B0604030504040204" pitchFamily="34" charset="0"/>
                  <a:cs typeface="Tahoma" panose="020B0604030504040204" pitchFamily="34" charset="0"/>
                </a:rPr>
                <a:t>Using Single-Frequency GPS”</a:t>
              </a:r>
              <a:endParaRPr lang="en-US" altLang="en-US" b="1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endParaRPr>
            </a:p>
          </p:txBody>
        </p:sp>
        <p:sp>
          <p:nvSpPr>
            <p:cNvPr id="12" name="Rectangle 11"/>
            <p:cNvSpPr/>
            <p:nvPr/>
          </p:nvSpPr>
          <p:spPr>
            <a:xfrm>
              <a:off x="571366" y="4982383"/>
              <a:ext cx="8001269" cy="338554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/>
              <a:r>
                <a:rPr lang="en-US" altLang="en-US" sz="1600" dirty="0" smtClean="0">
                  <a:latin typeface="Tahoma" panose="020B0604030504040204" pitchFamily="34" charset="0"/>
                  <a:ea typeface="Tahoma" panose="020B0604030504040204" pitchFamily="34" charset="0"/>
                  <a:cs typeface="Tahoma" panose="020B0604030504040204" pitchFamily="34" charset="0"/>
                </a:rPr>
                <a:t>Supported by a Google Research Award, the National Science Foundation, and DARPA</a:t>
              </a:r>
              <a:endParaRPr lang="en-US" altLang="en-US" sz="16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endParaRPr>
            </a:p>
          </p:txBody>
        </p:sp>
      </p:grpSp>
      <p:sp>
        <p:nvSpPr>
          <p:cNvPr id="13" name="TextBox 12"/>
          <p:cNvSpPr txBox="1"/>
          <p:nvPr/>
        </p:nvSpPr>
        <p:spPr>
          <a:xfrm>
            <a:off x="3194732" y="5881189"/>
            <a:ext cx="2754537" cy="830997"/>
          </a:xfrm>
          <a:prstGeom prst="rect">
            <a:avLst/>
          </a:prstGeom>
          <a:noFill/>
          <a:effectLst>
            <a:outerShdw blurRad="50800" dist="12700" dir="2700000" algn="tl" rotWithShape="0">
              <a:prstClr val="black">
                <a:alpha val="40000"/>
              </a:prstClr>
            </a:outerShdw>
          </a:effectLst>
        </p:spPr>
        <p:txBody>
          <a:bodyPr wrap="none" rtlCol="0">
            <a:spAutoFit/>
          </a:bodyPr>
          <a:lstStyle/>
          <a:p>
            <a:pPr algn="ctr"/>
            <a:r>
              <a:rPr lang="en-US" sz="2400" i="1" dirty="0" smtClean="0"/>
              <a:t>Dissertation Defense</a:t>
            </a:r>
          </a:p>
          <a:p>
            <a:pPr algn="ctr"/>
            <a:r>
              <a:rPr lang="en-US" sz="2400" i="1" dirty="0" smtClean="0"/>
              <a:t>March 4, 2014</a:t>
            </a:r>
            <a:endParaRPr lang="en-US" sz="2400" i="1" dirty="0"/>
          </a:p>
        </p:txBody>
      </p:sp>
      <p:sp>
        <p:nvSpPr>
          <p:cNvPr id="14" name="TextBox 13"/>
          <p:cNvSpPr txBox="1"/>
          <p:nvPr/>
        </p:nvSpPr>
        <p:spPr>
          <a:xfrm>
            <a:off x="3174823" y="4926505"/>
            <a:ext cx="2794355" cy="861774"/>
          </a:xfrm>
          <a:prstGeom prst="rect">
            <a:avLst/>
          </a:prstGeom>
          <a:noFill/>
          <a:effectLst/>
        </p:spPr>
        <p:txBody>
          <a:bodyPr wrap="none" rtlCol="0">
            <a:spAutoFit/>
          </a:bodyPr>
          <a:lstStyle/>
          <a:p>
            <a:pPr algn="ctr"/>
            <a:r>
              <a:rPr lang="en-US" sz="3200" b="1" dirty="0"/>
              <a:t>Will </a:t>
            </a:r>
            <a:r>
              <a:rPr lang="en-US" sz="3200" b="1" dirty="0" smtClean="0"/>
              <a:t>Hedgecock</a:t>
            </a:r>
          </a:p>
          <a:p>
            <a:pPr algn="ctr"/>
            <a:r>
              <a:rPr lang="en-US" b="1" i="1" dirty="0" smtClean="0"/>
              <a:t>Ph.D. Candidate</a:t>
            </a:r>
            <a:endParaRPr lang="en-US" b="1" i="1" dirty="0"/>
          </a:p>
        </p:txBody>
      </p:sp>
    </p:spTree>
    <p:extLst>
      <p:ext uri="{BB962C8B-B14F-4D97-AF65-F5344CB8AC3E}">
        <p14:creationId xmlns:p14="http://schemas.microsoft.com/office/powerpoint/2010/main" val="239328164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1_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11165</TotalTime>
  <Words>3054</Words>
  <Application>Microsoft Office PowerPoint</Application>
  <PresentationFormat>On-screen Show (4:3)</PresentationFormat>
  <Paragraphs>618</Paragraphs>
  <Slides>59</Slides>
  <Notes>13</Notes>
  <HiddenSlides>0</HiddenSlides>
  <MMClips>0</MMClips>
  <ScaleCrop>false</ScaleCrop>
  <HeadingPairs>
    <vt:vector size="6" baseType="variant">
      <vt:variant>
        <vt:lpstr>Fonts Used</vt:lpstr>
      </vt:variant>
      <vt:variant>
        <vt:i4>7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59</vt:i4>
      </vt:variant>
    </vt:vector>
  </HeadingPairs>
  <TitlesOfParts>
    <vt:vector size="67" baseType="lpstr">
      <vt:lpstr>Calibri</vt:lpstr>
      <vt:lpstr>Wingdings</vt:lpstr>
      <vt:lpstr>Arial</vt:lpstr>
      <vt:lpstr>Cambria Math</vt:lpstr>
      <vt:lpstr>MS PGothic</vt:lpstr>
      <vt:lpstr>MS PGothic</vt:lpstr>
      <vt:lpstr>Tahoma</vt:lpstr>
      <vt:lpstr>1_Office Theme</vt:lpstr>
      <vt:lpstr>PowerPoint Presentation</vt:lpstr>
      <vt:lpstr>Outline</vt:lpstr>
      <vt:lpstr>Motivation</vt:lpstr>
      <vt:lpstr>Problem Statement</vt:lpstr>
      <vt:lpstr>GPS Observable Overview</vt:lpstr>
      <vt:lpstr>GPS Observable Overview</vt:lpstr>
      <vt:lpstr>Related Work</vt:lpstr>
      <vt:lpstr>Outline</vt:lpstr>
      <vt:lpstr>Methodology</vt:lpstr>
      <vt:lpstr>Methodology</vt:lpstr>
      <vt:lpstr>Methodology</vt:lpstr>
      <vt:lpstr>Outline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Outline</vt:lpstr>
      <vt:lpstr>PowerPoint Presentation</vt:lpstr>
      <vt:lpstr>Outline</vt:lpstr>
      <vt:lpstr>PowerPoint Presentation</vt:lpstr>
      <vt:lpstr>PowerPoint Presentation</vt:lpstr>
      <vt:lpstr>Outline</vt:lpstr>
      <vt:lpstr>Software Architecture</vt:lpstr>
      <vt:lpstr>Software Architecture</vt:lpstr>
      <vt:lpstr>Software Architecture</vt:lpstr>
      <vt:lpstr>Software Architecture</vt:lpstr>
      <vt:lpstr>Software Architecture</vt:lpstr>
      <vt:lpstr>Software Architecture</vt:lpstr>
      <vt:lpstr>Software Architecture</vt:lpstr>
      <vt:lpstr>Experimental Prototype</vt:lpstr>
      <vt:lpstr>Experimental Prototype</vt:lpstr>
      <vt:lpstr>Outline</vt:lpstr>
      <vt:lpstr>Results</vt:lpstr>
      <vt:lpstr>Results</vt:lpstr>
      <vt:lpstr>Results</vt:lpstr>
      <vt:lpstr>Outline</vt:lpstr>
      <vt:lpstr>PowerPoint Presentation</vt:lpstr>
      <vt:lpstr>PowerPoint Presentation</vt:lpstr>
      <vt:lpstr>PowerPoint Presentation</vt:lpstr>
      <vt:lpstr>Outline</vt:lpstr>
      <vt:lpstr>PowerPoint Presentation</vt:lpstr>
      <vt:lpstr>PowerPoint Presentation</vt:lpstr>
      <vt:lpstr>PowerPoint Presentation</vt:lpstr>
      <vt:lpstr>PowerPoint Presentation</vt:lpstr>
      <vt:lpstr>Outline</vt:lpstr>
      <vt:lpstr>Results</vt:lpstr>
      <vt:lpstr>Results</vt:lpstr>
      <vt:lpstr>Results</vt:lpstr>
      <vt:lpstr>Results</vt:lpstr>
      <vt:lpstr>Results</vt:lpstr>
      <vt:lpstr>Results</vt:lpstr>
      <vt:lpstr>Results</vt:lpstr>
      <vt:lpstr>Outline</vt:lpstr>
      <vt:lpstr>Future Work</vt:lpstr>
      <vt:lpstr>Conclusions</vt:lpstr>
      <vt:lpstr>PowerPoint Presentation</vt:lpstr>
    </vt:vector>
  </TitlesOfParts>
  <Company>Vanderbilt University, ISIS</Company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RegTrack</dc:title>
  <dc:creator>Will Hedgecock</dc:creator>
  <cp:lastModifiedBy>Will Hedgecock</cp:lastModifiedBy>
  <cp:revision>352</cp:revision>
  <cp:lastPrinted>2014-02-18T19:39:15Z</cp:lastPrinted>
  <dcterms:created xsi:type="dcterms:W3CDTF">2013-03-21T22:12:30Z</dcterms:created>
  <dcterms:modified xsi:type="dcterms:W3CDTF">2014-11-18T22:13:42Z</dcterms:modified>
</cp:coreProperties>
</file>