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Lst>
  <p:notesMasterIdLst>
    <p:notesMasterId r:id="rId46"/>
  </p:notesMasterIdLst>
  <p:sldIdLst>
    <p:sldId id="256" r:id="rId4"/>
    <p:sldId id="258" r:id="rId5"/>
    <p:sldId id="289" r:id="rId6"/>
    <p:sldId id="291" r:id="rId7"/>
    <p:sldId id="259" r:id="rId8"/>
    <p:sldId id="273" r:id="rId9"/>
    <p:sldId id="292" r:id="rId10"/>
    <p:sldId id="298" r:id="rId11"/>
    <p:sldId id="299" r:id="rId12"/>
    <p:sldId id="300" r:id="rId13"/>
    <p:sldId id="293" r:id="rId14"/>
    <p:sldId id="302" r:id="rId15"/>
    <p:sldId id="261" r:id="rId16"/>
    <p:sldId id="262" r:id="rId17"/>
    <p:sldId id="274" r:id="rId18"/>
    <p:sldId id="275" r:id="rId19"/>
    <p:sldId id="263" r:id="rId20"/>
    <p:sldId id="278" r:id="rId21"/>
    <p:sldId id="264" r:id="rId22"/>
    <p:sldId id="279" r:id="rId23"/>
    <p:sldId id="280" r:id="rId24"/>
    <p:sldId id="281" r:id="rId25"/>
    <p:sldId id="282" r:id="rId26"/>
    <p:sldId id="283" r:id="rId27"/>
    <p:sldId id="267" r:id="rId28"/>
    <p:sldId id="268" r:id="rId29"/>
    <p:sldId id="301" r:id="rId30"/>
    <p:sldId id="303" r:id="rId31"/>
    <p:sldId id="304" r:id="rId32"/>
    <p:sldId id="305" r:id="rId33"/>
    <p:sldId id="306" r:id="rId34"/>
    <p:sldId id="297" r:id="rId35"/>
    <p:sldId id="277" r:id="rId36"/>
    <p:sldId id="295" r:id="rId37"/>
    <p:sldId id="290" r:id="rId38"/>
    <p:sldId id="307" r:id="rId39"/>
    <p:sldId id="308" r:id="rId40"/>
    <p:sldId id="296" r:id="rId41"/>
    <p:sldId id="271" r:id="rId42"/>
    <p:sldId id="285" r:id="rId43"/>
    <p:sldId id="286" r:id="rId44"/>
    <p:sldId id="288" r:id="rId45"/>
  </p:sldIdLst>
  <p:sldSz cx="12192000" cy="6858000"/>
  <p:notesSz cx="6858000" cy="9144000"/>
  <p:embeddedFontLst>
    <p:embeddedFont>
      <p:font typeface="Calibri" panose="020F0502020204030204" pitchFamily="34" charset="0"/>
      <p:regular r:id="rId47"/>
      <p:bold r:id="rId48"/>
      <p:italic r:id="rId49"/>
      <p:boldItalic r:id="rId50"/>
    </p:embeddedFont>
    <p:embeddedFont>
      <p:font typeface="Cambria Math" panose="02040503050406030204" pitchFamily="18" charset="0"/>
      <p:regular r:id="rId51"/>
    </p:embeddedFont>
    <p:embeddedFont>
      <p:font typeface="Berlin Sans FB Demi" panose="020E0802020502020306" pitchFamily="34" charset="0"/>
      <p:bold r:id="rId52"/>
    </p:embeddedFont>
    <p:embeddedFont>
      <p:font typeface="Calibri Light" panose="020F0302020204030204" pitchFamily="34" charset="0"/>
      <p:regular r:id="rId53"/>
      <p: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180A"/>
    <a:srgbClr val="FFFFFF"/>
    <a:srgbClr val="1D2C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013" autoAdjust="0"/>
  </p:normalViewPr>
  <p:slideViewPr>
    <p:cSldViewPr snapToGrid="0">
      <p:cViewPr varScale="1">
        <p:scale>
          <a:sx n="101" d="100"/>
          <a:sy n="101" d="100"/>
        </p:scale>
        <p:origin x="876" y="102"/>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font" Target="fonts/font7.fntdata"/><Relationship Id="rId58"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3.fntdata"/><Relationship Id="rId57"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font" Target="fonts/font6.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font" Target="fonts/font2.fntdata"/><Relationship Id="rId5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font" Target="fonts/font5.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66860B-8688-4CFD-8907-20E3BCD7D068}" type="datetimeFigureOut">
              <a:rPr lang="en-US" smtClean="0"/>
              <a:t>9/27/2013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8045DA-29CB-44E7-BCB6-1F67402B4FA5}" type="slidenum">
              <a:rPr lang="en-US" smtClean="0"/>
              <a:t>‹#›</a:t>
            </a:fld>
            <a:endParaRPr lang="en-US"/>
          </a:p>
        </p:txBody>
      </p:sp>
    </p:spTree>
    <p:extLst>
      <p:ext uri="{BB962C8B-B14F-4D97-AF65-F5344CB8AC3E}">
        <p14:creationId xmlns:p14="http://schemas.microsoft.com/office/powerpoint/2010/main" val="1445972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8045DA-29CB-44E7-BCB6-1F67402B4FA5}"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478331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smtClean="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4264412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pPr lvl="0"/>
            <a:endParaRPr lang="en-US" dirty="0" smtClean="0">
              <a:solidFill>
                <a:schemeClr val="bg1"/>
              </a:solidFill>
            </a:endParaRPr>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pPr marL="0" lvl="0" indent="0" algn="l">
              <a:buFont typeface="Arial" pitchFamily="34" charset="0"/>
              <a:buNone/>
            </a:pPr>
            <a:endParaRPr lang="en-US" dirty="0" smtClean="0">
              <a:solidFill>
                <a:schemeClr val="tx1"/>
              </a:solidFill>
            </a:endParaRPr>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pPr marL="0" lvl="0" indent="0" algn="l">
              <a:buFont typeface="Arial" pitchFamily="34" charset="0"/>
              <a:buNone/>
            </a:pPr>
            <a:endParaRPr lang="en-US" dirty="0" smtClean="0">
              <a:solidFill>
                <a:schemeClr val="tx1"/>
              </a:solidFill>
            </a:endParaRPr>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pPr marL="0" lvl="0" indent="0" algn="l">
              <a:buFont typeface="Arial" pitchFamily="34" charset="0"/>
              <a:buNone/>
            </a:pPr>
            <a:endParaRPr lang="en-US" dirty="0" smtClean="0">
              <a:solidFill>
                <a:schemeClr val="tx1"/>
              </a:solidFill>
            </a:endParaRPr>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50FC4A-BE54-4EC1-AD58-74D241D5526A}"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3885664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50FC4A-BE54-4EC1-AD58-74D241D5526A}"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3885664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8045DA-29CB-44E7-BCB6-1F67402B4FA5}" type="slidenum">
              <a:rPr lang="en-US" smtClean="0"/>
              <a:t>19</a:t>
            </a:fld>
            <a:endParaRPr lang="en-US"/>
          </a:p>
        </p:txBody>
      </p:sp>
    </p:spTree>
    <p:extLst>
      <p:ext uri="{BB962C8B-B14F-4D97-AF65-F5344CB8AC3E}">
        <p14:creationId xmlns:p14="http://schemas.microsoft.com/office/powerpoint/2010/main" val="32670697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8045DA-29CB-44E7-BCB6-1F67402B4FA5}" type="slidenum">
              <a:rPr lang="en-US" smtClean="0"/>
              <a:t>20</a:t>
            </a:fld>
            <a:endParaRPr lang="en-US"/>
          </a:p>
        </p:txBody>
      </p:sp>
    </p:spTree>
    <p:extLst>
      <p:ext uri="{BB962C8B-B14F-4D97-AF65-F5344CB8AC3E}">
        <p14:creationId xmlns:p14="http://schemas.microsoft.com/office/powerpoint/2010/main" val="29182752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8045DA-29CB-44E7-BCB6-1F67402B4FA5}" type="slidenum">
              <a:rPr lang="en-US" smtClean="0"/>
              <a:t>21</a:t>
            </a:fld>
            <a:endParaRPr lang="en-US"/>
          </a:p>
        </p:txBody>
      </p:sp>
    </p:spTree>
    <p:extLst>
      <p:ext uri="{BB962C8B-B14F-4D97-AF65-F5344CB8AC3E}">
        <p14:creationId xmlns:p14="http://schemas.microsoft.com/office/powerpoint/2010/main" val="39405701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8045DA-29CB-44E7-BCB6-1F67402B4FA5}" type="slidenum">
              <a:rPr lang="en-US" smtClean="0"/>
              <a:t>22</a:t>
            </a:fld>
            <a:endParaRPr lang="en-US"/>
          </a:p>
        </p:txBody>
      </p:sp>
    </p:spTree>
    <p:extLst>
      <p:ext uri="{BB962C8B-B14F-4D97-AF65-F5344CB8AC3E}">
        <p14:creationId xmlns:p14="http://schemas.microsoft.com/office/powerpoint/2010/main" val="13976966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8045DA-29CB-44E7-BCB6-1F67402B4FA5}" type="slidenum">
              <a:rPr lang="en-US" smtClean="0"/>
              <a:t>23</a:t>
            </a:fld>
            <a:endParaRPr lang="en-US"/>
          </a:p>
        </p:txBody>
      </p:sp>
    </p:spTree>
    <p:extLst>
      <p:ext uri="{BB962C8B-B14F-4D97-AF65-F5344CB8AC3E}">
        <p14:creationId xmlns:p14="http://schemas.microsoft.com/office/powerpoint/2010/main" val="180579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8045DA-29CB-44E7-BCB6-1F67402B4FA5}" type="slidenum">
              <a:rPr lang="en-US" smtClean="0"/>
              <a:t>24</a:t>
            </a:fld>
            <a:endParaRPr lang="en-US"/>
          </a:p>
        </p:txBody>
      </p:sp>
    </p:spTree>
    <p:extLst>
      <p:ext uri="{BB962C8B-B14F-4D97-AF65-F5344CB8AC3E}">
        <p14:creationId xmlns:p14="http://schemas.microsoft.com/office/powerpoint/2010/main" val="5405538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pPr marL="0" lvl="0" indent="0">
              <a:buFont typeface="Arial" panose="020B0604020202020204" pitchFamily="34" charset="0"/>
              <a:buNone/>
            </a:pPr>
            <a:endParaRPr lang="en-US" sz="2400" dirty="0" smtClean="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baseline="0" dirty="0" smtClean="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6031679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1628083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190978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smtClean="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D2ECD1-E499-468E-9ADF-18E679E287B9}" type="datetimeFigureOut">
              <a:rPr lang="en-US" smtClean="0"/>
              <a:t>9/27/2013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10804604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D2ECD1-E499-468E-9ADF-18E679E287B9}" type="datetimeFigureOut">
              <a:rPr lang="en-US" smtClean="0"/>
              <a:t>9/27/2013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17268631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D2ECD1-E499-468E-9ADF-18E679E287B9}" type="datetimeFigureOut">
              <a:rPr lang="en-US" smtClean="0"/>
              <a:t>9/27/2013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5229089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D2ECD1-E499-468E-9ADF-18E679E287B9}" type="datetimeFigureOut">
              <a:rPr lang="en-US" smtClean="0"/>
              <a:t>9/27/2013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26897597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D2ECD1-E499-468E-9ADF-18E679E287B9}" type="datetimeFigureOut">
              <a:rPr lang="en-US" smtClean="0"/>
              <a:t>9/27/2013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1867439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D2ECD1-E499-468E-9ADF-18E679E287B9}" type="datetimeFigureOut">
              <a:rPr lang="en-US" smtClean="0"/>
              <a:t>9/27/2013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13584377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D2ECD1-E499-468E-9ADF-18E679E287B9}" type="datetimeFigureOut">
              <a:rPr lang="en-US" smtClean="0"/>
              <a:t>9/27/2013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8449367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D2ECD1-E499-468E-9ADF-18E679E287B9}" type="datetimeFigureOut">
              <a:rPr lang="en-US" smtClean="0"/>
              <a:t>9/27/2013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3877791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D2ECD1-E499-468E-9ADF-18E679E287B9}" type="datetimeFigureOut">
              <a:rPr lang="en-US" smtClean="0"/>
              <a:t>9/27/2013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15142521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D2ECD1-E499-468E-9ADF-18E679E287B9}" type="datetimeFigureOut">
              <a:rPr lang="en-US" smtClean="0"/>
              <a:t>9/27/2013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17460272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D2ECD1-E499-468E-9ADF-18E679E287B9}" type="datetimeFigureOut">
              <a:rPr lang="en-US" smtClean="0"/>
              <a:t>9/27/2013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3782303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9"/>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AB9784-C76E-40D7-95A9-6D2D8CE11CF8}" type="datetimeFigureOut">
              <a:rPr lang="en-US" smtClean="0">
                <a:solidFill>
                  <a:prstClr val="black">
                    <a:tint val="75000"/>
                  </a:prstClr>
                </a:solidFill>
              </a:rPr>
              <a:pPr/>
              <a:t>9/27/2013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56151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AB9784-C76E-40D7-95A9-6D2D8CE11CF8}" type="datetimeFigureOut">
              <a:rPr lang="en-US" smtClean="0">
                <a:solidFill>
                  <a:prstClr val="black">
                    <a:tint val="75000"/>
                  </a:prstClr>
                </a:solidFill>
              </a:rPr>
              <a:pPr/>
              <a:t>9/27/2013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8542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4"/>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AB9784-C76E-40D7-95A9-6D2D8CE11CF8}" type="datetimeFigureOut">
              <a:rPr lang="en-US" smtClean="0">
                <a:solidFill>
                  <a:prstClr val="black">
                    <a:tint val="75000"/>
                  </a:prstClr>
                </a:solidFill>
              </a:rPr>
              <a:pPr/>
              <a:t>9/27/2013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41145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AB9784-C76E-40D7-95A9-6D2D8CE11CF8}" type="datetimeFigureOut">
              <a:rPr lang="en-US" smtClean="0">
                <a:solidFill>
                  <a:prstClr val="black">
                    <a:tint val="75000"/>
                  </a:prstClr>
                </a:solidFill>
              </a:rPr>
              <a:pPr/>
              <a:t>9/27/2013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57425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0"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AB9784-C76E-40D7-95A9-6D2D8CE11CF8}" type="datetimeFigureOut">
              <a:rPr lang="en-US" smtClean="0">
                <a:solidFill>
                  <a:prstClr val="black">
                    <a:tint val="75000"/>
                  </a:prstClr>
                </a:solidFill>
              </a:rPr>
              <a:pPr/>
              <a:t>9/27/2013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60971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AB9784-C76E-40D7-95A9-6D2D8CE11CF8}" type="datetimeFigureOut">
              <a:rPr lang="en-US" smtClean="0">
                <a:solidFill>
                  <a:prstClr val="black">
                    <a:tint val="75000"/>
                  </a:prstClr>
                </a:solidFill>
              </a:rPr>
              <a:pPr/>
              <a:t>9/27/2013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07202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AB9784-C76E-40D7-95A9-6D2D8CE11CF8}" type="datetimeFigureOut">
              <a:rPr lang="en-US" smtClean="0">
                <a:solidFill>
                  <a:prstClr val="black">
                    <a:tint val="75000"/>
                  </a:prstClr>
                </a:solidFill>
              </a:rPr>
              <a:pPr/>
              <a:t>9/27/2013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47821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5" y="273052"/>
            <a:ext cx="4011084"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5"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AB9784-C76E-40D7-95A9-6D2D8CE11CF8}" type="datetimeFigureOut">
              <a:rPr lang="en-US" smtClean="0">
                <a:solidFill>
                  <a:prstClr val="black">
                    <a:tint val="75000"/>
                  </a:prstClr>
                </a:solidFill>
              </a:rPr>
              <a:pPr/>
              <a:t>9/27/2013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1820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3"/>
            <a:ext cx="73152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41"/>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AB9784-C76E-40D7-95A9-6D2D8CE11CF8}" type="datetimeFigureOut">
              <a:rPr lang="en-US" smtClean="0">
                <a:solidFill>
                  <a:prstClr val="black">
                    <a:tint val="75000"/>
                  </a:prstClr>
                </a:solidFill>
              </a:rPr>
              <a:pPr/>
              <a:t>9/27/2013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02273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AB9784-C76E-40D7-95A9-6D2D8CE11CF8}" type="datetimeFigureOut">
              <a:rPr lang="en-US" smtClean="0">
                <a:solidFill>
                  <a:prstClr val="black">
                    <a:tint val="75000"/>
                  </a:prstClr>
                </a:solidFill>
              </a:rPr>
              <a:pPr/>
              <a:t>9/27/2013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76951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2"/>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AB9784-C76E-40D7-95A9-6D2D8CE11CF8}" type="datetimeFigureOut">
              <a:rPr lang="en-US" smtClean="0">
                <a:solidFill>
                  <a:prstClr val="black">
                    <a:tint val="75000"/>
                  </a:prstClr>
                </a:solidFill>
              </a:rPr>
              <a:pPr/>
              <a:t>9/27/2013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02715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D2ECD1-E499-468E-9ADF-18E679E287B9}" type="datetimeFigureOut">
              <a:rPr lang="en-US" smtClean="0">
                <a:solidFill>
                  <a:prstClr val="black">
                    <a:tint val="75000"/>
                  </a:prstClr>
                </a:solidFill>
              </a:rPr>
              <a:pPr/>
              <a:t>9/27/2013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46253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D2ECD1-E499-468E-9ADF-18E679E287B9}" type="datetimeFigureOut">
              <a:rPr lang="en-US" smtClean="0">
                <a:solidFill>
                  <a:prstClr val="black">
                    <a:tint val="75000"/>
                  </a:prstClr>
                </a:solidFill>
              </a:rPr>
              <a:pPr/>
              <a:t>9/27/2013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91547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D2ECD1-E499-468E-9ADF-18E679E287B9}" type="datetimeFigureOut">
              <a:rPr lang="en-US" smtClean="0">
                <a:solidFill>
                  <a:prstClr val="black">
                    <a:tint val="75000"/>
                  </a:prstClr>
                </a:solidFill>
              </a:rPr>
              <a:pPr/>
              <a:t>9/27/2013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23230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D2ECD1-E499-468E-9ADF-18E679E287B9}" type="datetimeFigureOut">
              <a:rPr lang="en-US" smtClean="0">
                <a:solidFill>
                  <a:prstClr val="black">
                    <a:tint val="75000"/>
                  </a:prstClr>
                </a:solidFill>
              </a:rPr>
              <a:pPr/>
              <a:t>9/27/2013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12986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D2ECD1-E499-468E-9ADF-18E679E287B9}" type="datetimeFigureOut">
              <a:rPr lang="en-US" smtClean="0">
                <a:solidFill>
                  <a:prstClr val="black">
                    <a:tint val="75000"/>
                  </a:prstClr>
                </a:solidFill>
              </a:rPr>
              <a:pPr/>
              <a:t>9/27/2013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04567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D2ECD1-E499-468E-9ADF-18E679E287B9}" type="datetimeFigureOut">
              <a:rPr lang="en-US" smtClean="0">
                <a:solidFill>
                  <a:prstClr val="black">
                    <a:tint val="75000"/>
                  </a:prstClr>
                </a:solidFill>
              </a:rPr>
              <a:pPr/>
              <a:t>9/27/2013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19649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D2ECD1-E499-468E-9ADF-18E679E287B9}" type="datetimeFigureOut">
              <a:rPr lang="en-US" smtClean="0">
                <a:solidFill>
                  <a:prstClr val="black">
                    <a:tint val="75000"/>
                  </a:prstClr>
                </a:solidFill>
              </a:rPr>
              <a:pPr/>
              <a:t>9/27/2013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41028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D2ECD1-E499-468E-9ADF-18E679E287B9}" type="datetimeFigureOut">
              <a:rPr lang="en-US" smtClean="0">
                <a:solidFill>
                  <a:prstClr val="black">
                    <a:tint val="75000"/>
                  </a:prstClr>
                </a:solidFill>
              </a:rPr>
              <a:pPr/>
              <a:t>9/27/2013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18666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D2ECD1-E499-468E-9ADF-18E679E287B9}" type="datetimeFigureOut">
              <a:rPr lang="en-US" smtClean="0">
                <a:solidFill>
                  <a:prstClr val="black">
                    <a:tint val="75000"/>
                  </a:prstClr>
                </a:solidFill>
              </a:rPr>
              <a:pPr/>
              <a:t>9/27/2013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79850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D2ECD1-E499-468E-9ADF-18E679E287B9}" type="datetimeFigureOut">
              <a:rPr lang="en-US" smtClean="0">
                <a:solidFill>
                  <a:prstClr val="black">
                    <a:tint val="75000"/>
                  </a:prstClr>
                </a:solidFill>
              </a:rPr>
              <a:pPr/>
              <a:t>9/27/2013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45277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D2ECD1-E499-468E-9ADF-18E679E287B9}" type="datetimeFigureOut">
              <a:rPr lang="en-US" smtClean="0">
                <a:solidFill>
                  <a:prstClr val="black">
                    <a:tint val="75000"/>
                  </a:prstClr>
                </a:solidFill>
              </a:rPr>
              <a:pPr/>
              <a:t>9/27/2013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6871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D2ECD1-E499-468E-9ADF-18E679E287B9}" type="datetimeFigureOut">
              <a:rPr lang="en-US" smtClean="0"/>
              <a:t>9/27/2013</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94CA1B-1220-4A25-83DE-8BBD28A27A99}" type="slidenum">
              <a:rPr lang="en-US" smtClean="0"/>
              <a:t>‹#›</a:t>
            </a:fld>
            <a:endParaRPr lang="en-US"/>
          </a:p>
        </p:txBody>
      </p:sp>
    </p:spTree>
    <p:extLst>
      <p:ext uri="{BB962C8B-B14F-4D97-AF65-F5344CB8AC3E}">
        <p14:creationId xmlns:p14="http://schemas.microsoft.com/office/powerpoint/2010/main" val="41480839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4"/>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4"/>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AB9784-C76E-40D7-95A9-6D2D8CE11CF8}" type="datetimeFigureOut">
              <a:rPr lang="en-US" smtClean="0">
                <a:solidFill>
                  <a:prstClr val="black">
                    <a:tint val="75000"/>
                  </a:prstClr>
                </a:solidFill>
              </a:rPr>
              <a:pPr/>
              <a:t>9/27/2013</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4"/>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1" y="6356354"/>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10937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D2ECD1-E499-468E-9ADF-18E679E287B9}" type="datetimeFigureOut">
              <a:rPr lang="en-US" smtClean="0">
                <a:solidFill>
                  <a:prstClr val="black">
                    <a:tint val="75000"/>
                  </a:prstClr>
                </a:solidFill>
              </a:rPr>
              <a:pPr/>
              <a:t>9/27/2013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16005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4.xml"/><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11.png"/><Relationship Id="rId5" Type="http://schemas.openxmlformats.org/officeDocument/2006/relationships/image" Target="../media/image9.jp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4.xml"/><Relationship Id="rId4" Type="http://schemas.openxmlformats.org/officeDocument/2006/relationships/image" Target="../media/image10.gif"/></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4.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2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jpeg"/><Relationship Id="rId7"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3.xml"/><Relationship Id="rId5" Type="http://schemas.openxmlformats.org/officeDocument/2006/relationships/image" Target="../media/image20.gif"/><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13.xml"/><Relationship Id="rId5" Type="http://schemas.openxmlformats.org/officeDocument/2006/relationships/image" Target="../media/image33.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13.xml"/><Relationship Id="rId5" Type="http://schemas.openxmlformats.org/officeDocument/2006/relationships/image" Target="../media/image29.jpeg"/><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1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13.xml"/><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13.xml"/><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897310"/>
            <a:ext cx="9144000" cy="1634044"/>
          </a:xfrm>
        </p:spPr>
        <p:txBody>
          <a:bodyPr>
            <a:noAutofit/>
          </a:bodyPr>
          <a:lstStyle/>
          <a:p>
            <a:r>
              <a:rPr lang="en-US" sz="5400" dirty="0" smtClean="0">
                <a:solidFill>
                  <a:srgbClr val="10180A"/>
                </a:solidFill>
                <a:effectLst>
                  <a:outerShdw blurRad="38100" dist="38100" dir="2700000" algn="tl">
                    <a:srgbClr val="000000">
                      <a:alpha val="43137"/>
                    </a:srgbClr>
                  </a:outerShdw>
                </a:effectLst>
                <a:latin typeface="Berlin Sans FB Demi" panose="020E0802020502020306" pitchFamily="34" charset="0"/>
              </a:rPr>
              <a:t>High-Precision Relative Positioning with GPS</a:t>
            </a:r>
            <a:endParaRPr lang="en-US" sz="5400" dirty="0">
              <a:solidFill>
                <a:srgbClr val="10180A"/>
              </a:solidFill>
              <a:effectLst>
                <a:outerShdw blurRad="38100" dist="38100" dir="2700000" algn="tl">
                  <a:srgbClr val="000000">
                    <a:alpha val="43137"/>
                  </a:srgbClr>
                </a:outerShdw>
              </a:effectLst>
              <a:latin typeface="Berlin Sans FB Demi" panose="020E0802020502020306" pitchFamily="34" charset="0"/>
            </a:endParaRPr>
          </a:p>
        </p:txBody>
      </p:sp>
      <p:pic>
        <p:nvPicPr>
          <p:cNvPr id="4" name="Grafik 5" descr="136581138_display.jpg"/>
          <p:cNvPicPr>
            <a:picLocks noChangeAspect="1"/>
          </p:cNvPicPr>
          <p:nvPr/>
        </p:nvPicPr>
        <p:blipFill>
          <a:blip r:embed="rId3" cstate="print"/>
          <a:stretch>
            <a:fillRect/>
          </a:stretch>
        </p:blipFill>
        <p:spPr>
          <a:xfrm>
            <a:off x="1290437" y="211270"/>
            <a:ext cx="1071904" cy="107190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0372" y="338016"/>
            <a:ext cx="971552" cy="671914"/>
          </a:xfrm>
          <a:prstGeom prst="rect">
            <a:avLst/>
          </a:prstGeom>
        </p:spPr>
      </p:pic>
      <p:sp>
        <p:nvSpPr>
          <p:cNvPr id="6" name="Rectangle 5"/>
          <p:cNvSpPr/>
          <p:nvPr/>
        </p:nvSpPr>
        <p:spPr>
          <a:xfrm>
            <a:off x="8710602" y="1009930"/>
            <a:ext cx="3291093" cy="954107"/>
          </a:xfrm>
          <a:prstGeom prst="rect">
            <a:avLst/>
          </a:prstGeom>
          <a:noFill/>
        </p:spPr>
        <p:txBody>
          <a:bodyPr wrap="none" lIns="91440" tIns="45720" rIns="91440" bIns="45720">
            <a:spAutoFit/>
          </a:bodyPr>
          <a:lstStyle/>
          <a:p>
            <a:pPr algn="ctr"/>
            <a:r>
              <a:rPr lang="en-US" sz="2800" b="0" cap="none" spc="0" dirty="0" smtClean="0">
                <a:ln w="0"/>
                <a:solidFill>
                  <a:schemeClr val="accent2">
                    <a:lumMod val="50000"/>
                  </a:schemeClr>
                </a:solidFill>
                <a:effectLst>
                  <a:outerShdw blurRad="38100" dist="25400" dir="5400000" algn="ctr" rotWithShape="0">
                    <a:srgbClr val="6E747A">
                      <a:alpha val="43000"/>
                    </a:srgbClr>
                  </a:outerShdw>
                </a:effectLst>
              </a:rPr>
              <a:t>Institute for Software</a:t>
            </a:r>
          </a:p>
          <a:p>
            <a:pPr algn="ctr"/>
            <a:r>
              <a:rPr lang="en-US" sz="2800" b="0" cap="none" spc="0" dirty="0" smtClean="0">
                <a:ln w="0"/>
                <a:solidFill>
                  <a:schemeClr val="accent2">
                    <a:lumMod val="50000"/>
                  </a:schemeClr>
                </a:solidFill>
                <a:effectLst>
                  <a:outerShdw blurRad="38100" dist="25400" dir="5400000" algn="ctr" rotWithShape="0">
                    <a:srgbClr val="6E747A">
                      <a:alpha val="43000"/>
                    </a:srgbClr>
                  </a:outerShdw>
                </a:effectLst>
              </a:rPr>
              <a:t>Integrated Systems</a:t>
            </a:r>
            <a:endParaRPr lang="en-US" sz="2800" b="0" cap="none" spc="0" dirty="0">
              <a:ln w="0"/>
              <a:solidFill>
                <a:schemeClr val="accent2">
                  <a:lumMod val="50000"/>
                </a:schemeClr>
              </a:solidFill>
              <a:effectLst>
                <a:outerShdw blurRad="38100" dist="25400" dir="5400000" algn="ctr" rotWithShape="0">
                  <a:srgbClr val="6E747A">
                    <a:alpha val="43000"/>
                  </a:srgbClr>
                </a:outerShdw>
              </a:effectLst>
            </a:endParaRPr>
          </a:p>
        </p:txBody>
      </p:sp>
      <p:sp>
        <p:nvSpPr>
          <p:cNvPr id="7" name="Rectangle 6"/>
          <p:cNvSpPr/>
          <p:nvPr/>
        </p:nvSpPr>
        <p:spPr>
          <a:xfrm>
            <a:off x="207613" y="1316679"/>
            <a:ext cx="3237553" cy="523220"/>
          </a:xfrm>
          <a:prstGeom prst="rect">
            <a:avLst/>
          </a:prstGeom>
          <a:noFill/>
        </p:spPr>
        <p:txBody>
          <a:bodyPr wrap="none" lIns="91440" tIns="45720" rIns="91440" bIns="45720">
            <a:spAutoFit/>
          </a:bodyPr>
          <a:lstStyle/>
          <a:p>
            <a:pPr algn="ctr"/>
            <a:r>
              <a:rPr lang="en-US" sz="2800" b="0" cap="none" spc="0" dirty="0" smtClean="0">
                <a:ln w="0"/>
                <a:solidFill>
                  <a:schemeClr val="accent4">
                    <a:lumMod val="50000"/>
                  </a:schemeClr>
                </a:solidFill>
                <a:effectLst>
                  <a:outerShdw blurRad="38100" dist="25400" dir="5400000" algn="ctr" rotWithShape="0">
                    <a:srgbClr val="6E747A">
                      <a:alpha val="43000"/>
                    </a:srgbClr>
                  </a:outerShdw>
                </a:effectLst>
              </a:rPr>
              <a:t>Vanderbilt University</a:t>
            </a:r>
            <a:endParaRPr lang="en-US" sz="2800" b="0" cap="none" spc="0" dirty="0">
              <a:ln w="0"/>
              <a:solidFill>
                <a:schemeClr val="accent4">
                  <a:lumMod val="50000"/>
                </a:schemeClr>
              </a:solidFill>
              <a:effectLst>
                <a:outerShdw blurRad="38100" dist="25400" dir="5400000" algn="ctr" rotWithShape="0">
                  <a:srgbClr val="6E747A">
                    <a:alpha val="43000"/>
                  </a:srgbClr>
                </a:outerShdw>
              </a:effectLst>
            </a:endParaRPr>
          </a:p>
        </p:txBody>
      </p:sp>
      <p:sp>
        <p:nvSpPr>
          <p:cNvPr id="11" name="TextBox 10"/>
          <p:cNvSpPr txBox="1"/>
          <p:nvPr/>
        </p:nvSpPr>
        <p:spPr>
          <a:xfrm>
            <a:off x="4724663" y="5590803"/>
            <a:ext cx="2742674" cy="584775"/>
          </a:xfrm>
          <a:prstGeom prst="rect">
            <a:avLst/>
          </a:prstGeom>
          <a:noFill/>
          <a:effectLst>
            <a:outerShdw blurRad="50800" dist="12700" dir="2700000" algn="tl" rotWithShape="0">
              <a:prstClr val="black">
                <a:alpha val="40000"/>
              </a:prstClr>
            </a:outerShdw>
          </a:effectLst>
        </p:spPr>
        <p:txBody>
          <a:bodyPr wrap="none" rtlCol="0">
            <a:spAutoFit/>
          </a:bodyPr>
          <a:lstStyle/>
          <a:p>
            <a:r>
              <a:rPr lang="en-US" sz="3200" dirty="0" smtClean="0"/>
              <a:t>Will Hedgecock</a:t>
            </a:r>
            <a:endParaRPr lang="en-US" sz="3200" dirty="0"/>
          </a:p>
        </p:txBody>
      </p:sp>
      <p:sp>
        <p:nvSpPr>
          <p:cNvPr id="14" name="TextBox 13"/>
          <p:cNvSpPr txBox="1"/>
          <p:nvPr/>
        </p:nvSpPr>
        <p:spPr>
          <a:xfrm>
            <a:off x="3714932" y="6076578"/>
            <a:ext cx="4762137" cy="461665"/>
          </a:xfrm>
          <a:prstGeom prst="rect">
            <a:avLst/>
          </a:prstGeom>
          <a:noFill/>
          <a:effectLst>
            <a:outerShdw blurRad="50800" dist="12700" dir="2700000" algn="tl" rotWithShape="0">
              <a:prstClr val="black">
                <a:alpha val="40000"/>
              </a:prstClr>
            </a:outerShdw>
          </a:effectLst>
        </p:spPr>
        <p:txBody>
          <a:bodyPr wrap="none" rtlCol="0">
            <a:spAutoFit/>
          </a:bodyPr>
          <a:lstStyle/>
          <a:p>
            <a:r>
              <a:rPr lang="en-US" sz="2400" dirty="0" err="1" smtClean="0"/>
              <a:t>WithIT</a:t>
            </a:r>
            <a:r>
              <a:rPr lang="en-US" sz="2400" dirty="0" smtClean="0"/>
              <a:t> Seminar, </a:t>
            </a:r>
            <a:r>
              <a:rPr lang="en-US" sz="2400" smtClean="0"/>
              <a:t>September 26, </a:t>
            </a:r>
            <a:r>
              <a:rPr lang="en-US" sz="2400" dirty="0" smtClean="0"/>
              <a:t>2013</a:t>
            </a:r>
            <a:endParaRPr lang="en-US" sz="2400" dirty="0"/>
          </a:p>
        </p:txBody>
      </p:sp>
    </p:spTree>
    <p:custDataLst>
      <p:tags r:id="rId1"/>
    </p:custDataLst>
    <p:extLst>
      <p:ext uri="{BB962C8B-B14F-4D97-AF65-F5344CB8AC3E}">
        <p14:creationId xmlns:p14="http://schemas.microsoft.com/office/powerpoint/2010/main" val="12624658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6035" y="274638"/>
            <a:ext cx="9347200" cy="1143000"/>
          </a:xfrm>
        </p:spPr>
        <p:txBody>
          <a:bodyPr/>
          <a:lstStyle/>
          <a:p>
            <a:r>
              <a:rPr lang="en-US" b="1" dirty="0" smtClean="0"/>
              <a:t>Outline</a:t>
            </a:r>
            <a:endParaRPr lang="en-US" b="1" dirty="0"/>
          </a:p>
        </p:txBody>
      </p:sp>
      <p:pic>
        <p:nvPicPr>
          <p:cNvPr id="4"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6"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520263" y="1733456"/>
            <a:ext cx="11269330" cy="487229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prstClr val="black"/>
                </a:solidFill>
              </a:rPr>
              <a:t>Motivation</a:t>
            </a:r>
          </a:p>
          <a:p>
            <a:r>
              <a:rPr lang="en-US" dirty="0" smtClean="0">
                <a:solidFill>
                  <a:prstClr val="black"/>
                </a:solidFill>
              </a:rPr>
              <a:t>Requirements and Overview</a:t>
            </a:r>
          </a:p>
          <a:p>
            <a:r>
              <a:rPr lang="en-US" dirty="0" smtClean="0">
                <a:solidFill>
                  <a:prstClr val="black"/>
                </a:solidFill>
              </a:rPr>
              <a:t>GPS Measurement Observables and Terminology</a:t>
            </a:r>
          </a:p>
          <a:p>
            <a:r>
              <a:rPr lang="en-US" dirty="0" smtClean="0">
                <a:solidFill>
                  <a:prstClr val="black"/>
                </a:solidFill>
              </a:rPr>
              <a:t>Technical Methodology</a:t>
            </a:r>
          </a:p>
          <a:p>
            <a:r>
              <a:rPr lang="en-US" dirty="0" smtClean="0">
                <a:solidFill>
                  <a:prstClr val="black"/>
                </a:solidFill>
              </a:rPr>
              <a:t>Future Work</a:t>
            </a:r>
          </a:p>
          <a:p>
            <a:r>
              <a:rPr lang="en-US" dirty="0" smtClean="0">
                <a:solidFill>
                  <a:prstClr val="black"/>
                </a:solidFill>
              </a:rPr>
              <a:t>Experimental Implementation</a:t>
            </a:r>
          </a:p>
          <a:p>
            <a:r>
              <a:rPr lang="en-US" dirty="0" smtClean="0">
                <a:solidFill>
                  <a:prstClr val="black"/>
                </a:solidFill>
              </a:rPr>
              <a:t>Results (Demo)</a:t>
            </a:r>
            <a:endParaRPr lang="en-US" dirty="0">
              <a:solidFill>
                <a:prstClr val="black"/>
              </a:solidFill>
            </a:endParaRPr>
          </a:p>
        </p:txBody>
      </p:sp>
    </p:spTree>
    <p:extLst>
      <p:ext uri="{BB962C8B-B14F-4D97-AF65-F5344CB8AC3E}">
        <p14:creationId xmlns:p14="http://schemas.microsoft.com/office/powerpoint/2010/main" val="28287278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6035" y="274638"/>
            <a:ext cx="9347200" cy="1143000"/>
          </a:xfrm>
        </p:spPr>
        <p:txBody>
          <a:bodyPr/>
          <a:lstStyle/>
          <a:p>
            <a:r>
              <a:rPr lang="en-US" b="1" dirty="0" smtClean="0"/>
              <a:t>Motivation</a:t>
            </a:r>
            <a:endParaRPr lang="en-US" b="1" dirty="0"/>
          </a:p>
        </p:txBody>
      </p:sp>
      <p:pic>
        <p:nvPicPr>
          <p:cNvPr id="4"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6"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406400" y="1654626"/>
            <a:ext cx="7112000" cy="502218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prstClr val="black"/>
                </a:solidFill>
              </a:rPr>
              <a:t>Many WSN applications rely on highly-accurate sensor node locations in which ONLY the relative positions of the nodes are required</a:t>
            </a:r>
          </a:p>
          <a:p>
            <a:endParaRPr lang="en-US" sz="600" dirty="0" smtClean="0">
              <a:solidFill>
                <a:prstClr val="black"/>
              </a:solidFill>
            </a:endParaRPr>
          </a:p>
          <a:p>
            <a:r>
              <a:rPr lang="en-US" dirty="0" smtClean="0">
                <a:solidFill>
                  <a:prstClr val="black"/>
                </a:solidFill>
              </a:rPr>
              <a:t>GPS provides absolute coordinates anywhere in the world, but sub-meter accuracy is unobtainable without military-grade or prohibitively-expensive differential GPS units</a:t>
            </a:r>
            <a:endParaRPr lang="en-US" dirty="0">
              <a:solidFill>
                <a:prstClr val="black"/>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4676">
            <a:off x="8528242" y="3275546"/>
            <a:ext cx="2917460" cy="146261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9" name="Content Placeholder 2"/>
          <p:cNvSpPr>
            <a:spLocks noGrp="1"/>
          </p:cNvSpPr>
          <p:nvPr>
            <p:ph idx="1"/>
          </p:nvPr>
        </p:nvSpPr>
        <p:spPr>
          <a:xfrm>
            <a:off x="7710554" y="6174912"/>
            <a:ext cx="4374836" cy="483009"/>
          </a:xfrm>
        </p:spPr>
        <p:txBody>
          <a:bodyPr>
            <a:normAutofit fontScale="92500" lnSpcReduction="20000"/>
          </a:bodyPr>
          <a:lstStyle/>
          <a:p>
            <a:pPr marL="0" indent="0" algn="ctr">
              <a:buNone/>
            </a:pPr>
            <a:r>
              <a:rPr lang="en-US" b="1" dirty="0" smtClean="0"/>
              <a:t>Precision Agriculture</a:t>
            </a:r>
            <a:endParaRPr lang="en-US" b="1" dirty="0"/>
          </a:p>
        </p:txBody>
      </p:sp>
      <p:sp>
        <p:nvSpPr>
          <p:cNvPr id="10" name="Content Placeholder 2"/>
          <p:cNvSpPr txBox="1">
            <a:spLocks/>
          </p:cNvSpPr>
          <p:nvPr/>
        </p:nvSpPr>
        <p:spPr>
          <a:xfrm>
            <a:off x="8222821" y="6161464"/>
            <a:ext cx="3352799" cy="4830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smtClean="0">
                <a:solidFill>
                  <a:prstClr val="black"/>
                </a:solidFill>
              </a:rPr>
              <a:t>Land Surveying</a:t>
            </a:r>
            <a:endParaRPr lang="en-US" b="1" dirty="0">
              <a:solidFill>
                <a:prstClr val="black"/>
              </a:solidFill>
            </a:endParaRPr>
          </a:p>
        </p:txBody>
      </p:sp>
      <p:sp>
        <p:nvSpPr>
          <p:cNvPr id="11" name="Content Placeholder 2"/>
          <p:cNvSpPr txBox="1">
            <a:spLocks/>
          </p:cNvSpPr>
          <p:nvPr/>
        </p:nvSpPr>
        <p:spPr>
          <a:xfrm>
            <a:off x="7715566" y="6150263"/>
            <a:ext cx="4374836" cy="4830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smtClean="0">
                <a:solidFill>
                  <a:prstClr val="black"/>
                </a:solidFill>
              </a:rPr>
              <a:t>Autonomous Driving</a:t>
            </a:r>
            <a:endParaRPr lang="en-US" b="1" dirty="0">
              <a:solidFill>
                <a:prstClr val="black"/>
              </a:solidFill>
            </a:endParaRPr>
          </a:p>
        </p:txBody>
      </p:sp>
      <p:sp>
        <p:nvSpPr>
          <p:cNvPr id="12" name="Content Placeholder 2"/>
          <p:cNvSpPr txBox="1">
            <a:spLocks/>
          </p:cNvSpPr>
          <p:nvPr/>
        </p:nvSpPr>
        <p:spPr>
          <a:xfrm>
            <a:off x="8085957" y="6161465"/>
            <a:ext cx="3626529" cy="4830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smtClean="0">
                <a:solidFill>
                  <a:prstClr val="black"/>
                </a:solidFill>
              </a:rPr>
              <a:t>Formation Flying</a:t>
            </a:r>
            <a:endParaRPr lang="en-US" b="1" dirty="0">
              <a:solidFill>
                <a:prstClr val="black"/>
              </a:solidFill>
            </a:endParaRPr>
          </a:p>
        </p:txBody>
      </p:sp>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37215" y="1600200"/>
            <a:ext cx="2499516" cy="1301714"/>
          </a:xfrm>
          <a:prstGeom prst="rect">
            <a:avLst/>
          </a:prstGeom>
          <a:ln>
            <a:noFill/>
          </a:ln>
          <a:effectLst>
            <a:outerShdw blurRad="190500" algn="tl" rotWithShape="0">
              <a:srgbClr val="000000">
                <a:alpha val="70000"/>
              </a:srgbClr>
            </a:outerShdw>
          </a:effectLst>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215158">
            <a:off x="8346719" y="4410946"/>
            <a:ext cx="3105004" cy="1308538"/>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02735">
            <a:off x="8962163" y="2332745"/>
            <a:ext cx="1874117" cy="141964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1285208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000"/>
                            </p:stCondLst>
                            <p:childTnLst>
                              <p:par>
                                <p:cTn id="9" presetID="42" presetClass="entr" presetSubtype="0" fill="hold" nodeType="afterEffect">
                                  <p:stCondLst>
                                    <p:cond delay="100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anim calcmode="lin" valueType="num">
                                      <p:cBhvr>
                                        <p:cTn id="12" dur="500" fill="hold"/>
                                        <p:tgtEl>
                                          <p:spTgt spid="16"/>
                                        </p:tgtEl>
                                        <p:attrNameLst>
                                          <p:attrName>ppt_x</p:attrName>
                                        </p:attrNameLst>
                                      </p:cBhvr>
                                      <p:tavLst>
                                        <p:tav tm="0">
                                          <p:val>
                                            <p:strVal val="#ppt_x"/>
                                          </p:val>
                                        </p:tav>
                                        <p:tav tm="100000">
                                          <p:val>
                                            <p:strVal val="#ppt_x"/>
                                          </p:val>
                                        </p:tav>
                                      </p:tavLst>
                                    </p:anim>
                                    <p:anim calcmode="lin" valueType="num">
                                      <p:cBhvr>
                                        <p:cTn id="13" dur="500" fill="hold"/>
                                        <p:tgtEl>
                                          <p:spTgt spid="16"/>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10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childTnLst>
                                </p:cTn>
                              </p:par>
                            </p:childTnLst>
                          </p:cTn>
                        </p:par>
                        <p:par>
                          <p:cTn id="17" fill="hold">
                            <p:stCondLst>
                              <p:cond delay="3000"/>
                            </p:stCondLst>
                            <p:childTnLst>
                              <p:par>
                                <p:cTn id="18" presetID="10" presetClass="exit" presetSubtype="0" fill="hold" grpId="1" nodeType="afterEffect">
                                  <p:stCondLst>
                                    <p:cond delay="1000"/>
                                  </p:stCondLst>
                                  <p:childTnLst>
                                    <p:animEffect transition="out" filter="fade">
                                      <p:cBhvr>
                                        <p:cTn id="19" dur="500"/>
                                        <p:tgtEl>
                                          <p:spTgt spid="12"/>
                                        </p:tgtEl>
                                      </p:cBhvr>
                                    </p:animEffect>
                                    <p:set>
                                      <p:cBhvr>
                                        <p:cTn id="20" dur="1" fill="hold">
                                          <p:stCondLst>
                                            <p:cond delay="499"/>
                                          </p:stCondLst>
                                        </p:cTn>
                                        <p:tgtEl>
                                          <p:spTgt spid="12"/>
                                        </p:tgtEl>
                                        <p:attrNameLst>
                                          <p:attrName>style.visibility</p:attrName>
                                        </p:attrNameLst>
                                      </p:cBhvr>
                                      <p:to>
                                        <p:strVal val="hidden"/>
                                      </p:to>
                                    </p:set>
                                  </p:childTnLst>
                                </p:cTn>
                              </p:par>
                            </p:childTnLst>
                          </p:cTn>
                        </p:par>
                        <p:par>
                          <p:cTn id="21" fill="hold">
                            <p:stCondLst>
                              <p:cond delay="4500"/>
                            </p:stCondLst>
                            <p:childTnLst>
                              <p:par>
                                <p:cTn id="22" presetID="31" presetClass="entr" presetSubtype="0" fill="hold" nodeType="afterEffect">
                                  <p:stCondLst>
                                    <p:cond delay="50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 calcmode="lin" valueType="num">
                                      <p:cBhvr>
                                        <p:cTn id="26" dur="500" fill="hold"/>
                                        <p:tgtEl>
                                          <p:spTgt spid="15"/>
                                        </p:tgtEl>
                                        <p:attrNameLst>
                                          <p:attrName>style.rotation</p:attrName>
                                        </p:attrNameLst>
                                      </p:cBhvr>
                                      <p:tavLst>
                                        <p:tav tm="0">
                                          <p:val>
                                            <p:fltVal val="90"/>
                                          </p:val>
                                        </p:tav>
                                        <p:tav tm="100000">
                                          <p:val>
                                            <p:fltVal val="0"/>
                                          </p:val>
                                        </p:tav>
                                      </p:tavLst>
                                    </p:anim>
                                    <p:animEffect transition="in" filter="fade">
                                      <p:cBhvr>
                                        <p:cTn id="27" dur="500"/>
                                        <p:tgtEl>
                                          <p:spTgt spid="15"/>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childTnLst>
                                </p:cTn>
                              </p:par>
                            </p:childTnLst>
                          </p:cTn>
                        </p:par>
                        <p:par>
                          <p:cTn id="31" fill="hold">
                            <p:stCondLst>
                              <p:cond delay="6000"/>
                            </p:stCondLst>
                            <p:childTnLst>
                              <p:par>
                                <p:cTn id="32" presetID="10" presetClass="exit" presetSubtype="0" fill="hold" grpId="1" nodeType="afterEffect">
                                  <p:stCondLst>
                                    <p:cond delay="1000"/>
                                  </p:stCondLst>
                                  <p:childTnLst>
                                    <p:animEffect transition="out" filter="fade">
                                      <p:cBhvr>
                                        <p:cTn id="33" dur="500"/>
                                        <p:tgtEl>
                                          <p:spTgt spid="10"/>
                                        </p:tgtEl>
                                      </p:cBhvr>
                                    </p:animEffect>
                                    <p:set>
                                      <p:cBhvr>
                                        <p:cTn id="34" dur="1" fill="hold">
                                          <p:stCondLst>
                                            <p:cond delay="499"/>
                                          </p:stCondLst>
                                        </p:cTn>
                                        <p:tgtEl>
                                          <p:spTgt spid="10"/>
                                        </p:tgtEl>
                                        <p:attrNameLst>
                                          <p:attrName>style.visibility</p:attrName>
                                        </p:attrNameLst>
                                      </p:cBhvr>
                                      <p:to>
                                        <p:strVal val="hidden"/>
                                      </p:to>
                                    </p:set>
                                  </p:childTnLst>
                                </p:cTn>
                              </p:par>
                            </p:childTnLst>
                          </p:cTn>
                        </p:par>
                        <p:par>
                          <p:cTn id="35" fill="hold">
                            <p:stCondLst>
                              <p:cond delay="7500"/>
                            </p:stCondLst>
                            <p:childTnLst>
                              <p:par>
                                <p:cTn id="36" presetID="23" presetClass="entr" presetSubtype="16" fill="hold" nodeType="afterEffect">
                                  <p:stCondLst>
                                    <p:cond delay="50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childTnLst>
                                </p:cTn>
                              </p:par>
                              <p:par>
                                <p:cTn id="40" presetID="10" presetClass="entr" presetSubtype="0" fill="hold" grpId="0" nodeType="withEffect">
                                  <p:stCondLst>
                                    <p:cond delay="500"/>
                                  </p:stCondLst>
                                  <p:childTnLst>
                                    <p:set>
                                      <p:cBhvr>
                                        <p:cTn id="41" dur="1" fill="hold">
                                          <p:stCondLst>
                                            <p:cond delay="0"/>
                                          </p:stCondLst>
                                        </p:cTn>
                                        <p:tgtEl>
                                          <p:spTgt spid="9">
                                            <p:txEl>
                                              <p:pRg st="0" end="0"/>
                                            </p:txEl>
                                          </p:spTgt>
                                        </p:tgtEl>
                                        <p:attrNameLst>
                                          <p:attrName>style.visibility</p:attrName>
                                        </p:attrNameLst>
                                      </p:cBhvr>
                                      <p:to>
                                        <p:strVal val="visible"/>
                                      </p:to>
                                    </p:set>
                                    <p:animEffect transition="in" filter="fade">
                                      <p:cBhvr>
                                        <p:cTn id="42" dur="1000"/>
                                        <p:tgtEl>
                                          <p:spTgt spid="9">
                                            <p:txEl>
                                              <p:pRg st="0" end="0"/>
                                            </p:txEl>
                                          </p:spTgt>
                                        </p:tgtEl>
                                      </p:cBhvr>
                                    </p:animEffect>
                                  </p:childTnLst>
                                </p:cTn>
                              </p:par>
                            </p:childTnLst>
                          </p:cTn>
                        </p:par>
                        <p:par>
                          <p:cTn id="43" fill="hold">
                            <p:stCondLst>
                              <p:cond delay="9000"/>
                            </p:stCondLst>
                            <p:childTnLst>
                              <p:par>
                                <p:cTn id="44" presetID="10" presetClass="exit" presetSubtype="0" fill="hold" grpId="1" nodeType="afterEffect">
                                  <p:stCondLst>
                                    <p:cond delay="1000"/>
                                  </p:stCondLst>
                                  <p:childTnLst>
                                    <p:animEffect transition="out" filter="fade">
                                      <p:cBhvr>
                                        <p:cTn id="45" dur="500"/>
                                        <p:tgtEl>
                                          <p:spTgt spid="9">
                                            <p:txEl>
                                              <p:pRg st="0" end="0"/>
                                            </p:txEl>
                                          </p:spTgt>
                                        </p:tgtEl>
                                      </p:cBhvr>
                                    </p:animEffect>
                                    <p:set>
                                      <p:cBhvr>
                                        <p:cTn id="46" dur="1" fill="hold">
                                          <p:stCondLst>
                                            <p:cond delay="499"/>
                                          </p:stCondLst>
                                        </p:cTn>
                                        <p:tgtEl>
                                          <p:spTgt spid="9">
                                            <p:txEl>
                                              <p:pRg st="0" end="0"/>
                                            </p:txEl>
                                          </p:spTgt>
                                        </p:tgtEl>
                                        <p:attrNameLst>
                                          <p:attrName>style.visibility</p:attrName>
                                        </p:attrNameLst>
                                      </p:cBhvr>
                                      <p:to>
                                        <p:strVal val="hidden"/>
                                      </p:to>
                                    </p:set>
                                  </p:childTnLst>
                                </p:cTn>
                              </p:par>
                            </p:childTnLst>
                          </p:cTn>
                        </p:par>
                        <p:par>
                          <p:cTn id="47" fill="hold">
                            <p:stCondLst>
                              <p:cond delay="10500"/>
                            </p:stCondLst>
                            <p:childTnLst>
                              <p:par>
                                <p:cTn id="48" presetID="31" presetClass="entr" presetSubtype="0" fill="hold" nodeType="afterEffect">
                                  <p:stCondLst>
                                    <p:cond delay="500"/>
                                  </p:stCondLst>
                                  <p:childTnLst>
                                    <p:set>
                                      <p:cBhvr>
                                        <p:cTn id="49" dur="1" fill="hold">
                                          <p:stCondLst>
                                            <p:cond delay="0"/>
                                          </p:stCondLst>
                                        </p:cTn>
                                        <p:tgtEl>
                                          <p:spTgt spid="18"/>
                                        </p:tgtEl>
                                        <p:attrNameLst>
                                          <p:attrName>style.visibility</p:attrName>
                                        </p:attrNameLst>
                                      </p:cBhvr>
                                      <p:to>
                                        <p:strVal val="visible"/>
                                      </p:to>
                                    </p:set>
                                    <p:anim calcmode="lin" valueType="num">
                                      <p:cBhvr>
                                        <p:cTn id="50" dur="500" fill="hold"/>
                                        <p:tgtEl>
                                          <p:spTgt spid="18"/>
                                        </p:tgtEl>
                                        <p:attrNameLst>
                                          <p:attrName>ppt_w</p:attrName>
                                        </p:attrNameLst>
                                      </p:cBhvr>
                                      <p:tavLst>
                                        <p:tav tm="0">
                                          <p:val>
                                            <p:fltVal val="0"/>
                                          </p:val>
                                        </p:tav>
                                        <p:tav tm="100000">
                                          <p:val>
                                            <p:strVal val="#ppt_w"/>
                                          </p:val>
                                        </p:tav>
                                      </p:tavLst>
                                    </p:anim>
                                    <p:anim calcmode="lin" valueType="num">
                                      <p:cBhvr>
                                        <p:cTn id="51" dur="500" fill="hold"/>
                                        <p:tgtEl>
                                          <p:spTgt spid="18"/>
                                        </p:tgtEl>
                                        <p:attrNameLst>
                                          <p:attrName>ppt_h</p:attrName>
                                        </p:attrNameLst>
                                      </p:cBhvr>
                                      <p:tavLst>
                                        <p:tav tm="0">
                                          <p:val>
                                            <p:fltVal val="0"/>
                                          </p:val>
                                        </p:tav>
                                        <p:tav tm="100000">
                                          <p:val>
                                            <p:strVal val="#ppt_h"/>
                                          </p:val>
                                        </p:tav>
                                      </p:tavLst>
                                    </p:anim>
                                    <p:anim calcmode="lin" valueType="num">
                                      <p:cBhvr>
                                        <p:cTn id="52" dur="500" fill="hold"/>
                                        <p:tgtEl>
                                          <p:spTgt spid="18"/>
                                        </p:tgtEl>
                                        <p:attrNameLst>
                                          <p:attrName>style.rotation</p:attrName>
                                        </p:attrNameLst>
                                      </p:cBhvr>
                                      <p:tavLst>
                                        <p:tav tm="0">
                                          <p:val>
                                            <p:fltVal val="90"/>
                                          </p:val>
                                        </p:tav>
                                        <p:tav tm="100000">
                                          <p:val>
                                            <p:fltVal val="0"/>
                                          </p:val>
                                        </p:tav>
                                      </p:tavLst>
                                    </p:anim>
                                    <p:animEffect transition="in" filter="fade">
                                      <p:cBhvr>
                                        <p:cTn id="53" dur="500"/>
                                        <p:tgtEl>
                                          <p:spTgt spid="18"/>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1000"/>
                                        <p:tgtEl>
                                          <p:spTgt spid="11"/>
                                        </p:tgtEl>
                                      </p:cBhvr>
                                    </p:animEffect>
                                  </p:childTnLst>
                                </p:cTn>
                              </p:par>
                            </p:childTnLst>
                          </p:cTn>
                        </p:par>
                        <p:par>
                          <p:cTn id="57" fill="hold">
                            <p:stCondLst>
                              <p:cond delay="12000"/>
                            </p:stCondLst>
                            <p:childTnLst>
                              <p:par>
                                <p:cTn id="58" presetID="10" presetClass="exit" presetSubtype="0" fill="hold" grpId="1" nodeType="afterEffect">
                                  <p:stCondLst>
                                    <p:cond delay="1000"/>
                                  </p:stCondLst>
                                  <p:childTnLst>
                                    <p:animEffect transition="out" filter="fade">
                                      <p:cBhvr>
                                        <p:cTn id="59" dur="500"/>
                                        <p:tgtEl>
                                          <p:spTgt spid="11"/>
                                        </p:tgtEl>
                                      </p:cBhvr>
                                    </p:animEffect>
                                    <p:set>
                                      <p:cBhvr>
                                        <p:cTn id="60" dur="1" fill="hold">
                                          <p:stCondLst>
                                            <p:cond delay="499"/>
                                          </p:stCondLst>
                                        </p:cTn>
                                        <p:tgtEl>
                                          <p:spTgt spid="11"/>
                                        </p:tgtEl>
                                        <p:attrNameLst>
                                          <p:attrName>style.visibility</p:attrName>
                                        </p:attrNameLst>
                                      </p:cBhvr>
                                      <p:to>
                                        <p:strVal val="hidden"/>
                                      </p:to>
                                    </p:set>
                                  </p:childTnLst>
                                </p:cTn>
                              </p:par>
                            </p:childTnLst>
                          </p:cTn>
                        </p:par>
                        <p:par>
                          <p:cTn id="61" fill="hold">
                            <p:stCondLst>
                              <p:cond delay="13500"/>
                            </p:stCondLst>
                            <p:childTnLst>
                              <p:par>
                                <p:cTn id="62" presetID="42" presetClass="path" presetSubtype="0" accel="50000" decel="50000" fill="hold" nodeType="afterEffect">
                                  <p:stCondLst>
                                    <p:cond delay="500"/>
                                  </p:stCondLst>
                                  <p:childTnLst>
                                    <p:animMotion origin="layout" path="M 4.44444E-6 2.59259E-6 L 4.44444E-6 0.10578 " pathEditMode="relative" rAng="0" ptsTypes="AA">
                                      <p:cBhvr>
                                        <p:cTn id="63" dur="2000" fill="hold"/>
                                        <p:tgtEl>
                                          <p:spTgt spid="18"/>
                                        </p:tgtEl>
                                        <p:attrNameLst>
                                          <p:attrName>ppt_x</p:attrName>
                                          <p:attrName>ppt_y</p:attrName>
                                        </p:attrNameLst>
                                      </p:cBhvr>
                                      <p:rCtr x="0" y="5278"/>
                                    </p:animMotion>
                                  </p:childTnLst>
                                </p:cTn>
                              </p:par>
                              <p:par>
                                <p:cTn id="64" presetID="42" presetClass="path" presetSubtype="0" accel="50000" decel="50000" fill="hold" nodeType="withEffect">
                                  <p:stCondLst>
                                    <p:cond delay="500"/>
                                  </p:stCondLst>
                                  <p:childTnLst>
                                    <p:animMotion origin="layout" path="M -3.33333E-6 2.22222E-6 L -3.33333E-6 0.07129 " pathEditMode="relative" rAng="0" ptsTypes="AA">
                                      <p:cBhvr>
                                        <p:cTn id="65" dur="2000" fill="hold"/>
                                        <p:tgtEl>
                                          <p:spTgt spid="8"/>
                                        </p:tgtEl>
                                        <p:attrNameLst>
                                          <p:attrName>ppt_x</p:attrName>
                                          <p:attrName>ppt_y</p:attrName>
                                        </p:attrNameLst>
                                      </p:cBhvr>
                                      <p:rCtr x="0" y="3565"/>
                                    </p:animMotion>
                                  </p:childTnLst>
                                </p:cTn>
                              </p:par>
                              <p:par>
                                <p:cTn id="66" presetID="42" presetClass="path" presetSubtype="0" accel="50000" decel="50000" fill="hold" nodeType="withEffect">
                                  <p:stCondLst>
                                    <p:cond delay="500"/>
                                  </p:stCondLst>
                                  <p:childTnLst>
                                    <p:animMotion origin="layout" path="M 3.33333E-6 -4.44444E-6 L 3.33333E-6 0.02315 " pathEditMode="relative" rAng="0" ptsTypes="AA">
                                      <p:cBhvr>
                                        <p:cTn id="67" dur="2000" fill="hold"/>
                                        <p:tgtEl>
                                          <p:spTgt spid="15"/>
                                        </p:tgtEl>
                                        <p:attrNameLst>
                                          <p:attrName>ppt_x</p:attrName>
                                          <p:attrName>ppt_y</p:attrName>
                                        </p:attrNameLst>
                                      </p:cBhvr>
                                      <p:rCtr x="0" y="11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build="p"/>
      <p:bldP spid="9" grpId="1" build="p"/>
      <p:bldP spid="10" grpId="0"/>
      <p:bldP spid="10" grpId="1"/>
      <p:bldP spid="11" grpId="0"/>
      <p:bldP spid="11" grpId="1"/>
      <p:bldP spid="12" grpId="0"/>
      <p:bldP spid="1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6035" y="274638"/>
            <a:ext cx="9347200" cy="1143000"/>
          </a:xfrm>
        </p:spPr>
        <p:txBody>
          <a:bodyPr/>
          <a:lstStyle/>
          <a:p>
            <a:r>
              <a:rPr lang="en-US" b="1" dirty="0" smtClean="0"/>
              <a:t>Outline</a:t>
            </a:r>
            <a:endParaRPr lang="en-US" b="1" dirty="0"/>
          </a:p>
        </p:txBody>
      </p:sp>
      <p:pic>
        <p:nvPicPr>
          <p:cNvPr id="4"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6"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520263" y="1733456"/>
            <a:ext cx="11269330" cy="487229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chemeClr val="bg1">
                    <a:lumMod val="75000"/>
                  </a:schemeClr>
                </a:solidFill>
              </a:rPr>
              <a:t>Motivation</a:t>
            </a:r>
          </a:p>
          <a:p>
            <a:r>
              <a:rPr lang="en-US" dirty="0" smtClean="0">
                <a:solidFill>
                  <a:prstClr val="black"/>
                </a:solidFill>
              </a:rPr>
              <a:t>Requirements and Overview</a:t>
            </a:r>
          </a:p>
          <a:p>
            <a:r>
              <a:rPr lang="en-US" dirty="0" smtClean="0">
                <a:solidFill>
                  <a:schemeClr val="bg1">
                    <a:lumMod val="75000"/>
                  </a:schemeClr>
                </a:solidFill>
              </a:rPr>
              <a:t>GPS Measurement Observables and Terminology</a:t>
            </a:r>
          </a:p>
          <a:p>
            <a:r>
              <a:rPr lang="en-US" dirty="0" smtClean="0">
                <a:solidFill>
                  <a:schemeClr val="bg1">
                    <a:lumMod val="75000"/>
                  </a:schemeClr>
                </a:solidFill>
              </a:rPr>
              <a:t>Technical Methodology</a:t>
            </a:r>
          </a:p>
          <a:p>
            <a:r>
              <a:rPr lang="en-US" dirty="0" smtClean="0">
                <a:solidFill>
                  <a:schemeClr val="bg1">
                    <a:lumMod val="75000"/>
                  </a:schemeClr>
                </a:solidFill>
              </a:rPr>
              <a:t>Future Work</a:t>
            </a:r>
          </a:p>
          <a:p>
            <a:r>
              <a:rPr lang="en-US" dirty="0" smtClean="0">
                <a:solidFill>
                  <a:schemeClr val="bg1">
                    <a:lumMod val="75000"/>
                  </a:schemeClr>
                </a:solidFill>
              </a:rPr>
              <a:t>Experimental Implementation</a:t>
            </a:r>
          </a:p>
          <a:p>
            <a:r>
              <a:rPr lang="en-US" dirty="0" smtClean="0">
                <a:solidFill>
                  <a:schemeClr val="bg1">
                    <a:lumMod val="75000"/>
                  </a:schemeClr>
                </a:solidFill>
              </a:rPr>
              <a:t>Results (Demo)</a:t>
            </a:r>
          </a:p>
        </p:txBody>
      </p:sp>
      <p:sp>
        <p:nvSpPr>
          <p:cNvPr id="8" name="Content Placeholder 2"/>
          <p:cNvSpPr txBox="1">
            <a:spLocks/>
          </p:cNvSpPr>
          <p:nvPr/>
        </p:nvSpPr>
        <p:spPr>
          <a:xfrm>
            <a:off x="518049" y="1732409"/>
            <a:ext cx="11269330" cy="487229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prstClr val="black"/>
                </a:solidFill>
              </a:rPr>
              <a:t>Motivation</a:t>
            </a:r>
          </a:p>
          <a:p>
            <a:r>
              <a:rPr lang="en-US" dirty="0" smtClean="0">
                <a:solidFill>
                  <a:prstClr val="black"/>
                </a:solidFill>
              </a:rPr>
              <a:t>Requirements and Overview</a:t>
            </a:r>
          </a:p>
          <a:p>
            <a:r>
              <a:rPr lang="en-US" dirty="0" smtClean="0">
                <a:solidFill>
                  <a:prstClr val="black"/>
                </a:solidFill>
              </a:rPr>
              <a:t>GPS Measurement Observables and Terminology</a:t>
            </a:r>
          </a:p>
          <a:p>
            <a:r>
              <a:rPr lang="en-US" dirty="0" smtClean="0">
                <a:solidFill>
                  <a:prstClr val="black"/>
                </a:solidFill>
              </a:rPr>
              <a:t>Technical Methodology</a:t>
            </a:r>
          </a:p>
          <a:p>
            <a:r>
              <a:rPr lang="en-US" dirty="0" smtClean="0">
                <a:solidFill>
                  <a:prstClr val="black"/>
                </a:solidFill>
              </a:rPr>
              <a:t>Future Work</a:t>
            </a:r>
          </a:p>
          <a:p>
            <a:r>
              <a:rPr lang="en-US" dirty="0" smtClean="0">
                <a:solidFill>
                  <a:prstClr val="black"/>
                </a:solidFill>
              </a:rPr>
              <a:t>Experimental Implementation</a:t>
            </a:r>
          </a:p>
          <a:p>
            <a:r>
              <a:rPr lang="en-US" dirty="0" smtClean="0">
                <a:solidFill>
                  <a:prstClr val="black"/>
                </a:solidFill>
              </a:rPr>
              <a:t>Results (Demo)</a:t>
            </a:r>
            <a:endParaRPr lang="en-US" dirty="0">
              <a:solidFill>
                <a:prstClr val="black"/>
              </a:solidFill>
            </a:endParaRPr>
          </a:p>
        </p:txBody>
      </p:sp>
    </p:spTree>
    <p:extLst>
      <p:ext uri="{BB962C8B-B14F-4D97-AF65-F5344CB8AC3E}">
        <p14:creationId xmlns:p14="http://schemas.microsoft.com/office/powerpoint/2010/main" val="39102579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100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6035" y="274638"/>
            <a:ext cx="9347200" cy="1143000"/>
          </a:xfrm>
        </p:spPr>
        <p:txBody>
          <a:bodyPr/>
          <a:lstStyle/>
          <a:p>
            <a:r>
              <a:rPr lang="en-US" b="1" dirty="0" smtClean="0"/>
              <a:t>Requirements</a:t>
            </a:r>
            <a:endParaRPr lang="en-US" b="1" dirty="0"/>
          </a:p>
        </p:txBody>
      </p:sp>
      <p:sp>
        <p:nvSpPr>
          <p:cNvPr id="3" name="Inhaltsplatzhalter 2"/>
          <p:cNvSpPr>
            <a:spLocks noGrp="1"/>
          </p:cNvSpPr>
          <p:nvPr>
            <p:ph idx="1"/>
          </p:nvPr>
        </p:nvSpPr>
        <p:spPr>
          <a:xfrm>
            <a:off x="609600" y="1644868"/>
            <a:ext cx="10972800" cy="2091559"/>
          </a:xfrm>
        </p:spPr>
        <p:txBody>
          <a:bodyPr>
            <a:normAutofit/>
          </a:bodyPr>
          <a:lstStyle/>
          <a:p>
            <a:pPr marL="514350" indent="-514350">
              <a:buFont typeface="+mj-lt"/>
              <a:buAutoNum type="arabicParenR"/>
            </a:pPr>
            <a:r>
              <a:rPr lang="en-US" dirty="0" smtClean="0"/>
              <a:t>Centimeter-precision accuracy for a scalable network of nodes</a:t>
            </a:r>
          </a:p>
          <a:p>
            <a:pPr marL="514350" indent="-514350">
              <a:buFont typeface="+mj-lt"/>
              <a:buAutoNum type="arabicParenR"/>
            </a:pPr>
            <a:r>
              <a:rPr lang="en-US" dirty="0" smtClean="0"/>
              <a:t>No stationary calibration or data collection phase</a:t>
            </a:r>
          </a:p>
          <a:p>
            <a:pPr marL="514350" indent="-514350">
              <a:buFont typeface="+mj-lt"/>
              <a:buAutoNum type="arabicParenR"/>
            </a:pPr>
            <a:r>
              <a:rPr lang="en-US" dirty="0" smtClean="0"/>
              <a:t>No explicit reference station or hub</a:t>
            </a:r>
          </a:p>
        </p:txBody>
      </p:sp>
      <p:sp>
        <p:nvSpPr>
          <p:cNvPr id="7" name="Inhaltsplatzhalter 2"/>
          <p:cNvSpPr txBox="1">
            <a:spLocks/>
          </p:cNvSpPr>
          <p:nvPr/>
        </p:nvSpPr>
        <p:spPr>
          <a:xfrm>
            <a:off x="609600" y="4114793"/>
            <a:ext cx="10972800" cy="2201917"/>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u="sng" dirty="0" smtClean="0">
                <a:solidFill>
                  <a:prstClr val="black"/>
                </a:solidFill>
              </a:rPr>
              <a:t>Our Approach</a:t>
            </a:r>
            <a:endParaRPr lang="en-US" dirty="0" smtClean="0">
              <a:solidFill>
                <a:prstClr val="black"/>
              </a:solidFill>
            </a:endParaRPr>
          </a:p>
          <a:p>
            <a:pPr marL="0" indent="0" algn="ctr">
              <a:buFont typeface="Arial" pitchFamily="34" charset="0"/>
              <a:buNone/>
            </a:pPr>
            <a:endParaRPr lang="en-US" sz="900" dirty="0" smtClean="0">
              <a:solidFill>
                <a:prstClr val="black"/>
              </a:solidFill>
            </a:endParaRPr>
          </a:p>
          <a:p>
            <a:pPr marL="0" indent="0" algn="ctr">
              <a:buNone/>
            </a:pPr>
            <a:r>
              <a:rPr lang="en-US" b="1" dirty="0" smtClean="0">
                <a:solidFill>
                  <a:prstClr val="black"/>
                </a:solidFill>
              </a:rPr>
              <a:t>Use GPS satellites to provide centimeter-scale </a:t>
            </a:r>
            <a:r>
              <a:rPr lang="en-US" b="1" i="1" dirty="0">
                <a:solidFill>
                  <a:prstClr val="black"/>
                </a:solidFill>
              </a:rPr>
              <a:t>relative </a:t>
            </a:r>
            <a:r>
              <a:rPr lang="en-US" b="1" dirty="0" smtClean="0">
                <a:solidFill>
                  <a:prstClr val="black"/>
                </a:solidFill>
              </a:rPr>
              <a:t>position accuracy in a cooperating network of sensor nodes via raw data sharing and pairwise node localization</a:t>
            </a:r>
            <a:endParaRPr lang="en-US" dirty="0" smtClean="0">
              <a:solidFill>
                <a:prstClr val="black"/>
              </a:solidFill>
            </a:endParaRPr>
          </a:p>
        </p:txBody>
      </p:sp>
      <p:pic>
        <p:nvPicPr>
          <p:cNvPr id="8"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9"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7645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 name="Freeform 12"/>
          <p:cNvSpPr/>
          <p:nvPr/>
        </p:nvSpPr>
        <p:spPr>
          <a:xfrm>
            <a:off x="-911663" y="-382488"/>
            <a:ext cx="13103663" cy="5342415"/>
          </a:xfrm>
          <a:custGeom>
            <a:avLst/>
            <a:gdLst>
              <a:gd name="connsiteX0" fmla="*/ 902427 w 13103663"/>
              <a:gd name="connsiteY0" fmla="*/ 364015 h 5342415"/>
              <a:gd name="connsiteX1" fmla="*/ 13094427 w 13103663"/>
              <a:gd name="connsiteY1" fmla="*/ 382488 h 5342415"/>
              <a:gd name="connsiteX2" fmla="*/ 13103663 w 13103663"/>
              <a:gd name="connsiteY2" fmla="*/ 5250052 h 5342415"/>
              <a:gd name="connsiteX3" fmla="*/ 11228681 w 13103663"/>
              <a:gd name="connsiteY3" fmla="*/ 4982197 h 5342415"/>
              <a:gd name="connsiteX4" fmla="*/ 9584608 w 13103663"/>
              <a:gd name="connsiteY4" fmla="*/ 4760524 h 5342415"/>
              <a:gd name="connsiteX5" fmla="*/ 8014427 w 13103663"/>
              <a:gd name="connsiteY5" fmla="*/ 4621979 h 5342415"/>
              <a:gd name="connsiteX6" fmla="*/ 7201627 w 13103663"/>
              <a:gd name="connsiteY6" fmla="*/ 4585033 h 5342415"/>
              <a:gd name="connsiteX7" fmla="*/ 6564318 w 13103663"/>
              <a:gd name="connsiteY7" fmla="*/ 4585033 h 5342415"/>
              <a:gd name="connsiteX8" fmla="*/ 5899299 w 13103663"/>
              <a:gd name="connsiteY8" fmla="*/ 4594270 h 5342415"/>
              <a:gd name="connsiteX9" fmla="*/ 5104972 w 13103663"/>
              <a:gd name="connsiteY9" fmla="*/ 4658924 h 5342415"/>
              <a:gd name="connsiteX10" fmla="*/ 4301408 w 13103663"/>
              <a:gd name="connsiteY10" fmla="*/ 4742052 h 5342415"/>
              <a:gd name="connsiteX11" fmla="*/ 3350063 w 13103663"/>
              <a:gd name="connsiteY11" fmla="*/ 4871361 h 5342415"/>
              <a:gd name="connsiteX12" fmla="*/ 2343299 w 13103663"/>
              <a:gd name="connsiteY12" fmla="*/ 5046852 h 5342415"/>
              <a:gd name="connsiteX13" fmla="*/ 1410427 w 13103663"/>
              <a:gd name="connsiteY13" fmla="*/ 5222343 h 5342415"/>
              <a:gd name="connsiteX14" fmla="*/ 902427 w 13103663"/>
              <a:gd name="connsiteY14" fmla="*/ 5342415 h 5342415"/>
              <a:gd name="connsiteX15" fmla="*/ 902427 w 13103663"/>
              <a:gd name="connsiteY15" fmla="*/ 364015 h 534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103663" h="5342415">
                <a:moveTo>
                  <a:pt x="902427" y="364015"/>
                </a:moveTo>
                <a:cubicBezTo>
                  <a:pt x="2934427" y="-462640"/>
                  <a:pt x="9030427" y="376330"/>
                  <a:pt x="13094427" y="382488"/>
                </a:cubicBezTo>
                <a:cubicBezTo>
                  <a:pt x="13097506" y="2005009"/>
                  <a:pt x="13100584" y="3627531"/>
                  <a:pt x="13103663" y="5250052"/>
                </a:cubicBezTo>
                <a:lnTo>
                  <a:pt x="11228681" y="4982197"/>
                </a:lnTo>
                <a:lnTo>
                  <a:pt x="9584608" y="4760524"/>
                </a:lnTo>
                <a:lnTo>
                  <a:pt x="8014427" y="4621979"/>
                </a:lnTo>
                <a:lnTo>
                  <a:pt x="7201627" y="4585033"/>
                </a:lnTo>
                <a:lnTo>
                  <a:pt x="6564318" y="4585033"/>
                </a:lnTo>
                <a:lnTo>
                  <a:pt x="5899299" y="4594270"/>
                </a:lnTo>
                <a:lnTo>
                  <a:pt x="5104972" y="4658924"/>
                </a:lnTo>
                <a:lnTo>
                  <a:pt x="4301408" y="4742052"/>
                </a:lnTo>
                <a:lnTo>
                  <a:pt x="3350063" y="4871361"/>
                </a:lnTo>
                <a:lnTo>
                  <a:pt x="2343299" y="5046852"/>
                </a:lnTo>
                <a:lnTo>
                  <a:pt x="1410427" y="5222343"/>
                </a:lnTo>
                <a:lnTo>
                  <a:pt x="902427" y="5342415"/>
                </a:lnTo>
                <a:cubicBezTo>
                  <a:pt x="905506" y="3695264"/>
                  <a:pt x="-1129573" y="1190670"/>
                  <a:pt x="902427" y="364015"/>
                </a:cubicBez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025" y="5115035"/>
            <a:ext cx="440021" cy="842146"/>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46047" y="5848540"/>
            <a:ext cx="440021" cy="84214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76890" y="4825151"/>
            <a:ext cx="440021" cy="84214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98045" y="216543"/>
            <a:ext cx="1598847" cy="1232011"/>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102864" y="685816"/>
            <a:ext cx="1598847" cy="1232011"/>
          </a:xfrm>
          <a:prstGeom prst="rect">
            <a:avLst/>
          </a:prstGeom>
        </p:spPr>
      </p:pic>
      <p:cxnSp>
        <p:nvCxnSpPr>
          <p:cNvPr id="15" name="Straight Connector 14"/>
          <p:cNvCxnSpPr/>
          <p:nvPr/>
        </p:nvCxnSpPr>
        <p:spPr>
          <a:xfrm flipH="1">
            <a:off x="1709057" y="1773382"/>
            <a:ext cx="1390667" cy="3341653"/>
          </a:xfrm>
          <a:prstGeom prst="line">
            <a:avLst/>
          </a:prstGeom>
          <a:ln w="38100">
            <a:solidFill>
              <a:srgbClr val="820000"/>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5" idx="0"/>
          </p:cNvCxnSpPr>
          <p:nvPr/>
        </p:nvCxnSpPr>
        <p:spPr>
          <a:xfrm>
            <a:off x="3099724" y="1768051"/>
            <a:ext cx="1966334" cy="4080489"/>
          </a:xfrm>
          <a:prstGeom prst="line">
            <a:avLst/>
          </a:prstGeom>
          <a:ln w="38100">
            <a:solidFill>
              <a:srgbClr val="820000"/>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099725" y="1768051"/>
            <a:ext cx="7477165" cy="3057100"/>
          </a:xfrm>
          <a:prstGeom prst="line">
            <a:avLst/>
          </a:prstGeom>
          <a:ln w="38100">
            <a:solidFill>
              <a:srgbClr val="820000"/>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1811046" y="1301821"/>
            <a:ext cx="6566870" cy="3842827"/>
          </a:xfrm>
          <a:prstGeom prst="line">
            <a:avLst/>
          </a:prstGeom>
          <a:ln w="38100">
            <a:solidFill>
              <a:srgbClr val="820000"/>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endCxn id="5" idx="0"/>
          </p:cNvCxnSpPr>
          <p:nvPr/>
        </p:nvCxnSpPr>
        <p:spPr>
          <a:xfrm flipH="1">
            <a:off x="5066058" y="1301821"/>
            <a:ext cx="3288503" cy="4546719"/>
          </a:xfrm>
          <a:prstGeom prst="line">
            <a:avLst/>
          </a:prstGeom>
          <a:ln w="38100">
            <a:solidFill>
              <a:srgbClr val="820000"/>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8377917" y="1301821"/>
            <a:ext cx="2198973" cy="3523330"/>
          </a:xfrm>
          <a:prstGeom prst="line">
            <a:avLst/>
          </a:prstGeom>
          <a:ln w="38100">
            <a:solidFill>
              <a:srgbClr val="820000"/>
            </a:solidFill>
            <a:prstDash val="dash"/>
          </a:ln>
        </p:spPr>
        <p:style>
          <a:lnRef idx="1">
            <a:schemeClr val="accent1"/>
          </a:lnRef>
          <a:fillRef idx="0">
            <a:schemeClr val="accent1"/>
          </a:fillRef>
          <a:effectRef idx="0">
            <a:schemeClr val="accent1"/>
          </a:effectRef>
          <a:fontRef idx="minor">
            <a:schemeClr val="tx1"/>
          </a:fontRef>
        </p:style>
      </p:cxnSp>
      <p:sp>
        <p:nvSpPr>
          <p:cNvPr id="29" name="Freeform 28"/>
          <p:cNvSpPr/>
          <p:nvPr/>
        </p:nvSpPr>
        <p:spPr>
          <a:xfrm>
            <a:off x="1803042" y="5203065"/>
            <a:ext cx="3065172" cy="643943"/>
          </a:xfrm>
          <a:custGeom>
            <a:avLst/>
            <a:gdLst>
              <a:gd name="connsiteX0" fmla="*/ 0 w 3065172"/>
              <a:gd name="connsiteY0" fmla="*/ 0 h 643943"/>
              <a:gd name="connsiteX1" fmla="*/ 1648496 w 3065172"/>
              <a:gd name="connsiteY1" fmla="*/ 128789 h 643943"/>
              <a:gd name="connsiteX2" fmla="*/ 3065172 w 3065172"/>
              <a:gd name="connsiteY2" fmla="*/ 643943 h 643943"/>
            </a:gdLst>
            <a:ahLst/>
            <a:cxnLst>
              <a:cxn ang="0">
                <a:pos x="connsiteX0" y="connsiteY0"/>
              </a:cxn>
              <a:cxn ang="0">
                <a:pos x="connsiteX1" y="connsiteY1"/>
              </a:cxn>
              <a:cxn ang="0">
                <a:pos x="connsiteX2" y="connsiteY2"/>
              </a:cxn>
            </a:cxnLst>
            <a:rect l="l" t="t" r="r" b="b"/>
            <a:pathLst>
              <a:path w="3065172" h="643943">
                <a:moveTo>
                  <a:pt x="0" y="0"/>
                </a:moveTo>
                <a:cubicBezTo>
                  <a:pt x="568817" y="10732"/>
                  <a:pt x="1137634" y="21465"/>
                  <a:pt x="1648496" y="128789"/>
                </a:cubicBezTo>
                <a:cubicBezTo>
                  <a:pt x="2159358" y="236113"/>
                  <a:pt x="2612265" y="440028"/>
                  <a:pt x="3065172" y="643943"/>
                </a:cubicBezTo>
              </a:path>
            </a:pathLst>
          </a:custGeom>
          <a:noFill/>
          <a:ln w="38100">
            <a:solidFill>
              <a:srgbClr val="82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0" name="Freeform 29"/>
          <p:cNvSpPr/>
          <p:nvPr/>
        </p:nvSpPr>
        <p:spPr>
          <a:xfrm>
            <a:off x="1790163" y="4510807"/>
            <a:ext cx="8783392" cy="679379"/>
          </a:xfrm>
          <a:custGeom>
            <a:avLst/>
            <a:gdLst>
              <a:gd name="connsiteX0" fmla="*/ 0 w 8783392"/>
              <a:gd name="connsiteY0" fmla="*/ 679379 h 679379"/>
              <a:gd name="connsiteX1" fmla="*/ 4365938 w 8783392"/>
              <a:gd name="connsiteY1" fmla="*/ 9678 h 679379"/>
              <a:gd name="connsiteX2" fmla="*/ 8783392 w 8783392"/>
              <a:gd name="connsiteY2" fmla="*/ 344528 h 679379"/>
            </a:gdLst>
            <a:ahLst/>
            <a:cxnLst>
              <a:cxn ang="0">
                <a:pos x="connsiteX0" y="connsiteY0"/>
              </a:cxn>
              <a:cxn ang="0">
                <a:pos x="connsiteX1" y="connsiteY1"/>
              </a:cxn>
              <a:cxn ang="0">
                <a:pos x="connsiteX2" y="connsiteY2"/>
              </a:cxn>
            </a:cxnLst>
            <a:rect l="l" t="t" r="r" b="b"/>
            <a:pathLst>
              <a:path w="8783392" h="679379">
                <a:moveTo>
                  <a:pt x="0" y="679379"/>
                </a:moveTo>
                <a:cubicBezTo>
                  <a:pt x="1451019" y="372432"/>
                  <a:pt x="2902039" y="65486"/>
                  <a:pt x="4365938" y="9678"/>
                </a:cubicBezTo>
                <a:cubicBezTo>
                  <a:pt x="5829837" y="-46131"/>
                  <a:pt x="7306614" y="149198"/>
                  <a:pt x="8783392" y="344528"/>
                </a:cubicBezTo>
              </a:path>
            </a:pathLst>
          </a:custGeom>
          <a:noFill/>
          <a:ln w="38100">
            <a:solidFill>
              <a:srgbClr val="82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Freeform 30"/>
          <p:cNvSpPr/>
          <p:nvPr/>
        </p:nvSpPr>
        <p:spPr>
          <a:xfrm>
            <a:off x="1840672" y="5122240"/>
            <a:ext cx="3065172" cy="643943"/>
          </a:xfrm>
          <a:custGeom>
            <a:avLst/>
            <a:gdLst>
              <a:gd name="connsiteX0" fmla="*/ 0 w 3065172"/>
              <a:gd name="connsiteY0" fmla="*/ 0 h 643943"/>
              <a:gd name="connsiteX1" fmla="*/ 1648496 w 3065172"/>
              <a:gd name="connsiteY1" fmla="*/ 128789 h 643943"/>
              <a:gd name="connsiteX2" fmla="*/ 3065172 w 3065172"/>
              <a:gd name="connsiteY2" fmla="*/ 643943 h 643943"/>
            </a:gdLst>
            <a:ahLst/>
            <a:cxnLst>
              <a:cxn ang="0">
                <a:pos x="connsiteX0" y="connsiteY0"/>
              </a:cxn>
              <a:cxn ang="0">
                <a:pos x="connsiteX1" y="connsiteY1"/>
              </a:cxn>
              <a:cxn ang="0">
                <a:pos x="connsiteX2" y="connsiteY2"/>
              </a:cxn>
            </a:cxnLst>
            <a:rect l="l" t="t" r="r" b="b"/>
            <a:pathLst>
              <a:path w="3065172" h="643943">
                <a:moveTo>
                  <a:pt x="0" y="0"/>
                </a:moveTo>
                <a:cubicBezTo>
                  <a:pt x="568817" y="10732"/>
                  <a:pt x="1137634" y="21465"/>
                  <a:pt x="1648496" y="128789"/>
                </a:cubicBezTo>
                <a:cubicBezTo>
                  <a:pt x="2159358" y="236113"/>
                  <a:pt x="2612265" y="440028"/>
                  <a:pt x="3065172" y="643943"/>
                </a:cubicBezTo>
              </a:path>
            </a:pathLst>
          </a:custGeom>
          <a:noFill/>
          <a:ln w="38100">
            <a:solidFill>
              <a:srgbClr val="82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2" name="Freeform 31"/>
          <p:cNvSpPr/>
          <p:nvPr/>
        </p:nvSpPr>
        <p:spPr>
          <a:xfrm>
            <a:off x="5267459" y="4675742"/>
            <a:ext cx="5267459" cy="1171266"/>
          </a:xfrm>
          <a:custGeom>
            <a:avLst/>
            <a:gdLst>
              <a:gd name="connsiteX0" fmla="*/ 0 w 5267459"/>
              <a:gd name="connsiteY0" fmla="*/ 1171266 h 1171266"/>
              <a:gd name="connsiteX1" fmla="*/ 2343955 w 5267459"/>
              <a:gd name="connsiteY1" fmla="*/ 76562 h 1171266"/>
              <a:gd name="connsiteX2" fmla="*/ 5267459 w 5267459"/>
              <a:gd name="connsiteY2" fmla="*/ 179593 h 1171266"/>
            </a:gdLst>
            <a:ahLst/>
            <a:cxnLst>
              <a:cxn ang="0">
                <a:pos x="connsiteX0" y="connsiteY0"/>
              </a:cxn>
              <a:cxn ang="0">
                <a:pos x="connsiteX1" y="connsiteY1"/>
              </a:cxn>
              <a:cxn ang="0">
                <a:pos x="connsiteX2" y="connsiteY2"/>
              </a:cxn>
            </a:cxnLst>
            <a:rect l="l" t="t" r="r" b="b"/>
            <a:pathLst>
              <a:path w="5267459" h="1171266">
                <a:moveTo>
                  <a:pt x="0" y="1171266"/>
                </a:moveTo>
                <a:cubicBezTo>
                  <a:pt x="733022" y="706553"/>
                  <a:pt x="1466045" y="241841"/>
                  <a:pt x="2343955" y="76562"/>
                </a:cubicBezTo>
                <a:cubicBezTo>
                  <a:pt x="3221865" y="-88717"/>
                  <a:pt x="4244662" y="45438"/>
                  <a:pt x="5267459" y="179593"/>
                </a:cubicBezTo>
              </a:path>
            </a:pathLst>
          </a:custGeom>
          <a:noFill/>
          <a:ln w="38100">
            <a:solidFill>
              <a:srgbClr val="82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3" name="Freeform 32"/>
          <p:cNvSpPr/>
          <p:nvPr/>
        </p:nvSpPr>
        <p:spPr>
          <a:xfrm>
            <a:off x="5276764" y="4739163"/>
            <a:ext cx="5267459" cy="1171266"/>
          </a:xfrm>
          <a:custGeom>
            <a:avLst/>
            <a:gdLst>
              <a:gd name="connsiteX0" fmla="*/ 0 w 5267459"/>
              <a:gd name="connsiteY0" fmla="*/ 1171266 h 1171266"/>
              <a:gd name="connsiteX1" fmla="*/ 2343955 w 5267459"/>
              <a:gd name="connsiteY1" fmla="*/ 76562 h 1171266"/>
              <a:gd name="connsiteX2" fmla="*/ 5267459 w 5267459"/>
              <a:gd name="connsiteY2" fmla="*/ 179593 h 1171266"/>
            </a:gdLst>
            <a:ahLst/>
            <a:cxnLst>
              <a:cxn ang="0">
                <a:pos x="connsiteX0" y="connsiteY0"/>
              </a:cxn>
              <a:cxn ang="0">
                <a:pos x="connsiteX1" y="connsiteY1"/>
              </a:cxn>
              <a:cxn ang="0">
                <a:pos x="connsiteX2" y="connsiteY2"/>
              </a:cxn>
            </a:cxnLst>
            <a:rect l="l" t="t" r="r" b="b"/>
            <a:pathLst>
              <a:path w="5267459" h="1171266">
                <a:moveTo>
                  <a:pt x="0" y="1171266"/>
                </a:moveTo>
                <a:cubicBezTo>
                  <a:pt x="733022" y="706553"/>
                  <a:pt x="1466045" y="241841"/>
                  <a:pt x="2343955" y="76562"/>
                </a:cubicBezTo>
                <a:cubicBezTo>
                  <a:pt x="3221865" y="-88717"/>
                  <a:pt x="4244662" y="45438"/>
                  <a:pt x="5267459" y="179593"/>
                </a:cubicBezTo>
              </a:path>
            </a:pathLst>
          </a:custGeom>
          <a:noFill/>
          <a:ln w="38100">
            <a:solidFill>
              <a:srgbClr val="82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Freeform 33"/>
          <p:cNvSpPr/>
          <p:nvPr/>
        </p:nvSpPr>
        <p:spPr>
          <a:xfrm>
            <a:off x="1787244" y="4444283"/>
            <a:ext cx="8783392" cy="679379"/>
          </a:xfrm>
          <a:custGeom>
            <a:avLst/>
            <a:gdLst>
              <a:gd name="connsiteX0" fmla="*/ 0 w 8783392"/>
              <a:gd name="connsiteY0" fmla="*/ 679379 h 679379"/>
              <a:gd name="connsiteX1" fmla="*/ 4365938 w 8783392"/>
              <a:gd name="connsiteY1" fmla="*/ 9678 h 679379"/>
              <a:gd name="connsiteX2" fmla="*/ 8783392 w 8783392"/>
              <a:gd name="connsiteY2" fmla="*/ 344528 h 679379"/>
            </a:gdLst>
            <a:ahLst/>
            <a:cxnLst>
              <a:cxn ang="0">
                <a:pos x="connsiteX0" y="connsiteY0"/>
              </a:cxn>
              <a:cxn ang="0">
                <a:pos x="connsiteX1" y="connsiteY1"/>
              </a:cxn>
              <a:cxn ang="0">
                <a:pos x="connsiteX2" y="connsiteY2"/>
              </a:cxn>
            </a:cxnLst>
            <a:rect l="l" t="t" r="r" b="b"/>
            <a:pathLst>
              <a:path w="8783392" h="679379">
                <a:moveTo>
                  <a:pt x="0" y="679379"/>
                </a:moveTo>
                <a:cubicBezTo>
                  <a:pt x="1451019" y="372432"/>
                  <a:pt x="2902039" y="65486"/>
                  <a:pt x="4365938" y="9678"/>
                </a:cubicBezTo>
                <a:cubicBezTo>
                  <a:pt x="5829837" y="-46131"/>
                  <a:pt x="7306614" y="149198"/>
                  <a:pt x="8783392" y="344528"/>
                </a:cubicBezTo>
              </a:path>
            </a:pathLst>
          </a:custGeom>
          <a:noFill/>
          <a:ln w="38100">
            <a:solidFill>
              <a:srgbClr val="82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36" name="Straight Arrow Connector 35"/>
          <p:cNvCxnSpPr>
            <a:stCxn id="4" idx="3"/>
            <a:endCxn id="5" idx="1"/>
          </p:cNvCxnSpPr>
          <p:nvPr/>
        </p:nvCxnSpPr>
        <p:spPr>
          <a:xfrm>
            <a:off x="1811046" y="5536108"/>
            <a:ext cx="3035001" cy="733505"/>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4" idx="3"/>
            <a:endCxn id="6" idx="1"/>
          </p:cNvCxnSpPr>
          <p:nvPr/>
        </p:nvCxnSpPr>
        <p:spPr>
          <a:xfrm flipV="1">
            <a:off x="1811046" y="5246224"/>
            <a:ext cx="8765844" cy="289884"/>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5" idx="3"/>
            <a:endCxn id="6" idx="1"/>
          </p:cNvCxnSpPr>
          <p:nvPr/>
        </p:nvCxnSpPr>
        <p:spPr>
          <a:xfrm flipV="1">
            <a:off x="5286068" y="5246224"/>
            <a:ext cx="5290822" cy="1023389"/>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5" idx="1"/>
            <a:endCxn id="4" idx="3"/>
          </p:cNvCxnSpPr>
          <p:nvPr/>
        </p:nvCxnSpPr>
        <p:spPr>
          <a:xfrm flipH="1" flipV="1">
            <a:off x="1811046" y="5536108"/>
            <a:ext cx="3035001" cy="733505"/>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6" idx="1"/>
            <a:endCxn id="5" idx="3"/>
          </p:cNvCxnSpPr>
          <p:nvPr/>
        </p:nvCxnSpPr>
        <p:spPr>
          <a:xfrm flipH="1">
            <a:off x="5286068" y="5246224"/>
            <a:ext cx="5290822" cy="1023389"/>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6" idx="1"/>
            <a:endCxn id="4" idx="3"/>
          </p:cNvCxnSpPr>
          <p:nvPr/>
        </p:nvCxnSpPr>
        <p:spPr>
          <a:xfrm flipH="1">
            <a:off x="1811046" y="5246224"/>
            <a:ext cx="8765844" cy="289884"/>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260870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up)">
                                      <p:cBhvr>
                                        <p:cTn id="29" dur="500"/>
                                        <p:tgtEl>
                                          <p:spTgt spid="15"/>
                                        </p:tgtEl>
                                      </p:cBhvr>
                                    </p:animEffect>
                                  </p:childTnLst>
                                </p:cTn>
                              </p:par>
                              <p:par>
                                <p:cTn id="30" presetID="22" presetClass="entr" presetSubtype="1"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up)">
                                      <p:cBhvr>
                                        <p:cTn id="32" dur="500"/>
                                        <p:tgtEl>
                                          <p:spTgt spid="17"/>
                                        </p:tgtEl>
                                      </p:cBhvr>
                                    </p:animEffect>
                                  </p:childTnLst>
                                </p:cTn>
                              </p:par>
                              <p:par>
                                <p:cTn id="33" presetID="22" presetClass="entr" presetSubtype="1"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childTnLst>
                          </p:cTn>
                        </p:par>
                        <p:par>
                          <p:cTn id="36" fill="hold">
                            <p:stCondLst>
                              <p:cond delay="500"/>
                            </p:stCondLst>
                            <p:childTnLst>
                              <p:par>
                                <p:cTn id="37" presetID="22" presetClass="exit" presetSubtype="1" fill="hold" nodeType="afterEffect">
                                  <p:stCondLst>
                                    <p:cond delay="0"/>
                                  </p:stCondLst>
                                  <p:childTnLst>
                                    <p:animEffect transition="out" filter="wipe(up)">
                                      <p:cBhvr>
                                        <p:cTn id="38" dur="500"/>
                                        <p:tgtEl>
                                          <p:spTgt spid="15"/>
                                        </p:tgtEl>
                                      </p:cBhvr>
                                    </p:animEffect>
                                    <p:set>
                                      <p:cBhvr>
                                        <p:cTn id="39" dur="1" fill="hold">
                                          <p:stCondLst>
                                            <p:cond delay="499"/>
                                          </p:stCondLst>
                                        </p:cTn>
                                        <p:tgtEl>
                                          <p:spTgt spid="15"/>
                                        </p:tgtEl>
                                        <p:attrNameLst>
                                          <p:attrName>style.visibility</p:attrName>
                                        </p:attrNameLst>
                                      </p:cBhvr>
                                      <p:to>
                                        <p:strVal val="hidden"/>
                                      </p:to>
                                    </p:set>
                                  </p:childTnLst>
                                </p:cTn>
                              </p:par>
                              <p:par>
                                <p:cTn id="40" presetID="22" presetClass="exit" presetSubtype="1" fill="hold" nodeType="withEffect">
                                  <p:stCondLst>
                                    <p:cond delay="0"/>
                                  </p:stCondLst>
                                  <p:childTnLst>
                                    <p:animEffect transition="out" filter="wipe(up)">
                                      <p:cBhvr>
                                        <p:cTn id="41" dur="500"/>
                                        <p:tgtEl>
                                          <p:spTgt spid="17"/>
                                        </p:tgtEl>
                                      </p:cBhvr>
                                    </p:animEffect>
                                    <p:set>
                                      <p:cBhvr>
                                        <p:cTn id="42" dur="1" fill="hold">
                                          <p:stCondLst>
                                            <p:cond delay="499"/>
                                          </p:stCondLst>
                                        </p:cTn>
                                        <p:tgtEl>
                                          <p:spTgt spid="17"/>
                                        </p:tgtEl>
                                        <p:attrNameLst>
                                          <p:attrName>style.visibility</p:attrName>
                                        </p:attrNameLst>
                                      </p:cBhvr>
                                      <p:to>
                                        <p:strVal val="hidden"/>
                                      </p:to>
                                    </p:set>
                                  </p:childTnLst>
                                </p:cTn>
                              </p:par>
                              <p:par>
                                <p:cTn id="43" presetID="22" presetClass="exit" presetSubtype="1" fill="hold" nodeType="withEffect">
                                  <p:stCondLst>
                                    <p:cond delay="0"/>
                                  </p:stCondLst>
                                  <p:childTnLst>
                                    <p:animEffect transition="out" filter="wipe(up)">
                                      <p:cBhvr>
                                        <p:cTn id="44" dur="500"/>
                                        <p:tgtEl>
                                          <p:spTgt spid="20"/>
                                        </p:tgtEl>
                                      </p:cBhvr>
                                    </p:animEffect>
                                    <p:set>
                                      <p:cBhvr>
                                        <p:cTn id="45" dur="1" fill="hold">
                                          <p:stCondLst>
                                            <p:cond delay="499"/>
                                          </p:stCondLst>
                                        </p:cTn>
                                        <p:tgtEl>
                                          <p:spTgt spid="20"/>
                                        </p:tgtEl>
                                        <p:attrNameLst>
                                          <p:attrName>style.visibility</p:attrName>
                                        </p:attrNameLst>
                                      </p:cBhvr>
                                      <p:to>
                                        <p:strVal val="hidden"/>
                                      </p:to>
                                    </p:set>
                                  </p:childTnLst>
                                </p:cTn>
                              </p:par>
                            </p:childTnLst>
                          </p:cTn>
                        </p:par>
                        <p:par>
                          <p:cTn id="46" fill="hold">
                            <p:stCondLst>
                              <p:cond delay="1000"/>
                            </p:stCondLst>
                            <p:childTnLst>
                              <p:par>
                                <p:cTn id="47" presetID="22" presetClass="entr" presetSubtype="1" fill="hold"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up)">
                                      <p:cBhvr>
                                        <p:cTn id="49" dur="500"/>
                                        <p:tgtEl>
                                          <p:spTgt spid="23"/>
                                        </p:tgtEl>
                                      </p:cBhvr>
                                    </p:animEffect>
                                  </p:childTnLst>
                                </p:cTn>
                              </p:par>
                              <p:par>
                                <p:cTn id="50" presetID="22" presetClass="entr" presetSubtype="1" fill="hold"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up)">
                                      <p:cBhvr>
                                        <p:cTn id="52" dur="500"/>
                                        <p:tgtEl>
                                          <p:spTgt spid="25"/>
                                        </p:tgtEl>
                                      </p:cBhvr>
                                    </p:animEffect>
                                  </p:childTnLst>
                                </p:cTn>
                              </p:par>
                              <p:par>
                                <p:cTn id="53" presetID="22" presetClass="entr" presetSubtype="1" fill="hold"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up)">
                                      <p:cBhvr>
                                        <p:cTn id="55" dur="500"/>
                                        <p:tgtEl>
                                          <p:spTgt spid="27"/>
                                        </p:tgtEl>
                                      </p:cBhvr>
                                    </p:animEffect>
                                  </p:childTnLst>
                                </p:cTn>
                              </p:par>
                            </p:childTnLst>
                          </p:cTn>
                        </p:par>
                        <p:par>
                          <p:cTn id="56" fill="hold">
                            <p:stCondLst>
                              <p:cond delay="1500"/>
                            </p:stCondLst>
                            <p:childTnLst>
                              <p:par>
                                <p:cTn id="57" presetID="22" presetClass="exit" presetSubtype="1" fill="hold" nodeType="afterEffect">
                                  <p:stCondLst>
                                    <p:cond delay="0"/>
                                  </p:stCondLst>
                                  <p:childTnLst>
                                    <p:animEffect transition="out" filter="wipe(up)">
                                      <p:cBhvr>
                                        <p:cTn id="58" dur="500"/>
                                        <p:tgtEl>
                                          <p:spTgt spid="23"/>
                                        </p:tgtEl>
                                      </p:cBhvr>
                                    </p:animEffect>
                                    <p:set>
                                      <p:cBhvr>
                                        <p:cTn id="59" dur="1" fill="hold">
                                          <p:stCondLst>
                                            <p:cond delay="499"/>
                                          </p:stCondLst>
                                        </p:cTn>
                                        <p:tgtEl>
                                          <p:spTgt spid="23"/>
                                        </p:tgtEl>
                                        <p:attrNameLst>
                                          <p:attrName>style.visibility</p:attrName>
                                        </p:attrNameLst>
                                      </p:cBhvr>
                                      <p:to>
                                        <p:strVal val="hidden"/>
                                      </p:to>
                                    </p:set>
                                  </p:childTnLst>
                                </p:cTn>
                              </p:par>
                              <p:par>
                                <p:cTn id="60" presetID="22" presetClass="exit" presetSubtype="1" fill="hold" nodeType="withEffect">
                                  <p:stCondLst>
                                    <p:cond delay="0"/>
                                  </p:stCondLst>
                                  <p:childTnLst>
                                    <p:animEffect transition="out" filter="wipe(up)">
                                      <p:cBhvr>
                                        <p:cTn id="61" dur="500"/>
                                        <p:tgtEl>
                                          <p:spTgt spid="25"/>
                                        </p:tgtEl>
                                      </p:cBhvr>
                                    </p:animEffect>
                                    <p:set>
                                      <p:cBhvr>
                                        <p:cTn id="62" dur="1" fill="hold">
                                          <p:stCondLst>
                                            <p:cond delay="499"/>
                                          </p:stCondLst>
                                        </p:cTn>
                                        <p:tgtEl>
                                          <p:spTgt spid="25"/>
                                        </p:tgtEl>
                                        <p:attrNameLst>
                                          <p:attrName>style.visibility</p:attrName>
                                        </p:attrNameLst>
                                      </p:cBhvr>
                                      <p:to>
                                        <p:strVal val="hidden"/>
                                      </p:to>
                                    </p:set>
                                  </p:childTnLst>
                                </p:cTn>
                              </p:par>
                              <p:par>
                                <p:cTn id="63" presetID="22" presetClass="exit" presetSubtype="1" fill="hold" nodeType="withEffect">
                                  <p:stCondLst>
                                    <p:cond delay="0"/>
                                  </p:stCondLst>
                                  <p:childTnLst>
                                    <p:animEffect transition="out" filter="wipe(up)">
                                      <p:cBhvr>
                                        <p:cTn id="64" dur="500"/>
                                        <p:tgtEl>
                                          <p:spTgt spid="27"/>
                                        </p:tgtEl>
                                      </p:cBhvr>
                                    </p:animEffect>
                                    <p:set>
                                      <p:cBhvr>
                                        <p:cTn id="65" dur="1" fill="hold">
                                          <p:stCondLst>
                                            <p:cond delay="499"/>
                                          </p:stCondLst>
                                        </p:cTn>
                                        <p:tgtEl>
                                          <p:spTgt spid="27"/>
                                        </p:tgtEl>
                                        <p:attrNameLst>
                                          <p:attrName>style.visibility</p:attrName>
                                        </p:attrNameLst>
                                      </p:cBhvr>
                                      <p:to>
                                        <p:strVal val="hidden"/>
                                      </p:to>
                                    </p:set>
                                  </p:childTnLst>
                                </p:cTn>
                              </p:par>
                            </p:childTnLst>
                          </p:cTn>
                        </p:par>
                        <p:par>
                          <p:cTn id="66" fill="hold">
                            <p:stCondLst>
                              <p:cond delay="2000"/>
                            </p:stCondLst>
                            <p:childTnLst>
                              <p:par>
                                <p:cTn id="67" presetID="22" presetClass="entr" presetSubtype="8"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wipe(left)">
                                      <p:cBhvr>
                                        <p:cTn id="69" dur="500"/>
                                        <p:tgtEl>
                                          <p:spTgt spid="2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wipe(left)">
                                      <p:cBhvr>
                                        <p:cTn id="72" dur="500"/>
                                        <p:tgtEl>
                                          <p:spTgt spid="30"/>
                                        </p:tgtEl>
                                      </p:cBhvr>
                                    </p:animEffect>
                                  </p:childTnLst>
                                </p:cTn>
                              </p:par>
                            </p:childTnLst>
                          </p:cTn>
                        </p:par>
                        <p:par>
                          <p:cTn id="73" fill="hold">
                            <p:stCondLst>
                              <p:cond delay="2500"/>
                            </p:stCondLst>
                            <p:childTnLst>
                              <p:par>
                                <p:cTn id="74" presetID="22" presetClass="exit" presetSubtype="8" fill="hold" grpId="1" nodeType="afterEffect">
                                  <p:stCondLst>
                                    <p:cond delay="0"/>
                                  </p:stCondLst>
                                  <p:childTnLst>
                                    <p:animEffect transition="out" filter="wipe(left)">
                                      <p:cBhvr>
                                        <p:cTn id="75" dur="500"/>
                                        <p:tgtEl>
                                          <p:spTgt spid="29"/>
                                        </p:tgtEl>
                                      </p:cBhvr>
                                    </p:animEffect>
                                    <p:set>
                                      <p:cBhvr>
                                        <p:cTn id="76" dur="1" fill="hold">
                                          <p:stCondLst>
                                            <p:cond delay="499"/>
                                          </p:stCondLst>
                                        </p:cTn>
                                        <p:tgtEl>
                                          <p:spTgt spid="29"/>
                                        </p:tgtEl>
                                        <p:attrNameLst>
                                          <p:attrName>style.visibility</p:attrName>
                                        </p:attrNameLst>
                                      </p:cBhvr>
                                      <p:to>
                                        <p:strVal val="hidden"/>
                                      </p:to>
                                    </p:set>
                                  </p:childTnLst>
                                </p:cTn>
                              </p:par>
                              <p:par>
                                <p:cTn id="77" presetID="22" presetClass="exit" presetSubtype="8" fill="hold" grpId="1" nodeType="withEffect">
                                  <p:stCondLst>
                                    <p:cond delay="0"/>
                                  </p:stCondLst>
                                  <p:childTnLst>
                                    <p:animEffect transition="out" filter="wipe(left)">
                                      <p:cBhvr>
                                        <p:cTn id="78" dur="500"/>
                                        <p:tgtEl>
                                          <p:spTgt spid="30"/>
                                        </p:tgtEl>
                                      </p:cBhvr>
                                    </p:animEffect>
                                    <p:set>
                                      <p:cBhvr>
                                        <p:cTn id="79" dur="1" fill="hold">
                                          <p:stCondLst>
                                            <p:cond delay="499"/>
                                          </p:stCondLst>
                                        </p:cTn>
                                        <p:tgtEl>
                                          <p:spTgt spid="30"/>
                                        </p:tgtEl>
                                        <p:attrNameLst>
                                          <p:attrName>style.visibility</p:attrName>
                                        </p:attrNameLst>
                                      </p:cBhvr>
                                      <p:to>
                                        <p:strVal val="hidden"/>
                                      </p:to>
                                    </p:set>
                                  </p:childTnLst>
                                </p:cTn>
                              </p:par>
                            </p:childTnLst>
                          </p:cTn>
                        </p:par>
                        <p:par>
                          <p:cTn id="80" fill="hold">
                            <p:stCondLst>
                              <p:cond delay="3000"/>
                            </p:stCondLst>
                            <p:childTnLst>
                              <p:par>
                                <p:cTn id="81" presetID="22" presetClass="entr" presetSubtype="2" fill="hold" grpId="0" nodeType="after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wipe(right)">
                                      <p:cBhvr>
                                        <p:cTn id="83" dur="500"/>
                                        <p:tgtEl>
                                          <p:spTgt spid="31"/>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wipe(left)">
                                      <p:cBhvr>
                                        <p:cTn id="86" dur="500"/>
                                        <p:tgtEl>
                                          <p:spTgt spid="33"/>
                                        </p:tgtEl>
                                      </p:cBhvr>
                                    </p:animEffect>
                                  </p:childTnLst>
                                </p:cTn>
                              </p:par>
                            </p:childTnLst>
                          </p:cTn>
                        </p:par>
                        <p:par>
                          <p:cTn id="87" fill="hold">
                            <p:stCondLst>
                              <p:cond delay="3500"/>
                            </p:stCondLst>
                            <p:childTnLst>
                              <p:par>
                                <p:cTn id="88" presetID="22" presetClass="exit" presetSubtype="4" fill="hold" grpId="1" nodeType="afterEffect">
                                  <p:stCondLst>
                                    <p:cond delay="0"/>
                                  </p:stCondLst>
                                  <p:childTnLst>
                                    <p:animEffect transition="out" filter="wipe(down)">
                                      <p:cBhvr>
                                        <p:cTn id="89" dur="500"/>
                                        <p:tgtEl>
                                          <p:spTgt spid="33"/>
                                        </p:tgtEl>
                                      </p:cBhvr>
                                    </p:animEffect>
                                    <p:set>
                                      <p:cBhvr>
                                        <p:cTn id="90" dur="1" fill="hold">
                                          <p:stCondLst>
                                            <p:cond delay="499"/>
                                          </p:stCondLst>
                                        </p:cTn>
                                        <p:tgtEl>
                                          <p:spTgt spid="33"/>
                                        </p:tgtEl>
                                        <p:attrNameLst>
                                          <p:attrName>style.visibility</p:attrName>
                                        </p:attrNameLst>
                                      </p:cBhvr>
                                      <p:to>
                                        <p:strVal val="hidden"/>
                                      </p:to>
                                    </p:set>
                                  </p:childTnLst>
                                </p:cTn>
                              </p:par>
                              <p:par>
                                <p:cTn id="91" presetID="22" presetClass="exit" presetSubtype="4" fill="hold" grpId="1" nodeType="withEffect">
                                  <p:stCondLst>
                                    <p:cond delay="0"/>
                                  </p:stCondLst>
                                  <p:childTnLst>
                                    <p:animEffect transition="out" filter="wipe(down)">
                                      <p:cBhvr>
                                        <p:cTn id="92" dur="500"/>
                                        <p:tgtEl>
                                          <p:spTgt spid="31"/>
                                        </p:tgtEl>
                                      </p:cBhvr>
                                    </p:animEffect>
                                    <p:set>
                                      <p:cBhvr>
                                        <p:cTn id="93" dur="1" fill="hold">
                                          <p:stCondLst>
                                            <p:cond delay="499"/>
                                          </p:stCondLst>
                                        </p:cTn>
                                        <p:tgtEl>
                                          <p:spTgt spid="31"/>
                                        </p:tgtEl>
                                        <p:attrNameLst>
                                          <p:attrName>style.visibility</p:attrName>
                                        </p:attrNameLst>
                                      </p:cBhvr>
                                      <p:to>
                                        <p:strVal val="hidden"/>
                                      </p:to>
                                    </p:set>
                                  </p:childTnLst>
                                </p:cTn>
                              </p:par>
                            </p:childTnLst>
                          </p:cTn>
                        </p:par>
                        <p:par>
                          <p:cTn id="94" fill="hold">
                            <p:stCondLst>
                              <p:cond delay="4000"/>
                            </p:stCondLst>
                            <p:childTnLst>
                              <p:par>
                                <p:cTn id="95" presetID="22" presetClass="entr" presetSubtype="2"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wipe(right)">
                                      <p:cBhvr>
                                        <p:cTn id="97" dur="500"/>
                                        <p:tgtEl>
                                          <p:spTgt spid="32"/>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34"/>
                                        </p:tgtEl>
                                        <p:attrNameLst>
                                          <p:attrName>style.visibility</p:attrName>
                                        </p:attrNameLst>
                                      </p:cBhvr>
                                      <p:to>
                                        <p:strVal val="visible"/>
                                      </p:to>
                                    </p:set>
                                    <p:animEffect transition="in" filter="wipe(right)">
                                      <p:cBhvr>
                                        <p:cTn id="100" dur="500"/>
                                        <p:tgtEl>
                                          <p:spTgt spid="34"/>
                                        </p:tgtEl>
                                      </p:cBhvr>
                                    </p:animEffect>
                                  </p:childTnLst>
                                </p:cTn>
                              </p:par>
                            </p:childTnLst>
                          </p:cTn>
                        </p:par>
                        <p:par>
                          <p:cTn id="101" fill="hold">
                            <p:stCondLst>
                              <p:cond delay="4500"/>
                            </p:stCondLst>
                            <p:childTnLst>
                              <p:par>
                                <p:cTn id="102" presetID="22" presetClass="exit" presetSubtype="2" fill="hold" grpId="1" nodeType="afterEffect">
                                  <p:stCondLst>
                                    <p:cond delay="0"/>
                                  </p:stCondLst>
                                  <p:childTnLst>
                                    <p:animEffect transition="out" filter="wipe(right)">
                                      <p:cBhvr>
                                        <p:cTn id="103" dur="500"/>
                                        <p:tgtEl>
                                          <p:spTgt spid="32"/>
                                        </p:tgtEl>
                                      </p:cBhvr>
                                    </p:animEffect>
                                    <p:set>
                                      <p:cBhvr>
                                        <p:cTn id="104" dur="1" fill="hold">
                                          <p:stCondLst>
                                            <p:cond delay="499"/>
                                          </p:stCondLst>
                                        </p:cTn>
                                        <p:tgtEl>
                                          <p:spTgt spid="32"/>
                                        </p:tgtEl>
                                        <p:attrNameLst>
                                          <p:attrName>style.visibility</p:attrName>
                                        </p:attrNameLst>
                                      </p:cBhvr>
                                      <p:to>
                                        <p:strVal val="hidden"/>
                                      </p:to>
                                    </p:set>
                                  </p:childTnLst>
                                </p:cTn>
                              </p:par>
                              <p:par>
                                <p:cTn id="105" presetID="22" presetClass="exit" presetSubtype="2" fill="hold" grpId="1" nodeType="withEffect">
                                  <p:stCondLst>
                                    <p:cond delay="0"/>
                                  </p:stCondLst>
                                  <p:childTnLst>
                                    <p:animEffect transition="out" filter="wipe(right)">
                                      <p:cBhvr>
                                        <p:cTn id="106" dur="500"/>
                                        <p:tgtEl>
                                          <p:spTgt spid="34"/>
                                        </p:tgtEl>
                                      </p:cBhvr>
                                    </p:animEffect>
                                    <p:set>
                                      <p:cBhvr>
                                        <p:cTn id="107" dur="1" fill="hold">
                                          <p:stCondLst>
                                            <p:cond delay="499"/>
                                          </p:stCondLst>
                                        </p:cTn>
                                        <p:tgtEl>
                                          <p:spTgt spid="34"/>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22" presetClass="entr" presetSubtype="8" fill="hold" nodeType="clickEffect">
                                  <p:stCondLst>
                                    <p:cond delay="0"/>
                                  </p:stCondLst>
                                  <p:childTnLst>
                                    <p:set>
                                      <p:cBhvr>
                                        <p:cTn id="111" dur="1" fill="hold">
                                          <p:stCondLst>
                                            <p:cond delay="0"/>
                                          </p:stCondLst>
                                        </p:cTn>
                                        <p:tgtEl>
                                          <p:spTgt spid="36"/>
                                        </p:tgtEl>
                                        <p:attrNameLst>
                                          <p:attrName>style.visibility</p:attrName>
                                        </p:attrNameLst>
                                      </p:cBhvr>
                                      <p:to>
                                        <p:strVal val="visible"/>
                                      </p:to>
                                    </p:set>
                                    <p:animEffect transition="in" filter="wipe(left)">
                                      <p:cBhvr>
                                        <p:cTn id="112" dur="500"/>
                                        <p:tgtEl>
                                          <p:spTgt spid="36"/>
                                        </p:tgtEl>
                                      </p:cBhvr>
                                    </p:animEffect>
                                  </p:childTnLst>
                                </p:cTn>
                              </p:par>
                              <p:par>
                                <p:cTn id="113" presetID="22" presetClass="entr" presetSubtype="8" fill="hold" nodeType="withEffect">
                                  <p:stCondLst>
                                    <p:cond delay="0"/>
                                  </p:stCondLst>
                                  <p:childTnLst>
                                    <p:set>
                                      <p:cBhvr>
                                        <p:cTn id="114" dur="1" fill="hold">
                                          <p:stCondLst>
                                            <p:cond delay="0"/>
                                          </p:stCondLst>
                                        </p:cTn>
                                        <p:tgtEl>
                                          <p:spTgt spid="37"/>
                                        </p:tgtEl>
                                        <p:attrNameLst>
                                          <p:attrName>style.visibility</p:attrName>
                                        </p:attrNameLst>
                                      </p:cBhvr>
                                      <p:to>
                                        <p:strVal val="visible"/>
                                      </p:to>
                                    </p:set>
                                    <p:animEffect transition="in" filter="wipe(left)">
                                      <p:cBhvr>
                                        <p:cTn id="115" dur="500"/>
                                        <p:tgtEl>
                                          <p:spTgt spid="37"/>
                                        </p:tgtEl>
                                      </p:cBhvr>
                                    </p:animEffect>
                                  </p:childTnLst>
                                </p:cTn>
                              </p:par>
                            </p:childTnLst>
                          </p:cTn>
                        </p:par>
                        <p:par>
                          <p:cTn id="116" fill="hold">
                            <p:stCondLst>
                              <p:cond delay="500"/>
                            </p:stCondLst>
                            <p:childTnLst>
                              <p:par>
                                <p:cTn id="117" presetID="10" presetClass="exit" presetSubtype="0" fill="hold" nodeType="afterEffect">
                                  <p:stCondLst>
                                    <p:cond delay="500"/>
                                  </p:stCondLst>
                                  <p:childTnLst>
                                    <p:animEffect transition="out" filter="fade">
                                      <p:cBhvr>
                                        <p:cTn id="118" dur="500"/>
                                        <p:tgtEl>
                                          <p:spTgt spid="36"/>
                                        </p:tgtEl>
                                      </p:cBhvr>
                                    </p:animEffect>
                                    <p:set>
                                      <p:cBhvr>
                                        <p:cTn id="119" dur="1" fill="hold">
                                          <p:stCondLst>
                                            <p:cond delay="499"/>
                                          </p:stCondLst>
                                        </p:cTn>
                                        <p:tgtEl>
                                          <p:spTgt spid="36"/>
                                        </p:tgtEl>
                                        <p:attrNameLst>
                                          <p:attrName>style.visibility</p:attrName>
                                        </p:attrNameLst>
                                      </p:cBhvr>
                                      <p:to>
                                        <p:strVal val="hidden"/>
                                      </p:to>
                                    </p:set>
                                  </p:childTnLst>
                                </p:cTn>
                              </p:par>
                              <p:par>
                                <p:cTn id="120" presetID="10" presetClass="exit" presetSubtype="0" fill="hold" nodeType="withEffect">
                                  <p:stCondLst>
                                    <p:cond delay="500"/>
                                  </p:stCondLst>
                                  <p:childTnLst>
                                    <p:animEffect transition="out" filter="fade">
                                      <p:cBhvr>
                                        <p:cTn id="121" dur="500"/>
                                        <p:tgtEl>
                                          <p:spTgt spid="37"/>
                                        </p:tgtEl>
                                      </p:cBhvr>
                                    </p:animEffect>
                                    <p:set>
                                      <p:cBhvr>
                                        <p:cTn id="122" dur="1" fill="hold">
                                          <p:stCondLst>
                                            <p:cond delay="499"/>
                                          </p:stCondLst>
                                        </p:cTn>
                                        <p:tgtEl>
                                          <p:spTgt spid="37"/>
                                        </p:tgtEl>
                                        <p:attrNameLst>
                                          <p:attrName>style.visibility</p:attrName>
                                        </p:attrNameLst>
                                      </p:cBhvr>
                                      <p:to>
                                        <p:strVal val="hidden"/>
                                      </p:to>
                                    </p:set>
                                  </p:childTnLst>
                                </p:cTn>
                              </p:par>
                            </p:childTnLst>
                          </p:cTn>
                        </p:par>
                        <p:par>
                          <p:cTn id="123" fill="hold">
                            <p:stCondLst>
                              <p:cond delay="1500"/>
                            </p:stCondLst>
                            <p:childTnLst>
                              <p:par>
                                <p:cTn id="124" presetID="22" presetClass="entr" presetSubtype="8" fill="hold" nodeType="afterEffect">
                                  <p:stCondLst>
                                    <p:cond delay="0"/>
                                  </p:stCondLst>
                                  <p:childTnLst>
                                    <p:set>
                                      <p:cBhvr>
                                        <p:cTn id="125" dur="1" fill="hold">
                                          <p:stCondLst>
                                            <p:cond delay="0"/>
                                          </p:stCondLst>
                                        </p:cTn>
                                        <p:tgtEl>
                                          <p:spTgt spid="40"/>
                                        </p:tgtEl>
                                        <p:attrNameLst>
                                          <p:attrName>style.visibility</p:attrName>
                                        </p:attrNameLst>
                                      </p:cBhvr>
                                      <p:to>
                                        <p:strVal val="visible"/>
                                      </p:to>
                                    </p:set>
                                    <p:animEffect transition="in" filter="wipe(left)">
                                      <p:cBhvr>
                                        <p:cTn id="126" dur="500"/>
                                        <p:tgtEl>
                                          <p:spTgt spid="40"/>
                                        </p:tgtEl>
                                      </p:cBhvr>
                                    </p:animEffect>
                                  </p:childTnLst>
                                </p:cTn>
                              </p:par>
                              <p:par>
                                <p:cTn id="127" presetID="22" presetClass="entr" presetSubtype="2" fill="hold" nodeType="withEffect">
                                  <p:stCondLst>
                                    <p:cond delay="0"/>
                                  </p:stCondLst>
                                  <p:childTnLst>
                                    <p:set>
                                      <p:cBhvr>
                                        <p:cTn id="128" dur="1" fill="hold">
                                          <p:stCondLst>
                                            <p:cond delay="0"/>
                                          </p:stCondLst>
                                        </p:cTn>
                                        <p:tgtEl>
                                          <p:spTgt spid="43"/>
                                        </p:tgtEl>
                                        <p:attrNameLst>
                                          <p:attrName>style.visibility</p:attrName>
                                        </p:attrNameLst>
                                      </p:cBhvr>
                                      <p:to>
                                        <p:strVal val="visible"/>
                                      </p:to>
                                    </p:set>
                                    <p:animEffect transition="in" filter="wipe(right)">
                                      <p:cBhvr>
                                        <p:cTn id="129" dur="500"/>
                                        <p:tgtEl>
                                          <p:spTgt spid="43"/>
                                        </p:tgtEl>
                                      </p:cBhvr>
                                    </p:animEffect>
                                  </p:childTnLst>
                                </p:cTn>
                              </p:par>
                            </p:childTnLst>
                          </p:cTn>
                        </p:par>
                        <p:par>
                          <p:cTn id="130" fill="hold">
                            <p:stCondLst>
                              <p:cond delay="2000"/>
                            </p:stCondLst>
                            <p:childTnLst>
                              <p:par>
                                <p:cTn id="131" presetID="10" presetClass="exit" presetSubtype="0" fill="hold" nodeType="afterEffect">
                                  <p:stCondLst>
                                    <p:cond delay="500"/>
                                  </p:stCondLst>
                                  <p:childTnLst>
                                    <p:animEffect transition="out" filter="fade">
                                      <p:cBhvr>
                                        <p:cTn id="132" dur="500"/>
                                        <p:tgtEl>
                                          <p:spTgt spid="40"/>
                                        </p:tgtEl>
                                      </p:cBhvr>
                                    </p:animEffect>
                                    <p:set>
                                      <p:cBhvr>
                                        <p:cTn id="133" dur="1" fill="hold">
                                          <p:stCondLst>
                                            <p:cond delay="499"/>
                                          </p:stCondLst>
                                        </p:cTn>
                                        <p:tgtEl>
                                          <p:spTgt spid="40"/>
                                        </p:tgtEl>
                                        <p:attrNameLst>
                                          <p:attrName>style.visibility</p:attrName>
                                        </p:attrNameLst>
                                      </p:cBhvr>
                                      <p:to>
                                        <p:strVal val="hidden"/>
                                      </p:to>
                                    </p:set>
                                  </p:childTnLst>
                                </p:cTn>
                              </p:par>
                              <p:par>
                                <p:cTn id="134" presetID="10" presetClass="exit" presetSubtype="0" fill="hold" nodeType="withEffect">
                                  <p:stCondLst>
                                    <p:cond delay="500"/>
                                  </p:stCondLst>
                                  <p:childTnLst>
                                    <p:animEffect transition="out" filter="fade">
                                      <p:cBhvr>
                                        <p:cTn id="135" dur="500"/>
                                        <p:tgtEl>
                                          <p:spTgt spid="43"/>
                                        </p:tgtEl>
                                      </p:cBhvr>
                                    </p:animEffect>
                                    <p:set>
                                      <p:cBhvr>
                                        <p:cTn id="136" dur="1" fill="hold">
                                          <p:stCondLst>
                                            <p:cond delay="499"/>
                                          </p:stCondLst>
                                        </p:cTn>
                                        <p:tgtEl>
                                          <p:spTgt spid="43"/>
                                        </p:tgtEl>
                                        <p:attrNameLst>
                                          <p:attrName>style.visibility</p:attrName>
                                        </p:attrNameLst>
                                      </p:cBhvr>
                                      <p:to>
                                        <p:strVal val="hidden"/>
                                      </p:to>
                                    </p:set>
                                  </p:childTnLst>
                                </p:cTn>
                              </p:par>
                            </p:childTnLst>
                          </p:cTn>
                        </p:par>
                        <p:par>
                          <p:cTn id="137" fill="hold">
                            <p:stCondLst>
                              <p:cond delay="3000"/>
                            </p:stCondLst>
                            <p:childTnLst>
                              <p:par>
                                <p:cTn id="138" presetID="22" presetClass="entr" presetSubtype="2" fill="hold" nodeType="afterEffect">
                                  <p:stCondLst>
                                    <p:cond delay="0"/>
                                  </p:stCondLst>
                                  <p:childTnLst>
                                    <p:set>
                                      <p:cBhvr>
                                        <p:cTn id="139" dur="1" fill="hold">
                                          <p:stCondLst>
                                            <p:cond delay="0"/>
                                          </p:stCondLst>
                                        </p:cTn>
                                        <p:tgtEl>
                                          <p:spTgt spid="47"/>
                                        </p:tgtEl>
                                        <p:attrNameLst>
                                          <p:attrName>style.visibility</p:attrName>
                                        </p:attrNameLst>
                                      </p:cBhvr>
                                      <p:to>
                                        <p:strVal val="visible"/>
                                      </p:to>
                                    </p:set>
                                    <p:animEffect transition="in" filter="wipe(right)">
                                      <p:cBhvr>
                                        <p:cTn id="140" dur="500"/>
                                        <p:tgtEl>
                                          <p:spTgt spid="47"/>
                                        </p:tgtEl>
                                      </p:cBhvr>
                                    </p:animEffect>
                                  </p:childTnLst>
                                </p:cTn>
                              </p:par>
                              <p:par>
                                <p:cTn id="141" presetID="22" presetClass="entr" presetSubtype="2" fill="hold" nodeType="withEffect">
                                  <p:stCondLst>
                                    <p:cond delay="0"/>
                                  </p:stCondLst>
                                  <p:childTnLst>
                                    <p:set>
                                      <p:cBhvr>
                                        <p:cTn id="142" dur="1" fill="hold">
                                          <p:stCondLst>
                                            <p:cond delay="0"/>
                                          </p:stCondLst>
                                        </p:cTn>
                                        <p:tgtEl>
                                          <p:spTgt spid="49"/>
                                        </p:tgtEl>
                                        <p:attrNameLst>
                                          <p:attrName>style.visibility</p:attrName>
                                        </p:attrNameLst>
                                      </p:cBhvr>
                                      <p:to>
                                        <p:strVal val="visible"/>
                                      </p:to>
                                    </p:set>
                                    <p:animEffect transition="in" filter="wipe(right)">
                                      <p:cBhvr>
                                        <p:cTn id="143" dur="500"/>
                                        <p:tgtEl>
                                          <p:spTgt spid="49"/>
                                        </p:tgtEl>
                                      </p:cBhvr>
                                    </p:animEffect>
                                  </p:childTnLst>
                                </p:cTn>
                              </p:par>
                            </p:childTnLst>
                          </p:cTn>
                        </p:par>
                        <p:par>
                          <p:cTn id="144" fill="hold">
                            <p:stCondLst>
                              <p:cond delay="3500"/>
                            </p:stCondLst>
                            <p:childTnLst>
                              <p:par>
                                <p:cTn id="145" presetID="10" presetClass="exit" presetSubtype="0" fill="hold" nodeType="afterEffect">
                                  <p:stCondLst>
                                    <p:cond delay="500"/>
                                  </p:stCondLst>
                                  <p:childTnLst>
                                    <p:animEffect transition="out" filter="fade">
                                      <p:cBhvr>
                                        <p:cTn id="146" dur="500"/>
                                        <p:tgtEl>
                                          <p:spTgt spid="47"/>
                                        </p:tgtEl>
                                      </p:cBhvr>
                                    </p:animEffect>
                                    <p:set>
                                      <p:cBhvr>
                                        <p:cTn id="147" dur="1" fill="hold">
                                          <p:stCondLst>
                                            <p:cond delay="499"/>
                                          </p:stCondLst>
                                        </p:cTn>
                                        <p:tgtEl>
                                          <p:spTgt spid="47"/>
                                        </p:tgtEl>
                                        <p:attrNameLst>
                                          <p:attrName>style.visibility</p:attrName>
                                        </p:attrNameLst>
                                      </p:cBhvr>
                                      <p:to>
                                        <p:strVal val="hidden"/>
                                      </p:to>
                                    </p:set>
                                  </p:childTnLst>
                                </p:cTn>
                              </p:par>
                              <p:par>
                                <p:cTn id="148" presetID="10" presetClass="exit" presetSubtype="0" fill="hold" nodeType="withEffect">
                                  <p:stCondLst>
                                    <p:cond delay="500"/>
                                  </p:stCondLst>
                                  <p:childTnLst>
                                    <p:animEffect transition="out" filter="fade">
                                      <p:cBhvr>
                                        <p:cTn id="149" dur="500"/>
                                        <p:tgtEl>
                                          <p:spTgt spid="49"/>
                                        </p:tgtEl>
                                      </p:cBhvr>
                                    </p:animEffect>
                                    <p:set>
                                      <p:cBhvr>
                                        <p:cTn id="150" dur="1" fill="hold">
                                          <p:stCondLst>
                                            <p:cond delay="499"/>
                                          </p:stCondLst>
                                        </p:cTn>
                                        <p:tgtEl>
                                          <p:spTgt spid="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6035" y="303666"/>
            <a:ext cx="9347200" cy="1143000"/>
          </a:xfrm>
        </p:spPr>
        <p:txBody>
          <a:bodyPr/>
          <a:lstStyle/>
          <a:p>
            <a:pPr algn="ctr"/>
            <a:r>
              <a:rPr lang="en-US" b="1" dirty="0" smtClean="0">
                <a:latin typeface="+mn-lt"/>
              </a:rPr>
              <a:t>Outline</a:t>
            </a:r>
            <a:endParaRPr lang="en-US" b="1" dirty="0">
              <a:latin typeface="+mn-lt"/>
            </a:endParaRPr>
          </a:p>
        </p:txBody>
      </p:sp>
      <p:pic>
        <p:nvPicPr>
          <p:cNvPr id="4"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6"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520263" y="1733456"/>
            <a:ext cx="11269330" cy="487229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chemeClr val="bg1">
                    <a:lumMod val="75000"/>
                  </a:schemeClr>
                </a:solidFill>
              </a:rPr>
              <a:t>Motivation</a:t>
            </a:r>
          </a:p>
          <a:p>
            <a:r>
              <a:rPr lang="en-US" dirty="0" smtClean="0">
                <a:solidFill>
                  <a:schemeClr val="bg1">
                    <a:lumMod val="75000"/>
                  </a:schemeClr>
                </a:solidFill>
              </a:rPr>
              <a:t>Requirements and Overview</a:t>
            </a:r>
          </a:p>
          <a:p>
            <a:r>
              <a:rPr lang="en-US" dirty="0" smtClean="0">
                <a:solidFill>
                  <a:prstClr val="black"/>
                </a:solidFill>
              </a:rPr>
              <a:t>GPS Measurement Observables and Terminology</a:t>
            </a:r>
          </a:p>
          <a:p>
            <a:r>
              <a:rPr lang="en-US" dirty="0" smtClean="0">
                <a:solidFill>
                  <a:schemeClr val="bg1">
                    <a:lumMod val="75000"/>
                  </a:schemeClr>
                </a:solidFill>
              </a:rPr>
              <a:t>Technical Methodology</a:t>
            </a:r>
          </a:p>
          <a:p>
            <a:r>
              <a:rPr lang="en-US" dirty="0" smtClean="0">
                <a:solidFill>
                  <a:schemeClr val="bg1">
                    <a:lumMod val="75000"/>
                  </a:schemeClr>
                </a:solidFill>
              </a:rPr>
              <a:t>Future Work</a:t>
            </a:r>
          </a:p>
          <a:p>
            <a:r>
              <a:rPr lang="en-US" dirty="0" smtClean="0">
                <a:solidFill>
                  <a:schemeClr val="bg1">
                    <a:lumMod val="75000"/>
                  </a:schemeClr>
                </a:solidFill>
              </a:rPr>
              <a:t>Experimental Implementation</a:t>
            </a:r>
          </a:p>
          <a:p>
            <a:r>
              <a:rPr lang="en-US" dirty="0" smtClean="0">
                <a:solidFill>
                  <a:schemeClr val="bg1">
                    <a:lumMod val="75000"/>
                  </a:schemeClr>
                </a:solidFill>
              </a:rPr>
              <a:t>Results (Demo)</a:t>
            </a:r>
            <a:endParaRPr lang="en-US" dirty="0">
              <a:solidFill>
                <a:schemeClr val="bg1">
                  <a:lumMod val="75000"/>
                </a:schemeClr>
              </a:solidFill>
            </a:endParaRPr>
          </a:p>
        </p:txBody>
      </p:sp>
      <p:sp>
        <p:nvSpPr>
          <p:cNvPr id="8" name="Content Placeholder 2"/>
          <p:cNvSpPr txBox="1">
            <a:spLocks/>
          </p:cNvSpPr>
          <p:nvPr/>
        </p:nvSpPr>
        <p:spPr>
          <a:xfrm>
            <a:off x="518929" y="1732409"/>
            <a:ext cx="11269330" cy="487229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prstClr val="black"/>
                </a:solidFill>
              </a:rPr>
              <a:t>Motivation</a:t>
            </a:r>
          </a:p>
          <a:p>
            <a:r>
              <a:rPr lang="en-US" dirty="0" smtClean="0">
                <a:solidFill>
                  <a:prstClr val="black"/>
                </a:solidFill>
              </a:rPr>
              <a:t>Requirements and Overview</a:t>
            </a:r>
          </a:p>
          <a:p>
            <a:r>
              <a:rPr lang="en-US" dirty="0" smtClean="0">
                <a:solidFill>
                  <a:prstClr val="black"/>
                </a:solidFill>
              </a:rPr>
              <a:t>GPS Measurement Observables and Terminology</a:t>
            </a:r>
          </a:p>
          <a:p>
            <a:r>
              <a:rPr lang="en-US" dirty="0" smtClean="0">
                <a:solidFill>
                  <a:prstClr val="black"/>
                </a:solidFill>
              </a:rPr>
              <a:t>Technical Methodology</a:t>
            </a:r>
          </a:p>
          <a:p>
            <a:r>
              <a:rPr lang="en-US" dirty="0" smtClean="0">
                <a:solidFill>
                  <a:prstClr val="black"/>
                </a:solidFill>
              </a:rPr>
              <a:t>Future Work</a:t>
            </a:r>
          </a:p>
          <a:p>
            <a:r>
              <a:rPr lang="en-US" dirty="0" smtClean="0">
                <a:solidFill>
                  <a:prstClr val="black"/>
                </a:solidFill>
              </a:rPr>
              <a:t>Experimental Implementation</a:t>
            </a:r>
          </a:p>
          <a:p>
            <a:r>
              <a:rPr lang="en-US" dirty="0" smtClean="0">
                <a:solidFill>
                  <a:prstClr val="black"/>
                </a:solidFill>
              </a:rPr>
              <a:t>Results (Demo)</a:t>
            </a:r>
            <a:endParaRPr lang="en-US" dirty="0">
              <a:solidFill>
                <a:prstClr val="black"/>
              </a:solidFill>
            </a:endParaRPr>
          </a:p>
        </p:txBody>
      </p:sp>
    </p:spTree>
    <p:extLst>
      <p:ext uri="{BB962C8B-B14F-4D97-AF65-F5344CB8AC3E}">
        <p14:creationId xmlns:p14="http://schemas.microsoft.com/office/powerpoint/2010/main" val="39102579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100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6035" y="303666"/>
            <a:ext cx="9347200" cy="1143000"/>
          </a:xfrm>
        </p:spPr>
        <p:txBody>
          <a:bodyPr/>
          <a:lstStyle/>
          <a:p>
            <a:pPr algn="ctr"/>
            <a:r>
              <a:rPr lang="en-US" b="1" dirty="0" smtClean="0">
                <a:latin typeface="+mn-lt"/>
              </a:rPr>
              <a:t>Observables and Terminology</a:t>
            </a:r>
            <a:endParaRPr lang="en-US" b="1" dirty="0">
              <a:latin typeface="+mn-lt"/>
            </a:endParaRPr>
          </a:p>
        </p:txBody>
      </p:sp>
      <p:pic>
        <p:nvPicPr>
          <p:cNvPr id="8"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9"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Rectangle 5"/>
              <p:cNvSpPr/>
              <p:nvPr/>
            </p:nvSpPr>
            <p:spPr>
              <a:xfrm>
                <a:off x="6424526" y="4635369"/>
                <a:ext cx="5365066" cy="523220"/>
              </a:xfrm>
              <a:prstGeom prst="rect">
                <a:avLst/>
              </a:prstGeom>
            </p:spPr>
            <p:txBody>
              <a:bodyPr wrap="square">
                <a:spAutoFit/>
              </a:bodyPr>
              <a:lstStyle/>
              <a:p>
                <a:pPr/>
                <a14:m>
                  <m:oMathPara xmlns:m="http://schemas.openxmlformats.org/officeDocument/2006/math">
                    <m:oMathParaPr>
                      <m:jc m:val="right"/>
                    </m:oMathParaPr>
                    <m:oMath xmlns:m="http://schemas.openxmlformats.org/officeDocument/2006/math">
                      <m:r>
                        <a:rPr lang="en-US" sz="2800" b="1" i="1" smtClean="0">
                          <a:latin typeface="Cambria Math"/>
                        </a:rPr>
                        <m:t>𝑷𝑹</m:t>
                      </m:r>
                      <m:r>
                        <a:rPr lang="en-US" sz="2800" b="1" i="1" smtClean="0">
                          <a:latin typeface="Cambria Math"/>
                        </a:rPr>
                        <m:t>=</m:t>
                      </m:r>
                      <m:r>
                        <a:rPr lang="en-US" sz="2800" b="1" i="1" smtClean="0">
                          <a:latin typeface="Cambria Math"/>
                        </a:rPr>
                        <m:t>𝒄</m:t>
                      </m:r>
                      <m:r>
                        <a:rPr lang="en-US" sz="2800" b="1" i="1" smtClean="0">
                          <a:latin typeface="Cambria Math"/>
                        </a:rPr>
                        <m:t>·</m:t>
                      </m:r>
                      <m:d>
                        <m:dPr>
                          <m:ctrlPr>
                            <a:rPr lang="en-US" sz="2800" b="1" i="1">
                              <a:latin typeface="Cambria Math" panose="02040503050406030204" pitchFamily="18" charset="0"/>
                            </a:rPr>
                          </m:ctrlPr>
                        </m:dPr>
                        <m:e>
                          <m:sSub>
                            <m:sSubPr>
                              <m:ctrlPr>
                                <a:rPr lang="en-US" sz="2800" b="1" i="1">
                                  <a:latin typeface="Cambria Math" panose="02040503050406030204" pitchFamily="18" charset="0"/>
                                </a:rPr>
                              </m:ctrlPr>
                            </m:sSubPr>
                            <m:e>
                              <m:r>
                                <a:rPr lang="en-US" sz="2800" b="1" i="1">
                                  <a:latin typeface="Cambria Math"/>
                                </a:rPr>
                                <m:t>𝑻</m:t>
                              </m:r>
                            </m:e>
                            <m:sub>
                              <m:r>
                                <a:rPr lang="en-US" sz="2800" b="1" i="1">
                                  <a:latin typeface="Cambria Math"/>
                                </a:rPr>
                                <m:t>𝒓𝒄𝒗</m:t>
                              </m:r>
                            </m:sub>
                          </m:sSub>
                          <m:r>
                            <a:rPr lang="en-US" sz="2800" b="1" i="1">
                              <a:latin typeface="Cambria Math"/>
                            </a:rPr>
                            <m:t>−</m:t>
                          </m:r>
                          <m:sSub>
                            <m:sSubPr>
                              <m:ctrlPr>
                                <a:rPr lang="en-US" sz="2800" b="1" i="1">
                                  <a:latin typeface="Cambria Math" panose="02040503050406030204" pitchFamily="18" charset="0"/>
                                </a:rPr>
                              </m:ctrlPr>
                            </m:sSubPr>
                            <m:e>
                              <m:r>
                                <a:rPr lang="en-US" sz="2800" b="1" i="1">
                                  <a:latin typeface="Cambria Math"/>
                                </a:rPr>
                                <m:t>𝑻</m:t>
                              </m:r>
                            </m:e>
                            <m:sub>
                              <m:r>
                                <a:rPr lang="en-US" sz="2800" b="1" i="1">
                                  <a:latin typeface="Cambria Math"/>
                                </a:rPr>
                                <m:t>𝒙𝒎𝒊𝒕</m:t>
                              </m:r>
                            </m:sub>
                          </m:sSub>
                        </m:e>
                      </m:d>
                      <m:r>
                        <a:rPr lang="en-US" sz="2800" b="1" i="1" smtClean="0">
                          <a:latin typeface="Cambria Math"/>
                        </a:rPr>
                        <m:t>+</m:t>
                      </m:r>
                      <m:r>
                        <a:rPr lang="en-US" sz="2800" b="1" i="1">
                          <a:latin typeface="Cambria Math"/>
                        </a:rPr>
                        <m:t>𝒄</m:t>
                      </m:r>
                      <m:r>
                        <a:rPr lang="en-US" sz="2800" b="1" i="1">
                          <a:latin typeface="Cambria Math"/>
                        </a:rPr>
                        <m:t>·</m:t>
                      </m:r>
                      <m:sSub>
                        <m:sSubPr>
                          <m:ctrlPr>
                            <a:rPr lang="en-US" sz="2800" b="1" i="1">
                              <a:latin typeface="Cambria Math" panose="02040503050406030204" pitchFamily="18" charset="0"/>
                            </a:rPr>
                          </m:ctrlPr>
                        </m:sSubPr>
                        <m:e>
                          <m:r>
                            <a:rPr lang="en-US" sz="2800" b="1" i="1">
                              <a:latin typeface="Cambria Math"/>
                            </a:rPr>
                            <m:t>𝒕</m:t>
                          </m:r>
                        </m:e>
                        <m:sub>
                          <m:r>
                            <a:rPr lang="en-US" sz="2800" b="1" i="1">
                              <a:latin typeface="Cambria Math"/>
                            </a:rPr>
                            <m:t>𝒃𝒊𝒂𝒔</m:t>
                          </m:r>
                        </m:sub>
                      </m:sSub>
                    </m:oMath>
                  </m:oMathPara>
                </a14:m>
                <a:endParaRPr lang="en-US" sz="2800" b="1" dirty="0"/>
              </a:p>
            </p:txBody>
          </p:sp>
        </mc:Choice>
        <mc:Fallback xmlns="">
          <p:sp>
            <p:nvSpPr>
              <p:cNvPr id="6" name="Rectangle 5"/>
              <p:cNvSpPr>
                <a:spLocks noRot="1" noChangeAspect="1" noMove="1" noResize="1" noEditPoints="1" noAdjustHandles="1" noChangeArrowheads="1" noChangeShapeType="1" noTextEdit="1"/>
              </p:cNvSpPr>
              <p:nvPr/>
            </p:nvSpPr>
            <p:spPr>
              <a:xfrm>
                <a:off x="6424526" y="4635369"/>
                <a:ext cx="5365066" cy="523220"/>
              </a:xfrm>
              <a:prstGeom prst="rect">
                <a:avLst/>
              </a:prstGeom>
              <a:blipFill rotWithShape="1">
                <a:blip r:embed="rId4"/>
                <a:stretch>
                  <a:fillRect/>
                </a:stretch>
              </a:blipFill>
            </p:spPr>
            <p:txBody>
              <a:bodyPr/>
              <a:lstStyle/>
              <a:p>
                <a:r>
                  <a:rPr lang="en-US">
                    <a:noFill/>
                  </a:rPr>
                  <a:t> </a:t>
                </a:r>
              </a:p>
            </p:txBody>
          </p:sp>
        </mc:Fallback>
      </mc:AlternateContent>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2409" y="3036653"/>
            <a:ext cx="5906549" cy="3720652"/>
          </a:xfrm>
          <a:prstGeom prst="rect">
            <a:avLst/>
          </a:prstGeom>
        </p:spPr>
      </p:pic>
      <mc:AlternateContent xmlns:mc="http://schemas.openxmlformats.org/markup-compatibility/2006" xmlns:a14="http://schemas.microsoft.com/office/drawing/2010/main">
        <mc:Choice Requires="a14">
          <p:sp>
            <p:nvSpPr>
              <p:cNvPr id="3" name="Inhaltsplatzhalter 2"/>
              <p:cNvSpPr>
                <a:spLocks noGrp="1"/>
              </p:cNvSpPr>
              <p:nvPr>
                <p:ph idx="1"/>
              </p:nvPr>
            </p:nvSpPr>
            <p:spPr>
              <a:xfrm>
                <a:off x="609600" y="1557785"/>
                <a:ext cx="10972800" cy="1476284"/>
              </a:xfrm>
            </p:spPr>
            <p:txBody>
              <a:bodyPr>
                <a:normAutofit/>
              </a:bodyPr>
              <a:lstStyle/>
              <a:p>
                <a:pPr>
                  <a:spcAft>
                    <a:spcPts val="200"/>
                  </a:spcAft>
                </a:pPr>
                <a:r>
                  <a:rPr lang="en-US" b="1" dirty="0" smtClean="0"/>
                  <a:t>Pseudorange</a:t>
                </a:r>
              </a:p>
              <a:p>
                <a:pPr lvl="1"/>
                <a:r>
                  <a:rPr lang="en-US" dirty="0" smtClean="0"/>
                  <a:t>Time-of-flight (TOF)-based measurement observable</a:t>
                </a:r>
              </a:p>
              <a:p>
                <a:pPr lvl="1"/>
                <a14:m>
                  <m:oMath xmlns:m="http://schemas.openxmlformats.org/officeDocument/2006/math">
                    <m:r>
                      <a:rPr lang="en-US" b="0" i="1" smtClean="0">
                        <a:latin typeface="Cambria Math"/>
                      </a:rPr>
                      <m:t>𝑅</m:t>
                    </m:r>
                    <m:r>
                      <a:rPr lang="en-US" b="0" i="1" smtClean="0">
                        <a:latin typeface="Cambria Math"/>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𝑟𝑐𝑣</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𝑥𝑚𝑖𝑡</m:t>
                            </m:r>
                          </m:sub>
                        </m:sSub>
                      </m:e>
                    </m:d>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𝑝𝑟𝑜𝑝</m:t>
                        </m:r>
                      </m:sub>
                    </m:sSub>
                  </m:oMath>
                </a14:m>
                <a:endParaRPr lang="en-US" dirty="0" smtClean="0"/>
              </a:p>
            </p:txBody>
          </p:sp>
        </mc:Choice>
        <mc:Fallback xmlns="">
          <p:sp>
            <p:nvSpPr>
              <p:cNvPr id="3" name="Inhaltsplatzhalter 2"/>
              <p:cNvSpPr>
                <a:spLocks noGrp="1" noRot="1" noChangeAspect="1" noMove="1" noResize="1" noEditPoints="1" noAdjustHandles="1" noChangeArrowheads="1" noChangeShapeType="1" noTextEdit="1"/>
              </p:cNvSpPr>
              <p:nvPr>
                <p:ph idx="1"/>
              </p:nvPr>
            </p:nvSpPr>
            <p:spPr>
              <a:xfrm>
                <a:off x="609600" y="1557785"/>
                <a:ext cx="10972800" cy="1476284"/>
              </a:xfrm>
              <a:blipFill rotWithShape="1">
                <a:blip r:embed="rId6"/>
                <a:stretch>
                  <a:fillRect l="-944" t="-6612"/>
                </a:stretch>
              </a:blipFill>
            </p:spPr>
            <p:txBody>
              <a:bodyPr/>
              <a:lstStyle/>
              <a:p>
                <a:r>
                  <a:rPr lang="en-US">
                    <a:noFill/>
                  </a:rPr>
                  <a:t> </a:t>
                </a:r>
              </a:p>
            </p:txBody>
          </p:sp>
        </mc:Fallback>
      </mc:AlternateContent>
    </p:spTree>
    <p:extLst>
      <p:ext uri="{BB962C8B-B14F-4D97-AF65-F5344CB8AC3E}">
        <p14:creationId xmlns:p14="http://schemas.microsoft.com/office/powerpoint/2010/main" val="795000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6035" y="303666"/>
            <a:ext cx="9347200" cy="1143000"/>
          </a:xfrm>
        </p:spPr>
        <p:txBody>
          <a:bodyPr/>
          <a:lstStyle/>
          <a:p>
            <a:pPr algn="ctr"/>
            <a:r>
              <a:rPr lang="en-US" b="1" dirty="0" smtClean="0">
                <a:latin typeface="+mn-lt"/>
              </a:rPr>
              <a:t>Observables and Terminology</a:t>
            </a:r>
            <a:endParaRPr lang="en-US" b="1" dirty="0">
              <a:latin typeface="+mn-lt"/>
            </a:endParaRPr>
          </a:p>
        </p:txBody>
      </p:sp>
      <p:pic>
        <p:nvPicPr>
          <p:cNvPr id="8"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9"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Inhaltsplatzhalter 2"/>
          <p:cNvSpPr txBox="1">
            <a:spLocks/>
          </p:cNvSpPr>
          <p:nvPr/>
        </p:nvSpPr>
        <p:spPr>
          <a:xfrm>
            <a:off x="615696" y="1650965"/>
            <a:ext cx="10972800" cy="8788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1" dirty="0" smtClean="0"/>
              <a:t>Doppler Shift</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8585" y="2238375"/>
            <a:ext cx="4354830" cy="4325798"/>
          </a:xfrm>
          <a:prstGeom prst="rect">
            <a:avLst/>
          </a:prstGeom>
        </p:spPr>
      </p:pic>
    </p:spTree>
    <p:extLst>
      <p:ext uri="{BB962C8B-B14F-4D97-AF65-F5344CB8AC3E}">
        <p14:creationId xmlns:p14="http://schemas.microsoft.com/office/powerpoint/2010/main" val="41367856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6035" y="303666"/>
            <a:ext cx="9347200" cy="1143000"/>
          </a:xfrm>
        </p:spPr>
        <p:txBody>
          <a:bodyPr/>
          <a:lstStyle/>
          <a:p>
            <a:pPr algn="ctr"/>
            <a:r>
              <a:rPr lang="en-US" b="1" dirty="0" smtClean="0">
                <a:latin typeface="+mn-lt"/>
              </a:rPr>
              <a:t>Observables and Terminology</a:t>
            </a:r>
            <a:endParaRPr lang="en-US" b="1" dirty="0">
              <a:latin typeface="+mn-lt"/>
            </a:endParaRPr>
          </a:p>
        </p:txBody>
      </p:sp>
      <p:pic>
        <p:nvPicPr>
          <p:cNvPr id="8"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9"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Inhaltsplatzhalter 2"/>
          <p:cNvSpPr txBox="1">
            <a:spLocks/>
          </p:cNvSpPr>
          <p:nvPr/>
        </p:nvSpPr>
        <p:spPr>
          <a:xfrm>
            <a:off x="615696" y="1653275"/>
            <a:ext cx="10972800" cy="6174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1" dirty="0" smtClean="0"/>
              <a:t>Carrier Phase</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6773" y="2438400"/>
            <a:ext cx="8482819" cy="4065730"/>
          </a:xfrm>
          <a:prstGeom prst="rect">
            <a:avLst/>
          </a:prstGeom>
        </p:spPr>
      </p:pic>
    </p:spTree>
    <p:extLst>
      <p:ext uri="{BB962C8B-B14F-4D97-AF65-F5344CB8AC3E}">
        <p14:creationId xmlns:p14="http://schemas.microsoft.com/office/powerpoint/2010/main" val="41367856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6035" y="303666"/>
            <a:ext cx="9347200" cy="1143000"/>
          </a:xfrm>
        </p:spPr>
        <p:txBody>
          <a:bodyPr/>
          <a:lstStyle/>
          <a:p>
            <a:pPr algn="ctr"/>
            <a:r>
              <a:rPr lang="en-US" b="1" dirty="0" smtClean="0">
                <a:latin typeface="+mn-lt"/>
              </a:rPr>
              <a:t>Outline</a:t>
            </a:r>
            <a:endParaRPr lang="en-US" b="1" dirty="0">
              <a:latin typeface="+mn-lt"/>
            </a:endParaRPr>
          </a:p>
        </p:txBody>
      </p:sp>
      <p:pic>
        <p:nvPicPr>
          <p:cNvPr id="4"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6"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520263" y="1733456"/>
            <a:ext cx="11269330" cy="487229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chemeClr val="bg1">
                    <a:lumMod val="75000"/>
                  </a:schemeClr>
                </a:solidFill>
              </a:rPr>
              <a:t>Motivation</a:t>
            </a:r>
          </a:p>
          <a:p>
            <a:r>
              <a:rPr lang="en-US" dirty="0" smtClean="0">
                <a:solidFill>
                  <a:schemeClr val="bg1">
                    <a:lumMod val="75000"/>
                  </a:schemeClr>
                </a:solidFill>
              </a:rPr>
              <a:t>Requirements and Overview</a:t>
            </a:r>
          </a:p>
          <a:p>
            <a:r>
              <a:rPr lang="en-US" dirty="0" smtClean="0">
                <a:solidFill>
                  <a:schemeClr val="bg1">
                    <a:lumMod val="75000"/>
                  </a:schemeClr>
                </a:solidFill>
              </a:rPr>
              <a:t>GPS Measurement Observables and Terminology</a:t>
            </a:r>
          </a:p>
          <a:p>
            <a:r>
              <a:rPr lang="en-US" dirty="0" smtClean="0">
                <a:solidFill>
                  <a:prstClr val="black"/>
                </a:solidFill>
              </a:rPr>
              <a:t>Technical Methodology</a:t>
            </a:r>
          </a:p>
          <a:p>
            <a:r>
              <a:rPr lang="en-US" dirty="0" smtClean="0">
                <a:solidFill>
                  <a:schemeClr val="bg1">
                    <a:lumMod val="75000"/>
                  </a:schemeClr>
                </a:solidFill>
              </a:rPr>
              <a:t>Future Work</a:t>
            </a:r>
          </a:p>
          <a:p>
            <a:r>
              <a:rPr lang="en-US" dirty="0" smtClean="0">
                <a:solidFill>
                  <a:schemeClr val="bg1">
                    <a:lumMod val="75000"/>
                  </a:schemeClr>
                </a:solidFill>
              </a:rPr>
              <a:t>Experimental Implementation</a:t>
            </a:r>
          </a:p>
          <a:p>
            <a:r>
              <a:rPr lang="en-US" dirty="0" smtClean="0">
                <a:solidFill>
                  <a:schemeClr val="bg1">
                    <a:lumMod val="75000"/>
                  </a:schemeClr>
                </a:solidFill>
              </a:rPr>
              <a:t>Results (Demo)</a:t>
            </a:r>
            <a:endParaRPr lang="en-US" dirty="0">
              <a:solidFill>
                <a:schemeClr val="bg1">
                  <a:lumMod val="75000"/>
                </a:schemeClr>
              </a:solidFill>
            </a:endParaRPr>
          </a:p>
        </p:txBody>
      </p:sp>
      <p:sp>
        <p:nvSpPr>
          <p:cNvPr id="8" name="Content Placeholder 2"/>
          <p:cNvSpPr txBox="1">
            <a:spLocks/>
          </p:cNvSpPr>
          <p:nvPr/>
        </p:nvSpPr>
        <p:spPr>
          <a:xfrm>
            <a:off x="521310" y="1732409"/>
            <a:ext cx="11269330" cy="487229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prstClr val="black"/>
                </a:solidFill>
              </a:rPr>
              <a:t>Motivation</a:t>
            </a:r>
          </a:p>
          <a:p>
            <a:r>
              <a:rPr lang="en-US" dirty="0" smtClean="0">
                <a:solidFill>
                  <a:prstClr val="black"/>
                </a:solidFill>
              </a:rPr>
              <a:t>Requirements and Overview</a:t>
            </a:r>
          </a:p>
          <a:p>
            <a:r>
              <a:rPr lang="en-US" dirty="0" smtClean="0">
                <a:solidFill>
                  <a:prstClr val="black"/>
                </a:solidFill>
              </a:rPr>
              <a:t>GPS Measurement Observables and Terminology</a:t>
            </a:r>
          </a:p>
          <a:p>
            <a:r>
              <a:rPr lang="en-US" dirty="0" smtClean="0">
                <a:solidFill>
                  <a:prstClr val="black"/>
                </a:solidFill>
              </a:rPr>
              <a:t>Technical Methodology</a:t>
            </a:r>
          </a:p>
          <a:p>
            <a:r>
              <a:rPr lang="en-US" dirty="0" smtClean="0">
                <a:solidFill>
                  <a:prstClr val="black"/>
                </a:solidFill>
              </a:rPr>
              <a:t>Future Work</a:t>
            </a:r>
          </a:p>
          <a:p>
            <a:r>
              <a:rPr lang="en-US" dirty="0" smtClean="0">
                <a:solidFill>
                  <a:prstClr val="black"/>
                </a:solidFill>
              </a:rPr>
              <a:t>Experimental Implementation</a:t>
            </a:r>
          </a:p>
          <a:p>
            <a:r>
              <a:rPr lang="en-US" dirty="0" smtClean="0">
                <a:solidFill>
                  <a:prstClr val="black"/>
                </a:solidFill>
              </a:rPr>
              <a:t>Results (Demo)</a:t>
            </a:r>
            <a:endParaRPr lang="en-US" dirty="0">
              <a:solidFill>
                <a:prstClr val="black"/>
              </a:solidFill>
            </a:endParaRPr>
          </a:p>
        </p:txBody>
      </p:sp>
    </p:spTree>
    <p:extLst>
      <p:ext uri="{BB962C8B-B14F-4D97-AF65-F5344CB8AC3E}">
        <p14:creationId xmlns:p14="http://schemas.microsoft.com/office/powerpoint/2010/main" val="39102579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100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6035" y="303666"/>
            <a:ext cx="9347200" cy="1143000"/>
          </a:xfrm>
        </p:spPr>
        <p:txBody>
          <a:bodyPr/>
          <a:lstStyle/>
          <a:p>
            <a:pPr algn="ctr"/>
            <a:r>
              <a:rPr lang="en-US" b="1" dirty="0" smtClean="0">
                <a:latin typeface="+mn-lt"/>
              </a:rPr>
              <a:t>Related Work</a:t>
            </a:r>
            <a:endParaRPr lang="en-US" b="1" dirty="0">
              <a:latin typeface="+mn-lt"/>
            </a:endParaRPr>
          </a:p>
        </p:txBody>
      </p:sp>
      <p:pic>
        <p:nvPicPr>
          <p:cNvPr id="4"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6"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520263" y="1733456"/>
            <a:ext cx="11269330" cy="7506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b="1" dirty="0" smtClean="0">
                <a:solidFill>
                  <a:srgbClr val="10180A"/>
                </a:solidFill>
              </a:rPr>
              <a:t>Real-Time Kinematic (RTK) Navigation</a:t>
            </a:r>
            <a:endParaRPr lang="en-US" dirty="0" smtClean="0">
              <a:solidFill>
                <a:srgbClr val="10180A"/>
              </a:solidFill>
            </a:endParaRPr>
          </a:p>
        </p:txBody>
      </p:sp>
      <p:sp>
        <p:nvSpPr>
          <p:cNvPr id="3" name="Rectangle 2"/>
          <p:cNvSpPr/>
          <p:nvPr/>
        </p:nvSpPr>
        <p:spPr>
          <a:xfrm>
            <a:off x="402408" y="2524036"/>
            <a:ext cx="11387183" cy="1815882"/>
          </a:xfrm>
          <a:prstGeom prst="rect">
            <a:avLst/>
          </a:prstGeom>
        </p:spPr>
        <p:txBody>
          <a:bodyPr wrap="square">
            <a:spAutoFit/>
          </a:bodyPr>
          <a:lstStyle/>
          <a:p>
            <a:pPr algn="ctr"/>
            <a:r>
              <a:rPr lang="en-US" sz="2800" i="1" dirty="0" smtClean="0"/>
              <a:t>“RTK </a:t>
            </a:r>
            <a:r>
              <a:rPr lang="en-US" sz="2800" i="1" dirty="0"/>
              <a:t>uses measurements of the </a:t>
            </a:r>
            <a:r>
              <a:rPr lang="en-US" sz="2800" i="1" dirty="0">
                <a:solidFill>
                  <a:srgbClr val="10180A"/>
                </a:solidFill>
              </a:rPr>
              <a:t>phase </a:t>
            </a:r>
            <a:r>
              <a:rPr lang="en-US" sz="2800" i="1" dirty="0"/>
              <a:t>of the signal′s carrier wave, rather than the information content of the signal, and relies on a single reference station to provide real-time corrections, providing up to centimeter-level </a:t>
            </a:r>
            <a:r>
              <a:rPr lang="en-US" sz="2800" i="1" dirty="0" smtClean="0"/>
              <a:t>accuracy”   --Wikipedia</a:t>
            </a:r>
            <a:endParaRPr lang="en-US" sz="2800" i="1" dirty="0"/>
          </a:p>
        </p:txBody>
      </p:sp>
      <p:sp>
        <p:nvSpPr>
          <p:cNvPr id="12" name="Rectangle 11"/>
          <p:cNvSpPr/>
          <p:nvPr/>
        </p:nvSpPr>
        <p:spPr>
          <a:xfrm>
            <a:off x="400376" y="2523866"/>
            <a:ext cx="11387183" cy="1815882"/>
          </a:xfrm>
          <a:prstGeom prst="rect">
            <a:avLst/>
          </a:prstGeom>
        </p:spPr>
        <p:txBody>
          <a:bodyPr wrap="square">
            <a:spAutoFit/>
          </a:bodyPr>
          <a:lstStyle/>
          <a:p>
            <a:pPr algn="ctr"/>
            <a:r>
              <a:rPr lang="en-US" sz="2800" i="1" dirty="0" smtClean="0"/>
              <a:t>“RTK </a:t>
            </a:r>
            <a:r>
              <a:rPr lang="en-US" sz="2800" i="1" dirty="0"/>
              <a:t>uses measurements of the </a:t>
            </a:r>
            <a:r>
              <a:rPr lang="en-US" sz="2800" i="1" dirty="0">
                <a:solidFill>
                  <a:srgbClr val="00B050"/>
                </a:solidFill>
              </a:rPr>
              <a:t>phase of the signal′s carrier wave</a:t>
            </a:r>
            <a:r>
              <a:rPr lang="en-US" sz="2800" i="1" dirty="0"/>
              <a:t>, rather than the information content of the signal, and relies on a single reference station to provide </a:t>
            </a:r>
            <a:r>
              <a:rPr lang="en-US" sz="2800" i="1" dirty="0">
                <a:solidFill>
                  <a:srgbClr val="00B050"/>
                </a:solidFill>
              </a:rPr>
              <a:t>real-time</a:t>
            </a:r>
            <a:r>
              <a:rPr lang="en-US" sz="2800" i="1" dirty="0"/>
              <a:t> corrections, providing up to </a:t>
            </a:r>
            <a:r>
              <a:rPr lang="en-US" sz="2800" i="1" dirty="0">
                <a:solidFill>
                  <a:srgbClr val="00B050"/>
                </a:solidFill>
              </a:rPr>
              <a:t>centimeter-level </a:t>
            </a:r>
            <a:r>
              <a:rPr lang="en-US" sz="2800" i="1" dirty="0" smtClean="0">
                <a:solidFill>
                  <a:srgbClr val="00B050"/>
                </a:solidFill>
              </a:rPr>
              <a:t>accuracy</a:t>
            </a:r>
            <a:r>
              <a:rPr lang="en-US" sz="2800" i="1" dirty="0" smtClean="0"/>
              <a:t>”   --Wikipedia</a:t>
            </a:r>
            <a:endParaRPr lang="en-US" sz="2800" i="1" dirty="0"/>
          </a:p>
        </p:txBody>
      </p:sp>
      <p:sp>
        <p:nvSpPr>
          <p:cNvPr id="13" name="Rectangle 12"/>
          <p:cNvSpPr/>
          <p:nvPr/>
        </p:nvSpPr>
        <p:spPr>
          <a:xfrm>
            <a:off x="402408" y="2523472"/>
            <a:ext cx="11387183" cy="1815882"/>
          </a:xfrm>
          <a:prstGeom prst="rect">
            <a:avLst/>
          </a:prstGeom>
        </p:spPr>
        <p:txBody>
          <a:bodyPr wrap="square">
            <a:spAutoFit/>
          </a:bodyPr>
          <a:lstStyle/>
          <a:p>
            <a:pPr algn="ctr"/>
            <a:r>
              <a:rPr lang="en-US" sz="2800" i="1" dirty="0" smtClean="0"/>
              <a:t>“RTK </a:t>
            </a:r>
            <a:r>
              <a:rPr lang="en-US" sz="2800" i="1" dirty="0"/>
              <a:t>uses measurements of the </a:t>
            </a:r>
            <a:r>
              <a:rPr lang="en-US" sz="2800" i="1" dirty="0">
                <a:solidFill>
                  <a:srgbClr val="10180A"/>
                </a:solidFill>
              </a:rPr>
              <a:t>phase </a:t>
            </a:r>
            <a:r>
              <a:rPr lang="en-US" sz="2800" i="1" dirty="0"/>
              <a:t>of the signal′s carrier wave, rather than the information content of the signal, and relies on a </a:t>
            </a:r>
            <a:r>
              <a:rPr lang="en-US" sz="2800" i="1" dirty="0">
                <a:solidFill>
                  <a:srgbClr val="C00000"/>
                </a:solidFill>
              </a:rPr>
              <a:t>single reference station</a:t>
            </a:r>
            <a:r>
              <a:rPr lang="en-US" sz="2800" i="1" dirty="0"/>
              <a:t> to provide real-time </a:t>
            </a:r>
            <a:r>
              <a:rPr lang="en-US" sz="2800" i="1" dirty="0">
                <a:solidFill>
                  <a:srgbClr val="C00000"/>
                </a:solidFill>
              </a:rPr>
              <a:t>corrections</a:t>
            </a:r>
            <a:r>
              <a:rPr lang="en-US" sz="2800" i="1" dirty="0"/>
              <a:t>, providing up to centimeter-level </a:t>
            </a:r>
            <a:r>
              <a:rPr lang="en-US" sz="2800" i="1" dirty="0" smtClean="0"/>
              <a:t>accuracy”   --Wikipedia</a:t>
            </a:r>
            <a:endParaRPr lang="en-US" sz="2800" i="1" dirty="0"/>
          </a:p>
        </p:txBody>
      </p:sp>
      <p:sp>
        <p:nvSpPr>
          <p:cNvPr id="14" name="Inhaltsplatzhalter 2"/>
          <p:cNvSpPr>
            <a:spLocks noGrp="1"/>
          </p:cNvSpPr>
          <p:nvPr>
            <p:ph idx="1"/>
          </p:nvPr>
        </p:nvSpPr>
        <p:spPr>
          <a:xfrm>
            <a:off x="1289725" y="4867023"/>
            <a:ext cx="9871747" cy="1533771"/>
          </a:xfrm>
        </p:spPr>
        <p:txBody>
          <a:bodyPr>
            <a:normAutofit/>
          </a:bodyPr>
          <a:lstStyle/>
          <a:p>
            <a:pPr marL="514350" indent="-514350">
              <a:buFont typeface="+mj-lt"/>
              <a:buAutoNum type="arabicParenR"/>
            </a:pPr>
            <a:r>
              <a:rPr lang="en-US" dirty="0" smtClean="0"/>
              <a:t>Centimeter-precision accuracy for a scalable network of nodes</a:t>
            </a:r>
          </a:p>
          <a:p>
            <a:pPr marL="514350" indent="-514350">
              <a:buFont typeface="+mj-lt"/>
              <a:buAutoNum type="arabicParenR"/>
            </a:pPr>
            <a:r>
              <a:rPr lang="en-US" dirty="0" smtClean="0"/>
              <a:t>No stationary calibration or data collection phase</a:t>
            </a:r>
          </a:p>
          <a:p>
            <a:pPr marL="514350" indent="-514350">
              <a:buFont typeface="+mj-lt"/>
              <a:buAutoNum type="arabicParenR"/>
            </a:pPr>
            <a:r>
              <a:rPr lang="en-US" dirty="0" smtClean="0"/>
              <a:t>No explicit reference station or hub</a:t>
            </a:r>
          </a:p>
        </p:txBody>
      </p:sp>
      <p:cxnSp>
        <p:nvCxnSpPr>
          <p:cNvPr id="18" name="Straight Connector 17"/>
          <p:cNvCxnSpPr/>
          <p:nvPr/>
        </p:nvCxnSpPr>
        <p:spPr>
          <a:xfrm>
            <a:off x="1320801" y="5624279"/>
            <a:ext cx="7721599"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320801" y="6132285"/>
            <a:ext cx="5747656" cy="1451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149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fade">
                                      <p:cBhvr>
                                        <p:cTn id="17" dur="500"/>
                                        <p:tgtEl>
                                          <p:spTgt spid="14">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4">
                                            <p:txEl>
                                              <p:pRg st="1" end="1"/>
                                            </p:txEl>
                                          </p:spTgt>
                                        </p:tgtEl>
                                        <p:attrNameLst>
                                          <p:attrName>style.visibility</p:attrName>
                                        </p:attrNameLst>
                                      </p:cBhvr>
                                      <p:to>
                                        <p:strVal val="visible"/>
                                      </p:to>
                                    </p:set>
                                    <p:animEffect transition="in" filter="fade">
                                      <p:cBhvr>
                                        <p:cTn id="20" dur="500"/>
                                        <p:tgtEl>
                                          <p:spTgt spid="14">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4">
                                            <p:txEl>
                                              <p:pRg st="2" end="2"/>
                                            </p:txEl>
                                          </p:spTgt>
                                        </p:tgtEl>
                                        <p:attrNameLst>
                                          <p:attrName>style.visibility</p:attrName>
                                        </p:attrNameLst>
                                      </p:cBhvr>
                                      <p:to>
                                        <p:strVal val="visible"/>
                                      </p:to>
                                    </p:set>
                                    <p:animEffect transition="in" filter="fade">
                                      <p:cBhvr>
                                        <p:cTn id="23" dur="5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6035" y="274638"/>
            <a:ext cx="9347200" cy="1143000"/>
          </a:xfrm>
        </p:spPr>
        <p:txBody>
          <a:bodyPr/>
          <a:lstStyle/>
          <a:p>
            <a:r>
              <a:rPr lang="en-US" b="1" dirty="0" smtClean="0"/>
              <a:t>Methodology</a:t>
            </a:r>
            <a:endParaRPr lang="en-US" b="1" dirty="0"/>
          </a:p>
        </p:txBody>
      </p:sp>
      <p:sp>
        <p:nvSpPr>
          <p:cNvPr id="7" name="Content Placeholder 2"/>
          <p:cNvSpPr txBox="1">
            <a:spLocks/>
          </p:cNvSpPr>
          <p:nvPr/>
        </p:nvSpPr>
        <p:spPr>
          <a:xfrm>
            <a:off x="406400" y="1384668"/>
            <a:ext cx="11379200" cy="84935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4000" b="1" i="1" dirty="0" smtClean="0">
                <a:solidFill>
                  <a:prstClr val="black"/>
                </a:solidFill>
              </a:rPr>
              <a:t>Five-Step Approach</a:t>
            </a:r>
            <a:endParaRPr lang="en-US" sz="2800" dirty="0">
              <a:solidFill>
                <a:prstClr val="black"/>
              </a:solidFill>
            </a:endParaRPr>
          </a:p>
        </p:txBody>
      </p:sp>
      <p:pic>
        <p:nvPicPr>
          <p:cNvPr id="8"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9"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402409" y="2094423"/>
            <a:ext cx="11379200" cy="954107"/>
          </a:xfrm>
          <a:prstGeom prst="rect">
            <a:avLst/>
          </a:prstGeom>
        </p:spPr>
        <p:txBody>
          <a:bodyPr wrap="square">
            <a:spAutoFit/>
          </a:bodyPr>
          <a:lstStyle/>
          <a:p>
            <a:pPr marL="514350" indent="-514350">
              <a:buFont typeface="+mj-lt"/>
              <a:buAutoNum type="arabicParenR"/>
            </a:pPr>
            <a:r>
              <a:rPr lang="en-US" sz="2800" dirty="0">
                <a:solidFill>
                  <a:prstClr val="black"/>
                </a:solidFill>
              </a:rPr>
              <a:t>Characterize and correct for previously unexplored or ignored sources of error specific to the </a:t>
            </a:r>
            <a:r>
              <a:rPr lang="en-US" sz="2800" i="1" dirty="0">
                <a:solidFill>
                  <a:prstClr val="black"/>
                </a:solidFill>
              </a:rPr>
              <a:t>two-receiver</a:t>
            </a:r>
            <a:r>
              <a:rPr lang="en-US" sz="2800" dirty="0">
                <a:solidFill>
                  <a:prstClr val="black"/>
                </a:solidFill>
              </a:rPr>
              <a:t> localization </a:t>
            </a:r>
            <a:r>
              <a:rPr lang="en-US" sz="2800" dirty="0" smtClean="0">
                <a:solidFill>
                  <a:prstClr val="black"/>
                </a:solidFill>
              </a:rPr>
              <a:t>case</a:t>
            </a:r>
            <a:endParaRPr lang="en-US" sz="2800" dirty="0">
              <a:solidFill>
                <a:prstClr val="black"/>
              </a:solidFill>
            </a:endParaRPr>
          </a:p>
        </p:txBody>
      </p:sp>
      <p:sp>
        <p:nvSpPr>
          <p:cNvPr id="5" name="Rectangle 4"/>
          <p:cNvSpPr/>
          <p:nvPr/>
        </p:nvSpPr>
        <p:spPr>
          <a:xfrm>
            <a:off x="402409" y="3009561"/>
            <a:ext cx="11248308" cy="954107"/>
          </a:xfrm>
          <a:prstGeom prst="rect">
            <a:avLst/>
          </a:prstGeom>
        </p:spPr>
        <p:txBody>
          <a:bodyPr wrap="square">
            <a:spAutoFit/>
          </a:bodyPr>
          <a:lstStyle/>
          <a:p>
            <a:pPr marL="514350" indent="-514350">
              <a:spcBef>
                <a:spcPts val="1800"/>
              </a:spcBef>
              <a:buFont typeface="+mj-lt"/>
              <a:buAutoNum type="arabicParenR" startAt="2"/>
            </a:pPr>
            <a:r>
              <a:rPr lang="en-US" sz="2800" dirty="0" smtClean="0">
                <a:solidFill>
                  <a:prstClr val="black"/>
                </a:solidFill>
              </a:rPr>
              <a:t>Extend </a:t>
            </a:r>
            <a:r>
              <a:rPr lang="en-US" sz="2800" dirty="0">
                <a:solidFill>
                  <a:prstClr val="black"/>
                </a:solidFill>
              </a:rPr>
              <a:t>well-known observation models to include between-epoch data without requiring a reference </a:t>
            </a:r>
            <a:r>
              <a:rPr lang="en-US" sz="2800" dirty="0" smtClean="0">
                <a:solidFill>
                  <a:prstClr val="black"/>
                </a:solidFill>
              </a:rPr>
              <a:t>satellite</a:t>
            </a:r>
            <a:endParaRPr lang="en-US" sz="2400" dirty="0">
              <a:solidFill>
                <a:prstClr val="black"/>
              </a:solidFill>
            </a:endParaRPr>
          </a:p>
        </p:txBody>
      </p:sp>
      <p:sp>
        <p:nvSpPr>
          <p:cNvPr id="10" name="Rectangle 9"/>
          <p:cNvSpPr/>
          <p:nvPr/>
        </p:nvSpPr>
        <p:spPr>
          <a:xfrm>
            <a:off x="418175" y="3933690"/>
            <a:ext cx="11248308" cy="954107"/>
          </a:xfrm>
          <a:prstGeom prst="rect">
            <a:avLst/>
          </a:prstGeom>
        </p:spPr>
        <p:txBody>
          <a:bodyPr wrap="square">
            <a:spAutoFit/>
          </a:bodyPr>
          <a:lstStyle/>
          <a:p>
            <a:pPr marL="514350" indent="-514350">
              <a:spcBef>
                <a:spcPts val="1800"/>
              </a:spcBef>
              <a:buFont typeface="+mj-lt"/>
              <a:buAutoNum type="arabicParenR" startAt="3"/>
            </a:pPr>
            <a:r>
              <a:rPr lang="en-US" sz="2800" dirty="0" smtClean="0">
                <a:solidFill>
                  <a:prstClr val="black"/>
                </a:solidFill>
              </a:rPr>
              <a:t>Use </a:t>
            </a:r>
            <a:r>
              <a:rPr lang="en-US" sz="2800" dirty="0">
                <a:solidFill>
                  <a:prstClr val="black"/>
                </a:solidFill>
              </a:rPr>
              <a:t>the new observation </a:t>
            </a:r>
            <a:r>
              <a:rPr lang="en-US" sz="2800" dirty="0" smtClean="0">
                <a:solidFill>
                  <a:prstClr val="black"/>
                </a:solidFill>
              </a:rPr>
              <a:t>models </a:t>
            </a:r>
            <a:r>
              <a:rPr lang="en-US" sz="2800" dirty="0">
                <a:solidFill>
                  <a:prstClr val="black"/>
                </a:solidFill>
              </a:rPr>
              <a:t>in a GPS tracking algorithm to enable robust relative dead reckoning through a significant period of time</a:t>
            </a:r>
          </a:p>
        </p:txBody>
      </p:sp>
      <p:sp>
        <p:nvSpPr>
          <p:cNvPr id="11" name="Rectangle 10"/>
          <p:cNvSpPr/>
          <p:nvPr/>
        </p:nvSpPr>
        <p:spPr>
          <a:xfrm>
            <a:off x="402408" y="4869408"/>
            <a:ext cx="11387183" cy="954107"/>
          </a:xfrm>
          <a:prstGeom prst="rect">
            <a:avLst/>
          </a:prstGeom>
        </p:spPr>
        <p:txBody>
          <a:bodyPr wrap="square">
            <a:spAutoFit/>
          </a:bodyPr>
          <a:lstStyle/>
          <a:p>
            <a:pPr marL="514350" indent="-514350">
              <a:spcBef>
                <a:spcPts val="1800"/>
              </a:spcBef>
              <a:buFont typeface="+mj-lt"/>
              <a:buAutoNum type="arabicParenR" startAt="4"/>
            </a:pPr>
            <a:r>
              <a:rPr lang="en-US" sz="2800" dirty="0" smtClean="0">
                <a:solidFill>
                  <a:prstClr val="black"/>
                </a:solidFill>
              </a:rPr>
              <a:t>Use the tracking results to mathematically </a:t>
            </a:r>
            <a:r>
              <a:rPr lang="en-US" sz="2800" i="1" dirty="0" smtClean="0">
                <a:solidFill>
                  <a:prstClr val="black"/>
                </a:solidFill>
              </a:rPr>
              <a:t>reverse</a:t>
            </a:r>
            <a:r>
              <a:rPr lang="en-US" sz="2800" dirty="0" smtClean="0">
                <a:solidFill>
                  <a:prstClr val="black"/>
                </a:solidFill>
              </a:rPr>
              <a:t> any relative receiver motions such that the observation models collapse to the stationary case</a:t>
            </a:r>
            <a:endParaRPr lang="en-US" sz="2800" dirty="0">
              <a:solidFill>
                <a:prstClr val="black"/>
              </a:solidFill>
            </a:endParaRPr>
          </a:p>
        </p:txBody>
      </p:sp>
      <p:sp>
        <p:nvSpPr>
          <p:cNvPr id="12" name="Rectangle 11"/>
          <p:cNvSpPr/>
          <p:nvPr/>
        </p:nvSpPr>
        <p:spPr>
          <a:xfrm>
            <a:off x="402408" y="5811182"/>
            <a:ext cx="11615421" cy="954107"/>
          </a:xfrm>
          <a:prstGeom prst="rect">
            <a:avLst/>
          </a:prstGeom>
        </p:spPr>
        <p:txBody>
          <a:bodyPr wrap="square">
            <a:spAutoFit/>
          </a:bodyPr>
          <a:lstStyle/>
          <a:p>
            <a:pPr marL="514350" indent="-514350">
              <a:spcBef>
                <a:spcPts val="1800"/>
              </a:spcBef>
              <a:buFont typeface="+mj-lt"/>
              <a:buAutoNum type="arabicParenR" startAt="5"/>
            </a:pPr>
            <a:r>
              <a:rPr lang="en-US" sz="2800" dirty="0" smtClean="0">
                <a:solidFill>
                  <a:prstClr val="black"/>
                </a:solidFill>
              </a:rPr>
              <a:t>Combine multiple epochs of ‘collapsed’ satellite observations in an Ambiguity Function Method (AFM) algorithm to solve for relative baselines</a:t>
            </a:r>
            <a:endParaRPr lang="en-US" sz="2800" dirty="0">
              <a:solidFill>
                <a:prstClr val="black"/>
              </a:solidFill>
            </a:endParaRPr>
          </a:p>
        </p:txBody>
      </p:sp>
    </p:spTree>
    <p:extLst>
      <p:ext uri="{BB962C8B-B14F-4D97-AF65-F5344CB8AC3E}">
        <p14:creationId xmlns:p14="http://schemas.microsoft.com/office/powerpoint/2010/main" val="33391203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09600" y="1600200"/>
            <a:ext cx="10972800" cy="1426774"/>
          </a:xfrm>
        </p:spPr>
        <p:txBody>
          <a:bodyPr>
            <a:normAutofit/>
          </a:bodyPr>
          <a:lstStyle/>
          <a:p>
            <a:pPr marL="0" indent="0" algn="ctr">
              <a:buNone/>
            </a:pPr>
            <a:r>
              <a:rPr lang="en-US" b="1" dirty="0"/>
              <a:t>Characterize and correct for previously unexplored or ignored sources of error specific to the </a:t>
            </a:r>
            <a:r>
              <a:rPr lang="en-US" b="1" i="1" dirty="0"/>
              <a:t>two-receiver</a:t>
            </a:r>
            <a:r>
              <a:rPr lang="en-US" b="1" dirty="0"/>
              <a:t> localization </a:t>
            </a:r>
            <a:r>
              <a:rPr lang="en-US" b="1" dirty="0" smtClean="0"/>
              <a:t>case</a:t>
            </a:r>
            <a:endParaRPr lang="en-US" b="1" dirty="0"/>
          </a:p>
        </p:txBody>
      </p:sp>
      <p:sp>
        <p:nvSpPr>
          <p:cNvPr id="7"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9"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10"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11"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113790" y="2979676"/>
            <a:ext cx="5964421" cy="3385542"/>
          </a:xfrm>
          <a:prstGeom prst="rect">
            <a:avLst/>
          </a:prstGeom>
          <a:noFill/>
        </p:spPr>
        <p:txBody>
          <a:bodyPr wrap="square" rtlCol="0">
            <a:spAutoFit/>
          </a:bodyPr>
          <a:lstStyle/>
          <a:p>
            <a:r>
              <a:rPr lang="en-US" sz="2800" dirty="0" smtClean="0"/>
              <a:t>Known Errors:</a:t>
            </a:r>
          </a:p>
          <a:p>
            <a:endParaRPr lang="en-US" dirty="0"/>
          </a:p>
          <a:p>
            <a:pPr marL="742950" lvl="1" indent="-285750">
              <a:buFont typeface="Arial" pitchFamily="34" charset="0"/>
              <a:buChar char="•"/>
            </a:pPr>
            <a:r>
              <a:rPr lang="en-US" sz="2800" dirty="0" smtClean="0"/>
              <a:t>Satellite and receiver clock biases</a:t>
            </a:r>
          </a:p>
          <a:p>
            <a:pPr marL="742950" lvl="1" indent="-285750">
              <a:buFont typeface="Arial" pitchFamily="34" charset="0"/>
              <a:buChar char="•"/>
            </a:pPr>
            <a:r>
              <a:rPr lang="en-US" sz="2800" dirty="0" smtClean="0"/>
              <a:t>Atmospheric signal delays</a:t>
            </a:r>
          </a:p>
          <a:p>
            <a:pPr marL="742950" lvl="1" indent="-285750">
              <a:buFont typeface="Arial" pitchFamily="34" charset="0"/>
              <a:buChar char="•"/>
            </a:pPr>
            <a:r>
              <a:rPr lang="en-US" sz="2800" dirty="0" smtClean="0"/>
              <a:t>Antenna phase center offsets</a:t>
            </a:r>
          </a:p>
          <a:p>
            <a:pPr marL="742950" lvl="1" indent="-285750">
              <a:buFont typeface="Arial" pitchFamily="34" charset="0"/>
              <a:buChar char="•"/>
            </a:pPr>
            <a:r>
              <a:rPr lang="en-US" sz="2800" dirty="0" smtClean="0"/>
              <a:t>Satellite orbital errors</a:t>
            </a:r>
          </a:p>
          <a:p>
            <a:pPr marL="742950" lvl="1" indent="-285750">
              <a:buFont typeface="Arial" pitchFamily="34" charset="0"/>
              <a:buChar char="•"/>
            </a:pPr>
            <a:r>
              <a:rPr lang="en-US" sz="2800" dirty="0" smtClean="0"/>
              <a:t>Multipath</a:t>
            </a:r>
          </a:p>
          <a:p>
            <a:pPr marL="742950" lvl="1" indent="-285750">
              <a:buFont typeface="Arial" pitchFamily="34" charset="0"/>
              <a:buChar char="•"/>
            </a:pPr>
            <a:r>
              <a:rPr lang="en-US" sz="2800" dirty="0" smtClean="0"/>
              <a:t>Carrier wave cycle slips</a:t>
            </a:r>
          </a:p>
        </p:txBody>
      </p:sp>
    </p:spTree>
    <p:extLst>
      <p:ext uri="{BB962C8B-B14F-4D97-AF65-F5344CB8AC3E}">
        <p14:creationId xmlns:p14="http://schemas.microsoft.com/office/powerpoint/2010/main" val="3072842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09600" y="1600200"/>
            <a:ext cx="10972800" cy="1379476"/>
          </a:xfrm>
        </p:spPr>
        <p:txBody>
          <a:bodyPr>
            <a:normAutofit/>
          </a:bodyPr>
          <a:lstStyle/>
          <a:p>
            <a:pPr marL="0" indent="0" algn="ctr">
              <a:buNone/>
            </a:pPr>
            <a:r>
              <a:rPr lang="en-US" b="1" dirty="0"/>
              <a:t>Characterize and correct for previously unexplored or ignored sources of error specific to the </a:t>
            </a:r>
            <a:r>
              <a:rPr lang="en-US" b="1" i="1" dirty="0"/>
              <a:t>two-receiver</a:t>
            </a:r>
            <a:r>
              <a:rPr lang="en-US" b="1" dirty="0"/>
              <a:t> localization </a:t>
            </a:r>
            <a:r>
              <a:rPr lang="en-US" b="1" dirty="0" smtClean="0"/>
              <a:t>case</a:t>
            </a:r>
            <a:endParaRPr lang="en-US" b="1" dirty="0"/>
          </a:p>
        </p:txBody>
      </p:sp>
      <p:sp>
        <p:nvSpPr>
          <p:cNvPr id="7"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9"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10"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11"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09448" y="2979676"/>
            <a:ext cx="10783614" cy="3385542"/>
          </a:xfrm>
          <a:prstGeom prst="rect">
            <a:avLst/>
          </a:prstGeom>
          <a:noFill/>
        </p:spPr>
        <p:txBody>
          <a:bodyPr wrap="square" rtlCol="0">
            <a:spAutoFit/>
          </a:bodyPr>
          <a:lstStyle/>
          <a:p>
            <a:pPr marL="0" lvl="1"/>
            <a:r>
              <a:rPr lang="en-US" sz="2800" i="1" dirty="0" smtClean="0"/>
              <a:t>Significant uncharacterized error in the geometrical </a:t>
            </a:r>
            <a:r>
              <a:rPr lang="en-US" sz="2800" i="1" dirty="0"/>
              <a:t>differences arising from measurements </a:t>
            </a:r>
            <a:r>
              <a:rPr lang="en-US" sz="2800" b="1" i="1" dirty="0">
                <a:solidFill>
                  <a:srgbClr val="C00000"/>
                </a:solidFill>
              </a:rPr>
              <a:t>taken at slightly different </a:t>
            </a:r>
            <a:r>
              <a:rPr lang="en-US" sz="2800" b="1" i="1" dirty="0" smtClean="0">
                <a:solidFill>
                  <a:srgbClr val="C00000"/>
                </a:solidFill>
              </a:rPr>
              <a:t>times</a:t>
            </a:r>
            <a:r>
              <a:rPr lang="en-US" sz="2800" i="1" dirty="0" smtClean="0"/>
              <a:t>:</a:t>
            </a:r>
            <a:endParaRPr lang="en-US" sz="2800" dirty="0" smtClean="0"/>
          </a:p>
          <a:p>
            <a:endParaRPr lang="en-US" dirty="0"/>
          </a:p>
          <a:p>
            <a:pPr marL="742950" lvl="1" indent="-285750">
              <a:buFont typeface="Arial" pitchFamily="34" charset="0"/>
              <a:buChar char="•"/>
            </a:pPr>
            <a:r>
              <a:rPr lang="en-US" sz="2800" dirty="0" smtClean="0"/>
              <a:t>Range errors in the satellite observations due to physically different signal propagation path lengths</a:t>
            </a:r>
          </a:p>
          <a:p>
            <a:pPr marL="742950" lvl="1" indent="-285750">
              <a:buFont typeface="Arial" pitchFamily="34" charset="0"/>
              <a:buChar char="•"/>
            </a:pPr>
            <a:r>
              <a:rPr lang="en-US" sz="2800" dirty="0" smtClean="0"/>
              <a:t>Inconsistent satellite orbital position estimations</a:t>
            </a:r>
          </a:p>
          <a:p>
            <a:pPr marL="742950" lvl="1" indent="-285750">
              <a:buFont typeface="Arial" pitchFamily="34" charset="0"/>
              <a:buChar char="•"/>
            </a:pPr>
            <a:r>
              <a:rPr lang="en-US" sz="2800" dirty="0" smtClean="0"/>
              <a:t>Differing amounts of Earth rotation experienced during potentially different signal propagation times</a:t>
            </a:r>
          </a:p>
        </p:txBody>
      </p:sp>
    </p:spTree>
    <p:extLst>
      <p:ext uri="{BB962C8B-B14F-4D97-AF65-F5344CB8AC3E}">
        <p14:creationId xmlns:p14="http://schemas.microsoft.com/office/powerpoint/2010/main" val="41028576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09600" y="1600200"/>
            <a:ext cx="10972800" cy="1752600"/>
          </a:xfrm>
        </p:spPr>
        <p:txBody>
          <a:bodyPr>
            <a:normAutofit/>
          </a:bodyPr>
          <a:lstStyle/>
          <a:p>
            <a:pPr marL="0" indent="0" algn="ctr">
              <a:buNone/>
            </a:pPr>
            <a:r>
              <a:rPr lang="en-US" b="1" dirty="0"/>
              <a:t>Characterize and correct for previously unexplored or ignored sources of error specific to the </a:t>
            </a:r>
            <a:r>
              <a:rPr lang="en-US" b="1" i="1" dirty="0"/>
              <a:t>two-receiver</a:t>
            </a:r>
            <a:r>
              <a:rPr lang="en-US" b="1" dirty="0"/>
              <a:t> localization </a:t>
            </a:r>
            <a:r>
              <a:rPr lang="en-US" b="1" dirty="0" smtClean="0"/>
              <a:t>case</a:t>
            </a:r>
            <a:endParaRPr lang="en-US" b="1" dirty="0"/>
          </a:p>
        </p:txBody>
      </p:sp>
      <p:sp>
        <p:nvSpPr>
          <p:cNvPr id="7"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9"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r="17305"/>
          <a:stretch/>
        </p:blipFill>
        <p:spPr>
          <a:xfrm>
            <a:off x="1166684" y="2885090"/>
            <a:ext cx="3676210" cy="3744135"/>
          </a:xfrm>
          <a:prstGeom prst="rect">
            <a:avLst/>
          </a:prstGeom>
          <a:noFill/>
          <a:ln>
            <a:noFill/>
          </a:ln>
        </p:spPr>
      </p:pic>
      <p:pic>
        <p:nvPicPr>
          <p:cNvPr id="10" name="Grafik 3" descr="136581138_display.jpg"/>
          <p:cNvPicPr>
            <a:picLocks noChangeAspect="1"/>
          </p:cNvPicPr>
          <p:nvPr/>
        </p:nvPicPr>
        <p:blipFill>
          <a:blip r:embed="rId4" cstate="print"/>
          <a:stretch>
            <a:fillRect/>
          </a:stretch>
        </p:blipFill>
        <p:spPr>
          <a:xfrm>
            <a:off x="402409" y="228600"/>
            <a:ext cx="1066800" cy="1066800"/>
          </a:xfrm>
          <a:prstGeom prst="rect">
            <a:avLst/>
          </a:prstGeom>
          <a:noFill/>
          <a:ln>
            <a:noFill/>
          </a:ln>
        </p:spPr>
      </p:pic>
      <p:cxnSp>
        <p:nvCxnSpPr>
          <p:cNvPr id="11"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249940" y="3168868"/>
            <a:ext cx="6085490" cy="3108543"/>
          </a:xfrm>
          <a:prstGeom prst="rect">
            <a:avLst/>
          </a:prstGeom>
          <a:noFill/>
        </p:spPr>
        <p:txBody>
          <a:bodyPr wrap="square" rtlCol="0">
            <a:spAutoFit/>
          </a:bodyPr>
          <a:lstStyle/>
          <a:p>
            <a:pPr marL="0" lvl="1"/>
            <a:r>
              <a:rPr lang="en-US" sz="2800" i="1" dirty="0" smtClean="0"/>
              <a:t>Solved via full extrapolation of observation data to a common receive epoch and updating the satellite positions to the locations at which they must have been when transmitting the corresponding signal that would have been received at the common epoch</a:t>
            </a:r>
            <a:endParaRPr lang="en-US" sz="2800" dirty="0" smtClean="0"/>
          </a:p>
        </p:txBody>
      </p:sp>
    </p:spTree>
    <p:extLst>
      <p:ext uri="{BB962C8B-B14F-4D97-AF65-F5344CB8AC3E}">
        <p14:creationId xmlns:p14="http://schemas.microsoft.com/office/powerpoint/2010/main" val="19970272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p:cNvSpPr/>
          <p:nvPr/>
        </p:nvSpPr>
        <p:spPr>
          <a:xfrm>
            <a:off x="5080000" y="3733800"/>
            <a:ext cx="27432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23"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24"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25"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3" name="Group 62"/>
          <p:cNvGrpSpPr/>
          <p:nvPr/>
        </p:nvGrpSpPr>
        <p:grpSpPr>
          <a:xfrm>
            <a:off x="5079999" y="5111857"/>
            <a:ext cx="2743200" cy="0"/>
            <a:chOff x="3810000" y="5105400"/>
            <a:chExt cx="2743200" cy="0"/>
          </a:xfrm>
        </p:grpSpPr>
        <p:cxnSp>
          <p:nvCxnSpPr>
            <p:cNvPr id="64" name="Straight Connector 63"/>
            <p:cNvCxnSpPr/>
            <p:nvPr/>
          </p:nvCxnSpPr>
          <p:spPr>
            <a:xfrm>
              <a:off x="3810000" y="5105400"/>
              <a:ext cx="1371599" cy="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5181599" y="5105400"/>
              <a:ext cx="1371601" cy="0"/>
            </a:xfrm>
            <a:prstGeom prst="line">
              <a:avLst/>
            </a:prstGeom>
            <a:ln w="254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5079998" y="5111857"/>
            <a:ext cx="2743200" cy="0"/>
            <a:chOff x="3810000" y="5105400"/>
            <a:chExt cx="2743200" cy="0"/>
          </a:xfrm>
        </p:grpSpPr>
        <p:cxnSp>
          <p:nvCxnSpPr>
            <p:cNvPr id="67" name="Straight Connector 66"/>
            <p:cNvCxnSpPr/>
            <p:nvPr/>
          </p:nvCxnSpPr>
          <p:spPr>
            <a:xfrm>
              <a:off x="3810000" y="5105400"/>
              <a:ext cx="1371599" cy="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5181599" y="5105400"/>
              <a:ext cx="1371601" cy="0"/>
            </a:xfrm>
            <a:prstGeom prst="line">
              <a:avLst/>
            </a:prstGeom>
            <a:ln w="254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p:nvGrpSpPr>
        <p:grpSpPr>
          <a:xfrm>
            <a:off x="4988560" y="5013960"/>
            <a:ext cx="2926080" cy="182880"/>
            <a:chOff x="4988560" y="5013960"/>
            <a:chExt cx="2926080" cy="182880"/>
          </a:xfrm>
        </p:grpSpPr>
        <p:sp>
          <p:nvSpPr>
            <p:cNvPr id="26" name="Oval 25"/>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59" name="Oval 58"/>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grpSp>
        <p:nvGrpSpPr>
          <p:cNvPr id="60" name="Group 59"/>
          <p:cNvGrpSpPr/>
          <p:nvPr/>
        </p:nvGrpSpPr>
        <p:grpSpPr>
          <a:xfrm>
            <a:off x="4992865" y="5013960"/>
            <a:ext cx="2926080" cy="182880"/>
            <a:chOff x="4988560" y="5013960"/>
            <a:chExt cx="2926080" cy="182880"/>
          </a:xfrm>
        </p:grpSpPr>
        <p:sp>
          <p:nvSpPr>
            <p:cNvPr id="61" name="Oval 60"/>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62" name="Oval 61"/>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sp>
        <p:nvSpPr>
          <p:cNvPr id="69" name="Oval 68"/>
          <p:cNvSpPr/>
          <p:nvPr/>
        </p:nvSpPr>
        <p:spPr>
          <a:xfrm>
            <a:off x="3309460" y="1451831"/>
            <a:ext cx="883920" cy="685800"/>
          </a:xfrm>
          <a:prstGeom prst="ellipse">
            <a:avLst/>
          </a:prstGeom>
          <a:blipFill dpi="0" rotWithShape="1">
            <a:blip r:embed="rId4"/>
            <a:srcRect/>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1562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p:cNvSpPr/>
          <p:nvPr/>
        </p:nvSpPr>
        <p:spPr>
          <a:xfrm>
            <a:off x="5080000" y="3733800"/>
            <a:ext cx="27432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5" name="Straight Connector 14"/>
          <p:cNvCxnSpPr/>
          <p:nvPr/>
        </p:nvCxnSpPr>
        <p:spPr>
          <a:xfrm>
            <a:off x="5181600" y="1981200"/>
            <a:ext cx="1864963" cy="188821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593148" y="1815486"/>
            <a:ext cx="1311362" cy="2053924"/>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2"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23"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24"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25"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3" name="Group 62"/>
          <p:cNvGrpSpPr/>
          <p:nvPr/>
        </p:nvGrpSpPr>
        <p:grpSpPr>
          <a:xfrm>
            <a:off x="5079999" y="5111857"/>
            <a:ext cx="2743200" cy="0"/>
            <a:chOff x="3810000" y="5105400"/>
            <a:chExt cx="2743200" cy="0"/>
          </a:xfrm>
        </p:grpSpPr>
        <p:cxnSp>
          <p:nvCxnSpPr>
            <p:cNvPr id="64" name="Straight Connector 63"/>
            <p:cNvCxnSpPr/>
            <p:nvPr/>
          </p:nvCxnSpPr>
          <p:spPr>
            <a:xfrm>
              <a:off x="3810000" y="5105400"/>
              <a:ext cx="1371599" cy="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5181599" y="5105400"/>
              <a:ext cx="1371601" cy="0"/>
            </a:xfrm>
            <a:prstGeom prst="line">
              <a:avLst/>
            </a:prstGeom>
            <a:ln w="254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5079998" y="5111857"/>
            <a:ext cx="2743200" cy="0"/>
            <a:chOff x="3810000" y="5105400"/>
            <a:chExt cx="2743200" cy="0"/>
          </a:xfrm>
        </p:grpSpPr>
        <p:cxnSp>
          <p:nvCxnSpPr>
            <p:cNvPr id="67" name="Straight Connector 66"/>
            <p:cNvCxnSpPr/>
            <p:nvPr/>
          </p:nvCxnSpPr>
          <p:spPr>
            <a:xfrm>
              <a:off x="3810000" y="5105400"/>
              <a:ext cx="1371599" cy="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5181599" y="5105400"/>
              <a:ext cx="1371601" cy="0"/>
            </a:xfrm>
            <a:prstGeom prst="line">
              <a:avLst/>
            </a:prstGeom>
            <a:ln w="254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p:nvGrpSpPr>
        <p:grpSpPr>
          <a:xfrm>
            <a:off x="4988560" y="5013960"/>
            <a:ext cx="2926080" cy="182880"/>
            <a:chOff x="4988560" y="5013960"/>
            <a:chExt cx="2926080" cy="182880"/>
          </a:xfrm>
        </p:grpSpPr>
        <p:sp>
          <p:nvSpPr>
            <p:cNvPr id="26" name="Oval 25"/>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59" name="Oval 58"/>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grpSp>
        <p:nvGrpSpPr>
          <p:cNvPr id="60" name="Group 59"/>
          <p:cNvGrpSpPr/>
          <p:nvPr/>
        </p:nvGrpSpPr>
        <p:grpSpPr>
          <a:xfrm>
            <a:off x="4992865" y="5013960"/>
            <a:ext cx="2926080" cy="182880"/>
            <a:chOff x="4988560" y="5013960"/>
            <a:chExt cx="2926080" cy="182880"/>
          </a:xfrm>
        </p:grpSpPr>
        <p:sp>
          <p:nvSpPr>
            <p:cNvPr id="61" name="Oval 60"/>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62" name="Oval 61"/>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sp>
        <p:nvSpPr>
          <p:cNvPr id="69" name="Oval 68"/>
          <p:cNvSpPr/>
          <p:nvPr/>
        </p:nvSpPr>
        <p:spPr>
          <a:xfrm>
            <a:off x="3309460" y="1451831"/>
            <a:ext cx="883920" cy="685800"/>
          </a:xfrm>
          <a:prstGeom prst="ellipse">
            <a:avLst/>
          </a:prstGeom>
          <a:blipFill dpi="0" rotWithShape="1">
            <a:blip r:embed="rId4"/>
            <a:srcRect/>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4" name="Oval 73"/>
          <p:cNvSpPr/>
          <p:nvPr/>
        </p:nvSpPr>
        <p:spPr>
          <a:xfrm>
            <a:off x="4149664" y="1472586"/>
            <a:ext cx="886968" cy="685800"/>
          </a:xfrm>
          <a:prstGeom prst="ellipse">
            <a:avLst/>
          </a:prstGeom>
          <a:blipFill>
            <a:blip r:embed="rId4"/>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6357662"/>
      </p:ext>
    </p:extLst>
  </p:cSld>
  <p:clrMapOvr>
    <a:masterClrMapping/>
  </p:clrMapOvr>
  <mc:AlternateContent xmlns:mc="http://schemas.openxmlformats.org/markup-compatibility/2006" xmlns:p14="http://schemas.microsoft.com/office/powerpoint/2010/main">
    <mc:Choice Requires="p14">
      <p:transition p14:dur="250" advTm="0">
        <p:fade/>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3960000">
                                      <p:cBhvr>
                                        <p:cTn id="6" dur="2000" fill="hold"/>
                                        <p:tgtEl>
                                          <p:spTgt spid="50"/>
                                        </p:tgtEl>
                                        <p:attrNameLst>
                                          <p:attrName>r</p:attrName>
                                        </p:attrNameLst>
                                      </p:cBhvr>
                                    </p:animRot>
                                  </p:childTnLst>
                                </p:cTn>
                              </p:par>
                              <p:par>
                                <p:cTn id="7" presetID="8" presetClass="emph" presetSubtype="0" fill="hold" nodeType="withEffect">
                                  <p:stCondLst>
                                    <p:cond delay="0"/>
                                  </p:stCondLst>
                                  <p:childTnLst>
                                    <p:animRot by="6900000">
                                      <p:cBhvr>
                                        <p:cTn id="8" dur="3500" fill="hold"/>
                                        <p:tgtEl>
                                          <p:spTgt spid="60"/>
                                        </p:tgtEl>
                                        <p:attrNameLst>
                                          <p:attrName>r</p:attrName>
                                        </p:attrNameLst>
                                      </p:cBhvr>
                                    </p:animRot>
                                  </p:childTnLst>
                                </p:cTn>
                              </p:par>
                              <p:par>
                                <p:cTn id="9" presetID="8" presetClass="emph" presetSubtype="0" fill="hold" nodeType="withEffect">
                                  <p:stCondLst>
                                    <p:cond delay="0"/>
                                  </p:stCondLst>
                                  <p:childTnLst>
                                    <p:animRot by="3960000">
                                      <p:cBhvr>
                                        <p:cTn id="10" dur="2000" fill="hold"/>
                                        <p:tgtEl>
                                          <p:spTgt spid="63"/>
                                        </p:tgtEl>
                                        <p:attrNameLst>
                                          <p:attrName>r</p:attrName>
                                        </p:attrNameLst>
                                      </p:cBhvr>
                                    </p:animRot>
                                  </p:childTnLst>
                                </p:cTn>
                              </p:par>
                              <p:par>
                                <p:cTn id="11" presetID="8" presetClass="emph" presetSubtype="0" fill="hold" nodeType="withEffect">
                                  <p:stCondLst>
                                    <p:cond delay="0"/>
                                  </p:stCondLst>
                                  <p:childTnLst>
                                    <p:animRot by="6900000">
                                      <p:cBhvr>
                                        <p:cTn id="12" dur="3500" fill="hold"/>
                                        <p:tgtEl>
                                          <p:spTgt spid="66"/>
                                        </p:tgtEl>
                                        <p:attrNameLst>
                                          <p:attrName>r</p:attrName>
                                        </p:attrNameLst>
                                      </p:cBhvr>
                                    </p:animRot>
                                  </p:childTnLst>
                                </p:cTn>
                              </p:par>
                              <p:par>
                                <p:cTn id="13" presetID="51" presetClass="path" presetSubtype="0" fill="hold" grpId="0" nodeType="withEffect">
                                  <p:stCondLst>
                                    <p:cond delay="0"/>
                                  </p:stCondLst>
                                  <p:childTnLst>
                                    <p:animMotion origin="layout" path="M 0.11771 0.02637 L 0.06771 0.00347 C 0.05989 -0.00069 0.04739 -0.00278 0.03385 -0.00278 C 0.01944 -0.00278 0.00451 0.00023 -0.00052 0.00208 " pathEditMode="relative" rAng="0" ptsTypes="FffF">
                                      <p:cBhvr>
                                        <p:cTn id="14" dur="3500" spd="-100000" fill="hold"/>
                                        <p:tgtEl>
                                          <p:spTgt spid="69"/>
                                        </p:tgtEl>
                                        <p:attrNameLst>
                                          <p:attrName>ppt_x</p:attrName>
                                          <p:attrName>ppt_y</p:attrName>
                                        </p:attrNameLst>
                                      </p:cBhvr>
                                      <p:rCtr x="-5920" y="-1457"/>
                                    </p:animMotion>
                                  </p:childTnLst>
                                </p:cTn>
                              </p:par>
                              <p:par>
                                <p:cTn id="15" presetID="1" presetClass="entr" presetSubtype="0" fill="hold" grpId="0" nodeType="withEffect">
                                  <p:stCondLst>
                                    <p:cond delay="2000"/>
                                  </p:stCondLst>
                                  <p:childTnLst>
                                    <p:set>
                                      <p:cBhvr>
                                        <p:cTn id="16" dur="1" fill="hold">
                                          <p:stCondLst>
                                            <p:cond delay="0"/>
                                          </p:stCondLst>
                                        </p:cTn>
                                        <p:tgtEl>
                                          <p:spTgt spid="74"/>
                                        </p:tgtEl>
                                        <p:attrNameLst>
                                          <p:attrName>style.visibility</p:attrName>
                                        </p:attrNameLst>
                                      </p:cBhvr>
                                      <p:to>
                                        <p:strVal val="visible"/>
                                      </p:to>
                                    </p:set>
                                  </p:childTnLst>
                                </p:cTn>
                              </p:par>
                              <p:par>
                                <p:cTn id="17" presetID="1" presetClass="entr" presetSubtype="0" fill="hold" nodeType="withEffect">
                                  <p:stCondLst>
                                    <p:cond delay="200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3500"/>
                                  </p:stCondLst>
                                  <p:childTnLst>
                                    <p:set>
                                      <p:cBhvr>
                                        <p:cTn id="20" dur="1" fill="hold">
                                          <p:stCondLst>
                                            <p:cond delay="0"/>
                                          </p:stCondLst>
                                        </p:cTn>
                                        <p:tgtEl>
                                          <p:spTgt spid="15"/>
                                        </p:tgtEl>
                                        <p:attrNameLst>
                                          <p:attrName>style.visibility</p:attrName>
                                        </p:attrNameLst>
                                      </p:cBhvr>
                                      <p:to>
                                        <p:strVal val="visible"/>
                                      </p:to>
                                    </p:set>
                                  </p:childTnLst>
                                </p:cTn>
                              </p:par>
                            </p:childTnLst>
                          </p:cTn>
                        </p:par>
                        <p:par>
                          <p:cTn id="21" fill="hold">
                            <p:stCondLst>
                              <p:cond delay="3500"/>
                            </p:stCondLst>
                            <p:childTnLst>
                              <p:par>
                                <p:cTn id="22" presetID="10" presetClass="exit" presetSubtype="0" fill="hold" nodeType="afterEffect">
                                  <p:stCondLst>
                                    <p:cond delay="500"/>
                                  </p:stCondLst>
                                  <p:childTnLst>
                                    <p:animEffect transition="out" filter="fade">
                                      <p:cBhvr>
                                        <p:cTn id="23" dur="500"/>
                                        <p:tgtEl>
                                          <p:spTgt spid="63"/>
                                        </p:tgtEl>
                                      </p:cBhvr>
                                    </p:animEffect>
                                    <p:set>
                                      <p:cBhvr>
                                        <p:cTn id="24" dur="1" fill="hold">
                                          <p:stCondLst>
                                            <p:cond delay="499"/>
                                          </p:stCondLst>
                                        </p:cTn>
                                        <p:tgtEl>
                                          <p:spTgt spid="63"/>
                                        </p:tgtEl>
                                        <p:attrNameLst>
                                          <p:attrName>style.visibility</p:attrName>
                                        </p:attrNameLst>
                                      </p:cBhvr>
                                      <p:to>
                                        <p:strVal val="hidden"/>
                                      </p:to>
                                    </p:set>
                                  </p:childTnLst>
                                </p:cTn>
                              </p:par>
                              <p:par>
                                <p:cTn id="25" presetID="10" presetClass="exit" presetSubtype="0" fill="hold" nodeType="withEffect">
                                  <p:stCondLst>
                                    <p:cond delay="500"/>
                                  </p:stCondLst>
                                  <p:childTnLst>
                                    <p:animEffect transition="out" filter="fade">
                                      <p:cBhvr>
                                        <p:cTn id="26" dur="500"/>
                                        <p:tgtEl>
                                          <p:spTgt spid="66"/>
                                        </p:tgtEl>
                                      </p:cBhvr>
                                    </p:animEffect>
                                    <p:set>
                                      <p:cBhvr>
                                        <p:cTn id="27" dur="1" fill="hold">
                                          <p:stCondLst>
                                            <p:cond delay="499"/>
                                          </p:stCondLst>
                                        </p:cTn>
                                        <p:tgtEl>
                                          <p:spTgt spid="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5"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16"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26"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080000" y="3733800"/>
            <a:ext cx="27432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7" name="Straight Connector 16"/>
          <p:cNvCxnSpPr/>
          <p:nvPr/>
        </p:nvCxnSpPr>
        <p:spPr>
          <a:xfrm>
            <a:off x="5181600" y="1981200"/>
            <a:ext cx="1864963" cy="188821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593148" y="1815486"/>
            <a:ext cx="1311362" cy="2053924"/>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rot="6900000">
            <a:off x="4992865" y="5013960"/>
            <a:ext cx="2926080" cy="182880"/>
            <a:chOff x="4988560" y="5013960"/>
            <a:chExt cx="2926080" cy="182880"/>
          </a:xfrm>
        </p:grpSpPr>
        <p:sp>
          <p:nvSpPr>
            <p:cNvPr id="28" name="Oval 27"/>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29" name="Oval 28"/>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sp>
        <p:nvSpPr>
          <p:cNvPr id="30" name="Oval 29"/>
          <p:cNvSpPr/>
          <p:nvPr/>
        </p:nvSpPr>
        <p:spPr>
          <a:xfrm>
            <a:off x="4739640" y="1624652"/>
            <a:ext cx="883920" cy="685800"/>
          </a:xfrm>
          <a:prstGeom prst="ellipse">
            <a:avLst/>
          </a:prstGeom>
          <a:blipFill dpi="0" rotWithShape="1">
            <a:blip r:embed="rId4"/>
            <a:srcRect/>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 name="Oval 30"/>
          <p:cNvSpPr/>
          <p:nvPr/>
        </p:nvSpPr>
        <p:spPr>
          <a:xfrm>
            <a:off x="4149664" y="1472586"/>
            <a:ext cx="886968" cy="685800"/>
          </a:xfrm>
          <a:prstGeom prst="ellipse">
            <a:avLst/>
          </a:prstGeom>
          <a:blipFill>
            <a:blip r:embed="rId4"/>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nvGrpSpPr>
          <p:cNvPr id="32" name="Group 31"/>
          <p:cNvGrpSpPr/>
          <p:nvPr/>
        </p:nvGrpSpPr>
        <p:grpSpPr>
          <a:xfrm rot="3960000">
            <a:off x="4992865" y="5013960"/>
            <a:ext cx="2926080" cy="182880"/>
            <a:chOff x="4988560" y="5013960"/>
            <a:chExt cx="2926080" cy="182880"/>
          </a:xfrm>
        </p:grpSpPr>
        <p:sp>
          <p:nvSpPr>
            <p:cNvPr id="33" name="Oval 32"/>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34" name="Oval 33"/>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spTree>
    <p:extLst>
      <p:ext uri="{BB962C8B-B14F-4D97-AF65-F5344CB8AC3E}">
        <p14:creationId xmlns:p14="http://schemas.microsoft.com/office/powerpoint/2010/main" val="3492229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739640" y="1624652"/>
            <a:ext cx="2306923" cy="2244758"/>
            <a:chOff x="4739640" y="1624652"/>
            <a:chExt cx="2306923" cy="2244758"/>
          </a:xfrm>
        </p:grpSpPr>
        <p:cxnSp>
          <p:nvCxnSpPr>
            <p:cNvPr id="17" name="Straight Connector 16"/>
            <p:cNvCxnSpPr/>
            <p:nvPr/>
          </p:nvCxnSpPr>
          <p:spPr>
            <a:xfrm>
              <a:off x="5181600" y="1981200"/>
              <a:ext cx="1864963" cy="188821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4739640" y="1624652"/>
              <a:ext cx="883920" cy="685800"/>
            </a:xfrm>
            <a:prstGeom prst="ellipse">
              <a:avLst/>
            </a:prstGeom>
            <a:blipFill dpi="0" rotWithShape="1">
              <a:blip r:embed="rId3"/>
              <a:srcRect/>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4"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5"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16" name="Grafik 3" descr="136581138_display.jpg"/>
          <p:cNvPicPr>
            <a:picLocks noChangeAspect="1"/>
          </p:cNvPicPr>
          <p:nvPr/>
        </p:nvPicPr>
        <p:blipFill>
          <a:blip r:embed="rId4" cstate="print"/>
          <a:stretch>
            <a:fillRect/>
          </a:stretch>
        </p:blipFill>
        <p:spPr>
          <a:xfrm>
            <a:off x="402409" y="228600"/>
            <a:ext cx="1066800" cy="1066800"/>
          </a:xfrm>
          <a:prstGeom prst="rect">
            <a:avLst/>
          </a:prstGeom>
          <a:noFill/>
          <a:ln>
            <a:noFill/>
          </a:ln>
        </p:spPr>
      </p:pic>
      <p:cxnSp>
        <p:nvCxnSpPr>
          <p:cNvPr id="26"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080000" y="3733800"/>
            <a:ext cx="27432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27" name="Group 26"/>
          <p:cNvGrpSpPr/>
          <p:nvPr/>
        </p:nvGrpSpPr>
        <p:grpSpPr>
          <a:xfrm rot="6900000">
            <a:off x="4992865" y="5013960"/>
            <a:ext cx="2926080" cy="182880"/>
            <a:chOff x="4988560" y="5013960"/>
            <a:chExt cx="2926080" cy="182880"/>
          </a:xfrm>
        </p:grpSpPr>
        <p:sp>
          <p:nvSpPr>
            <p:cNvPr id="28" name="Oval 27"/>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29" name="Oval 28"/>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grpSp>
        <p:nvGrpSpPr>
          <p:cNvPr id="3" name="Group 2"/>
          <p:cNvGrpSpPr/>
          <p:nvPr/>
        </p:nvGrpSpPr>
        <p:grpSpPr>
          <a:xfrm>
            <a:off x="4149664" y="1472586"/>
            <a:ext cx="1754846" cy="2396824"/>
            <a:chOff x="4149664" y="1472586"/>
            <a:chExt cx="1754846" cy="2396824"/>
          </a:xfrm>
        </p:grpSpPr>
        <p:cxnSp>
          <p:nvCxnSpPr>
            <p:cNvPr id="18" name="Straight Connector 17"/>
            <p:cNvCxnSpPr/>
            <p:nvPr/>
          </p:nvCxnSpPr>
          <p:spPr>
            <a:xfrm>
              <a:off x="4593148" y="1815486"/>
              <a:ext cx="1311362" cy="2053924"/>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4149664" y="1472586"/>
              <a:ext cx="886968" cy="685800"/>
            </a:xfrm>
            <a:prstGeom prst="ellipse">
              <a:avLst/>
            </a:prstGeom>
            <a:blipFill>
              <a:blip r:embed="rId3"/>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32" name="Group 31"/>
          <p:cNvGrpSpPr/>
          <p:nvPr/>
        </p:nvGrpSpPr>
        <p:grpSpPr>
          <a:xfrm rot="3960000">
            <a:off x="4992865" y="5013960"/>
            <a:ext cx="2926080" cy="182880"/>
            <a:chOff x="4988560" y="5013960"/>
            <a:chExt cx="2926080" cy="182880"/>
          </a:xfrm>
        </p:grpSpPr>
        <p:sp>
          <p:nvSpPr>
            <p:cNvPr id="33" name="Oval 32"/>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34" name="Oval 33"/>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spTree>
    <p:extLst>
      <p:ext uri="{BB962C8B-B14F-4D97-AF65-F5344CB8AC3E}">
        <p14:creationId xmlns:p14="http://schemas.microsoft.com/office/powerpoint/2010/main" val="1696601304"/>
      </p:ext>
    </p:extLst>
  </p:cSld>
  <p:clrMapOvr>
    <a:masterClrMapping/>
  </p:clrMapOvr>
  <mc:AlternateContent xmlns:mc="http://schemas.openxmlformats.org/markup-compatibility/2006" xmlns:p14="http://schemas.microsoft.com/office/powerpoint/2010/main">
    <mc:Choice Requires="p14">
      <p:transition p14:dur="250" advTm="0">
        <p:fade/>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1470000">
                                      <p:cBhvr>
                                        <p:cTn id="6" dur="2000" fill="hold"/>
                                        <p:tgtEl>
                                          <p:spTgt spid="32"/>
                                        </p:tgtEl>
                                        <p:attrNameLst>
                                          <p:attrName>r</p:attrName>
                                        </p:attrNameLst>
                                      </p:cBhvr>
                                    </p:animRot>
                                  </p:childTnLst>
                                </p:cTn>
                              </p:par>
                              <p:par>
                                <p:cTn id="7" presetID="8" presetClass="emph" presetSubtype="0" fill="hold" nodeType="withEffect">
                                  <p:stCondLst>
                                    <p:cond delay="0"/>
                                  </p:stCondLst>
                                  <p:childTnLst>
                                    <p:animRot by="-1470000">
                                      <p:cBhvr>
                                        <p:cTn id="8" dur="2000" fill="hold"/>
                                        <p:tgtEl>
                                          <p:spTgt spid="27"/>
                                        </p:tgtEl>
                                        <p:attrNameLst>
                                          <p:attrName>r</p:attrName>
                                        </p:attrNameLst>
                                      </p:cBhvr>
                                    </p:animRot>
                                  </p:childTnLst>
                                </p:cTn>
                              </p:par>
                              <p:par>
                                <p:cTn id="9" presetID="44" presetClass="path" presetSubtype="0" fill="hold" nodeType="withEffect">
                                  <p:stCondLst>
                                    <p:cond delay="0"/>
                                  </p:stCondLst>
                                  <p:childTnLst>
                                    <p:animMotion origin="layout" path="M -6.77348E-7 -1.67438E-6 L 0.04676 -0.02313 " pathEditMode="relative" rAng="0" ptsTypes="FF">
                                      <p:cBhvr>
                                        <p:cTn id="10" dur="2000" fill="hold"/>
                                        <p:tgtEl>
                                          <p:spTgt spid="3"/>
                                        </p:tgtEl>
                                        <p:attrNameLst>
                                          <p:attrName>ppt_x</p:attrName>
                                          <p:attrName>ppt_y</p:attrName>
                                        </p:attrNameLst>
                                      </p:cBhvr>
                                      <p:rCtr x="2332" y="-1156"/>
                                    </p:animMotion>
                                  </p:childTnLst>
                                </p:cTn>
                              </p:par>
                              <p:par>
                                <p:cTn id="11" presetID="51" presetClass="path" presetSubtype="0" fill="hold" nodeType="withEffect">
                                  <p:stCondLst>
                                    <p:cond delay="0"/>
                                  </p:stCondLst>
                                  <p:childTnLst>
                                    <p:animMotion origin="layout" path="M -2.2092E-6 -2.50694E-6 L -0.04455 -0.01827 " pathEditMode="relative" rAng="0" ptsTypes="FF">
                                      <p:cBhvr>
                                        <p:cTn id="12" dur="2000" fill="hold"/>
                                        <p:tgtEl>
                                          <p:spTgt spid="4"/>
                                        </p:tgtEl>
                                        <p:attrNameLst>
                                          <p:attrName>ppt_x</p:attrName>
                                          <p:attrName>ppt_y</p:attrName>
                                        </p:attrNameLst>
                                      </p:cBhvr>
                                      <p:rCtr x="-2227" y="-9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193720" y="1501820"/>
            <a:ext cx="2306923" cy="2244758"/>
            <a:chOff x="4739640" y="1624652"/>
            <a:chExt cx="2306923" cy="2244758"/>
          </a:xfrm>
        </p:grpSpPr>
        <p:cxnSp>
          <p:nvCxnSpPr>
            <p:cNvPr id="17" name="Straight Connector 16"/>
            <p:cNvCxnSpPr/>
            <p:nvPr/>
          </p:nvCxnSpPr>
          <p:spPr>
            <a:xfrm>
              <a:off x="5181600" y="1981200"/>
              <a:ext cx="1864963" cy="188821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4739640" y="1624652"/>
              <a:ext cx="883920" cy="685800"/>
            </a:xfrm>
            <a:prstGeom prst="ellipse">
              <a:avLst/>
            </a:prstGeom>
            <a:blipFill dpi="0" rotWithShape="1">
              <a:blip r:embed="rId3"/>
              <a:srcRect/>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4"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5"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16" name="Grafik 3" descr="136581138_display.jpg"/>
          <p:cNvPicPr>
            <a:picLocks noChangeAspect="1"/>
          </p:cNvPicPr>
          <p:nvPr/>
        </p:nvPicPr>
        <p:blipFill>
          <a:blip r:embed="rId4" cstate="print"/>
          <a:stretch>
            <a:fillRect/>
          </a:stretch>
        </p:blipFill>
        <p:spPr>
          <a:xfrm>
            <a:off x="402409" y="228600"/>
            <a:ext cx="1066800" cy="1066800"/>
          </a:xfrm>
          <a:prstGeom prst="rect">
            <a:avLst/>
          </a:prstGeom>
          <a:noFill/>
          <a:ln>
            <a:noFill/>
          </a:ln>
        </p:spPr>
      </p:pic>
      <p:cxnSp>
        <p:nvCxnSpPr>
          <p:cNvPr id="26"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080000" y="3733800"/>
            <a:ext cx="27432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27" name="Group 26"/>
          <p:cNvGrpSpPr/>
          <p:nvPr/>
        </p:nvGrpSpPr>
        <p:grpSpPr>
          <a:xfrm rot="5400000">
            <a:off x="4992865" y="5013960"/>
            <a:ext cx="2926080" cy="182880"/>
            <a:chOff x="4988560" y="5013960"/>
            <a:chExt cx="2926080" cy="182880"/>
          </a:xfrm>
        </p:grpSpPr>
        <p:sp>
          <p:nvSpPr>
            <p:cNvPr id="28" name="Oval 27"/>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29" name="Oval 28"/>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grpSp>
        <p:nvGrpSpPr>
          <p:cNvPr id="3" name="Group 2"/>
          <p:cNvGrpSpPr/>
          <p:nvPr/>
        </p:nvGrpSpPr>
        <p:grpSpPr>
          <a:xfrm>
            <a:off x="4722880" y="1322458"/>
            <a:ext cx="1754846" cy="2396824"/>
            <a:chOff x="4149664" y="1472586"/>
            <a:chExt cx="1754846" cy="2396824"/>
          </a:xfrm>
        </p:grpSpPr>
        <p:cxnSp>
          <p:nvCxnSpPr>
            <p:cNvPr id="18" name="Straight Connector 17"/>
            <p:cNvCxnSpPr/>
            <p:nvPr/>
          </p:nvCxnSpPr>
          <p:spPr>
            <a:xfrm>
              <a:off x="4593148" y="1815486"/>
              <a:ext cx="1311362" cy="2053924"/>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4149664" y="1472586"/>
              <a:ext cx="886968" cy="685800"/>
            </a:xfrm>
            <a:prstGeom prst="ellipse">
              <a:avLst/>
            </a:prstGeom>
            <a:blipFill>
              <a:blip r:embed="rId3"/>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32" name="Group 31"/>
          <p:cNvGrpSpPr/>
          <p:nvPr/>
        </p:nvGrpSpPr>
        <p:grpSpPr>
          <a:xfrm rot="5400000">
            <a:off x="4992865" y="5013960"/>
            <a:ext cx="2926080" cy="182880"/>
            <a:chOff x="4988560" y="5013960"/>
            <a:chExt cx="2926080" cy="182880"/>
          </a:xfrm>
        </p:grpSpPr>
        <p:sp>
          <p:nvSpPr>
            <p:cNvPr id="33" name="Oval 32"/>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34" name="Oval 33"/>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spTree>
    <p:extLst>
      <p:ext uri="{BB962C8B-B14F-4D97-AF65-F5344CB8AC3E}">
        <p14:creationId xmlns:p14="http://schemas.microsoft.com/office/powerpoint/2010/main" val="3791778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193720" y="1501820"/>
            <a:ext cx="2306923" cy="2244758"/>
            <a:chOff x="4739640" y="1624652"/>
            <a:chExt cx="2306923" cy="2244758"/>
          </a:xfrm>
        </p:grpSpPr>
        <p:cxnSp>
          <p:nvCxnSpPr>
            <p:cNvPr id="17" name="Straight Connector 16"/>
            <p:cNvCxnSpPr/>
            <p:nvPr/>
          </p:nvCxnSpPr>
          <p:spPr>
            <a:xfrm>
              <a:off x="5181600" y="1981200"/>
              <a:ext cx="1864963" cy="188821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4739640" y="1624652"/>
              <a:ext cx="883920" cy="685800"/>
            </a:xfrm>
            <a:prstGeom prst="ellipse">
              <a:avLst/>
            </a:prstGeom>
            <a:blipFill dpi="0" rotWithShape="1">
              <a:blip r:embed="rId3"/>
              <a:srcRect/>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4"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5"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16" name="Grafik 3" descr="136581138_display.jpg"/>
          <p:cNvPicPr>
            <a:picLocks noChangeAspect="1"/>
          </p:cNvPicPr>
          <p:nvPr/>
        </p:nvPicPr>
        <p:blipFill>
          <a:blip r:embed="rId4" cstate="print"/>
          <a:stretch>
            <a:fillRect/>
          </a:stretch>
        </p:blipFill>
        <p:spPr>
          <a:xfrm>
            <a:off x="402409" y="228600"/>
            <a:ext cx="1066800" cy="1066800"/>
          </a:xfrm>
          <a:prstGeom prst="rect">
            <a:avLst/>
          </a:prstGeom>
          <a:noFill/>
          <a:ln>
            <a:noFill/>
          </a:ln>
        </p:spPr>
      </p:pic>
      <p:cxnSp>
        <p:nvCxnSpPr>
          <p:cNvPr id="26"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080000" y="3733800"/>
            <a:ext cx="27432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27" name="Group 26"/>
          <p:cNvGrpSpPr/>
          <p:nvPr/>
        </p:nvGrpSpPr>
        <p:grpSpPr>
          <a:xfrm rot="5400000">
            <a:off x="4992865" y="5013960"/>
            <a:ext cx="2926080" cy="182880"/>
            <a:chOff x="4988560" y="5013960"/>
            <a:chExt cx="2926080" cy="182880"/>
          </a:xfrm>
        </p:grpSpPr>
        <p:sp>
          <p:nvSpPr>
            <p:cNvPr id="28" name="Oval 27"/>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29" name="Oval 28"/>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grpSp>
        <p:nvGrpSpPr>
          <p:cNvPr id="3" name="Group 2"/>
          <p:cNvGrpSpPr/>
          <p:nvPr/>
        </p:nvGrpSpPr>
        <p:grpSpPr>
          <a:xfrm>
            <a:off x="4722880" y="1322458"/>
            <a:ext cx="1754846" cy="2396824"/>
            <a:chOff x="4149664" y="1472586"/>
            <a:chExt cx="1754846" cy="2396824"/>
          </a:xfrm>
        </p:grpSpPr>
        <p:cxnSp>
          <p:nvCxnSpPr>
            <p:cNvPr id="18" name="Straight Connector 17"/>
            <p:cNvCxnSpPr/>
            <p:nvPr/>
          </p:nvCxnSpPr>
          <p:spPr>
            <a:xfrm>
              <a:off x="4593148" y="1815486"/>
              <a:ext cx="1311362" cy="2053924"/>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4149664" y="1472586"/>
              <a:ext cx="886968" cy="685800"/>
            </a:xfrm>
            <a:prstGeom prst="ellipse">
              <a:avLst/>
            </a:prstGeom>
            <a:blipFill>
              <a:blip r:embed="rId3"/>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32" name="Group 31"/>
          <p:cNvGrpSpPr/>
          <p:nvPr/>
        </p:nvGrpSpPr>
        <p:grpSpPr>
          <a:xfrm rot="5400000">
            <a:off x="4992865" y="5013960"/>
            <a:ext cx="2926080" cy="182880"/>
            <a:chOff x="4988560" y="5013960"/>
            <a:chExt cx="2926080" cy="182880"/>
          </a:xfrm>
        </p:grpSpPr>
        <p:sp>
          <p:nvSpPr>
            <p:cNvPr id="33" name="Oval 32"/>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34" name="Oval 33"/>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spTree>
    <p:extLst>
      <p:ext uri="{BB962C8B-B14F-4D97-AF65-F5344CB8AC3E}">
        <p14:creationId xmlns:p14="http://schemas.microsoft.com/office/powerpoint/2010/main" val="1697768214"/>
      </p:ext>
    </p:extLst>
  </p:cSld>
  <p:clrMapOvr>
    <a:masterClrMapping/>
  </p:clrMapOvr>
  <mc:AlternateContent xmlns:mc="http://schemas.openxmlformats.org/markup-compatibility/2006" xmlns:p14="http://schemas.microsoft.com/office/powerpoint/2010/main">
    <mc:Choice Requires="p14">
      <p:transition p14:dur="250" advTm="0">
        <p:fade/>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1470000">
                                      <p:cBhvr>
                                        <p:cTn id="6" dur="2000" fill="hold"/>
                                        <p:tgtEl>
                                          <p:spTgt spid="32"/>
                                        </p:tgtEl>
                                        <p:attrNameLst>
                                          <p:attrName>r</p:attrName>
                                        </p:attrNameLst>
                                      </p:cBhvr>
                                    </p:animRot>
                                  </p:childTnLst>
                                </p:cTn>
                              </p:par>
                              <p:par>
                                <p:cTn id="7" presetID="8" presetClass="emph" presetSubtype="0" fill="hold" nodeType="withEffect">
                                  <p:stCondLst>
                                    <p:cond delay="0"/>
                                  </p:stCondLst>
                                  <p:childTnLst>
                                    <p:animRot by="1470000">
                                      <p:cBhvr>
                                        <p:cTn id="8" dur="2000" fill="hold"/>
                                        <p:tgtEl>
                                          <p:spTgt spid="27"/>
                                        </p:tgtEl>
                                        <p:attrNameLst>
                                          <p:attrName>r</p:attrName>
                                        </p:attrNameLst>
                                      </p:cBhvr>
                                    </p:animRot>
                                  </p:childTnLst>
                                </p:cTn>
                              </p:par>
                              <p:par>
                                <p:cTn id="9" presetID="44" presetClass="path" presetSubtype="0" fill="hold" nodeType="withEffect">
                                  <p:stCondLst>
                                    <p:cond delay="0"/>
                                  </p:stCondLst>
                                  <p:childTnLst>
                                    <p:animMotion origin="layout" path="M -3.03895E-6 -4.92137E-6 L 0.04286 0.00949 " pathEditMode="relative" rAng="0" ptsTypes="FF">
                                      <p:cBhvr>
                                        <p:cTn id="10" dur="2000" fill="hold"/>
                                        <p:tgtEl>
                                          <p:spTgt spid="4"/>
                                        </p:tgtEl>
                                        <p:attrNameLst>
                                          <p:attrName>ppt_x</p:attrName>
                                          <p:attrName>ppt_y</p:attrName>
                                        </p:attrNameLst>
                                      </p:cBhvr>
                                      <p:rCtr x="2136" y="463"/>
                                    </p:animMotion>
                                  </p:childTnLst>
                                </p:cTn>
                              </p:par>
                              <p:par>
                                <p:cTn id="11" presetID="51" presetClass="path" presetSubtype="0" fill="hold" nodeType="withEffect">
                                  <p:stCondLst>
                                    <p:cond delay="0"/>
                                  </p:stCondLst>
                                  <p:childTnLst>
                                    <p:animMotion origin="layout" path="M -4.25427E-6 -2.54394E-6 L -0.04949 0.0185 " pathEditMode="relative" rAng="0" ptsTypes="FF">
                                      <p:cBhvr>
                                        <p:cTn id="12" dur="2000" fill="hold"/>
                                        <p:tgtEl>
                                          <p:spTgt spid="3"/>
                                        </p:tgtEl>
                                        <p:attrNameLst>
                                          <p:attrName>ppt_x</p:attrName>
                                          <p:attrName>ppt_y</p:attrName>
                                        </p:attrNameLst>
                                      </p:cBhvr>
                                      <p:rCtr x="-2475" y="9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712344" y="1570060"/>
            <a:ext cx="2306923" cy="2244758"/>
            <a:chOff x="4739640" y="1624652"/>
            <a:chExt cx="2306923" cy="2244758"/>
          </a:xfrm>
        </p:grpSpPr>
        <p:cxnSp>
          <p:nvCxnSpPr>
            <p:cNvPr id="17" name="Straight Connector 16"/>
            <p:cNvCxnSpPr/>
            <p:nvPr/>
          </p:nvCxnSpPr>
          <p:spPr>
            <a:xfrm>
              <a:off x="5181600" y="1981200"/>
              <a:ext cx="1864963" cy="188821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4739640" y="1624652"/>
              <a:ext cx="883920" cy="685800"/>
            </a:xfrm>
            <a:prstGeom prst="ellipse">
              <a:avLst/>
            </a:prstGeom>
            <a:blipFill dpi="0" rotWithShape="1">
              <a:blip r:embed="rId3"/>
              <a:srcRect/>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4"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5"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16" name="Grafik 3" descr="136581138_display.jpg"/>
          <p:cNvPicPr>
            <a:picLocks noChangeAspect="1"/>
          </p:cNvPicPr>
          <p:nvPr/>
        </p:nvPicPr>
        <p:blipFill>
          <a:blip r:embed="rId4" cstate="print"/>
          <a:stretch>
            <a:fillRect/>
          </a:stretch>
        </p:blipFill>
        <p:spPr>
          <a:xfrm>
            <a:off x="402409" y="228600"/>
            <a:ext cx="1066800" cy="1066800"/>
          </a:xfrm>
          <a:prstGeom prst="rect">
            <a:avLst/>
          </a:prstGeom>
          <a:noFill/>
          <a:ln>
            <a:noFill/>
          </a:ln>
        </p:spPr>
      </p:pic>
      <p:cxnSp>
        <p:nvCxnSpPr>
          <p:cNvPr id="26"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080000" y="3733800"/>
            <a:ext cx="27432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27" name="Group 26"/>
          <p:cNvGrpSpPr/>
          <p:nvPr/>
        </p:nvGrpSpPr>
        <p:grpSpPr>
          <a:xfrm rot="6900000">
            <a:off x="4992865" y="5013960"/>
            <a:ext cx="2926080" cy="182880"/>
            <a:chOff x="4988560" y="5013960"/>
            <a:chExt cx="2926080" cy="182880"/>
          </a:xfrm>
        </p:grpSpPr>
        <p:sp>
          <p:nvSpPr>
            <p:cNvPr id="28" name="Oval 27"/>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29" name="Oval 28"/>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grpSp>
        <p:nvGrpSpPr>
          <p:cNvPr id="3" name="Group 2"/>
          <p:cNvGrpSpPr/>
          <p:nvPr/>
        </p:nvGrpSpPr>
        <p:grpSpPr>
          <a:xfrm>
            <a:off x="4122368" y="1445290"/>
            <a:ext cx="1754846" cy="2396824"/>
            <a:chOff x="4149664" y="1472586"/>
            <a:chExt cx="1754846" cy="2396824"/>
          </a:xfrm>
        </p:grpSpPr>
        <p:cxnSp>
          <p:nvCxnSpPr>
            <p:cNvPr id="18" name="Straight Connector 17"/>
            <p:cNvCxnSpPr/>
            <p:nvPr/>
          </p:nvCxnSpPr>
          <p:spPr>
            <a:xfrm>
              <a:off x="4593148" y="1815486"/>
              <a:ext cx="1311362" cy="2053924"/>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4149664" y="1472586"/>
              <a:ext cx="886968" cy="685800"/>
            </a:xfrm>
            <a:prstGeom prst="ellipse">
              <a:avLst/>
            </a:prstGeom>
            <a:blipFill>
              <a:blip r:embed="rId3"/>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32" name="Group 31"/>
          <p:cNvGrpSpPr/>
          <p:nvPr/>
        </p:nvGrpSpPr>
        <p:grpSpPr>
          <a:xfrm rot="3960000">
            <a:off x="4992865" y="5013960"/>
            <a:ext cx="2926080" cy="182880"/>
            <a:chOff x="4988560" y="5013960"/>
            <a:chExt cx="2926080" cy="182880"/>
          </a:xfrm>
        </p:grpSpPr>
        <p:sp>
          <p:nvSpPr>
            <p:cNvPr id="33" name="Oval 32"/>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34" name="Oval 33"/>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spTree>
    <p:extLst>
      <p:ext uri="{BB962C8B-B14F-4D97-AF65-F5344CB8AC3E}">
        <p14:creationId xmlns:p14="http://schemas.microsoft.com/office/powerpoint/2010/main" val="24853286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712344" y="1570060"/>
            <a:ext cx="2306923" cy="2244758"/>
            <a:chOff x="4739640" y="1624652"/>
            <a:chExt cx="2306923" cy="2244758"/>
          </a:xfrm>
        </p:grpSpPr>
        <p:cxnSp>
          <p:nvCxnSpPr>
            <p:cNvPr id="17" name="Straight Connector 16"/>
            <p:cNvCxnSpPr/>
            <p:nvPr/>
          </p:nvCxnSpPr>
          <p:spPr>
            <a:xfrm>
              <a:off x="5181600" y="1981200"/>
              <a:ext cx="1864963" cy="188821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4739640" y="1624652"/>
              <a:ext cx="883920" cy="685800"/>
            </a:xfrm>
            <a:prstGeom prst="ellipse">
              <a:avLst/>
            </a:prstGeom>
            <a:blipFill dpi="0" rotWithShape="1">
              <a:blip r:embed="rId3"/>
              <a:srcRect/>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4"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5"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16" name="Grafik 3" descr="136581138_display.jpg"/>
          <p:cNvPicPr>
            <a:picLocks noChangeAspect="1"/>
          </p:cNvPicPr>
          <p:nvPr/>
        </p:nvPicPr>
        <p:blipFill>
          <a:blip r:embed="rId4" cstate="print"/>
          <a:stretch>
            <a:fillRect/>
          </a:stretch>
        </p:blipFill>
        <p:spPr>
          <a:xfrm>
            <a:off x="402409" y="228600"/>
            <a:ext cx="1066800" cy="1066800"/>
          </a:xfrm>
          <a:prstGeom prst="rect">
            <a:avLst/>
          </a:prstGeom>
          <a:noFill/>
          <a:ln>
            <a:noFill/>
          </a:ln>
        </p:spPr>
      </p:pic>
      <p:cxnSp>
        <p:nvCxnSpPr>
          <p:cNvPr id="26"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080000" y="3733800"/>
            <a:ext cx="27432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27" name="Group 26"/>
          <p:cNvGrpSpPr/>
          <p:nvPr/>
        </p:nvGrpSpPr>
        <p:grpSpPr>
          <a:xfrm rot="6900000">
            <a:off x="4992865" y="5013960"/>
            <a:ext cx="2926080" cy="182880"/>
            <a:chOff x="4988560" y="5013960"/>
            <a:chExt cx="2926080" cy="182880"/>
          </a:xfrm>
        </p:grpSpPr>
        <p:sp>
          <p:nvSpPr>
            <p:cNvPr id="28" name="Oval 27"/>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29" name="Oval 28"/>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grpSp>
        <p:nvGrpSpPr>
          <p:cNvPr id="3" name="Group 2"/>
          <p:cNvGrpSpPr/>
          <p:nvPr/>
        </p:nvGrpSpPr>
        <p:grpSpPr>
          <a:xfrm>
            <a:off x="4122368" y="1445290"/>
            <a:ext cx="1754846" cy="2396824"/>
            <a:chOff x="4149664" y="1472586"/>
            <a:chExt cx="1754846" cy="2396824"/>
          </a:xfrm>
        </p:grpSpPr>
        <p:cxnSp>
          <p:nvCxnSpPr>
            <p:cNvPr id="18" name="Straight Connector 17"/>
            <p:cNvCxnSpPr/>
            <p:nvPr/>
          </p:nvCxnSpPr>
          <p:spPr>
            <a:xfrm>
              <a:off x="4593148" y="1815486"/>
              <a:ext cx="1311362" cy="2053924"/>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4149664" y="1472586"/>
              <a:ext cx="886968" cy="685800"/>
            </a:xfrm>
            <a:prstGeom prst="ellipse">
              <a:avLst/>
            </a:prstGeom>
            <a:blipFill>
              <a:blip r:embed="rId3"/>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32" name="Group 31"/>
          <p:cNvGrpSpPr/>
          <p:nvPr/>
        </p:nvGrpSpPr>
        <p:grpSpPr>
          <a:xfrm rot="3960000">
            <a:off x="4992865" y="5013960"/>
            <a:ext cx="2926080" cy="182880"/>
            <a:chOff x="4988560" y="5013960"/>
            <a:chExt cx="2926080" cy="182880"/>
          </a:xfrm>
        </p:grpSpPr>
        <p:sp>
          <p:nvSpPr>
            <p:cNvPr id="33" name="Oval 32"/>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34" name="Oval 33"/>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sp>
        <p:nvSpPr>
          <p:cNvPr id="4" name="Rectangle 3"/>
          <p:cNvSpPr/>
          <p:nvPr/>
        </p:nvSpPr>
        <p:spPr>
          <a:xfrm>
            <a:off x="275771" y="2738923"/>
            <a:ext cx="4436573" cy="2246769"/>
          </a:xfrm>
          <a:prstGeom prst="rect">
            <a:avLst/>
          </a:prstGeom>
        </p:spPr>
        <p:txBody>
          <a:bodyPr wrap="square">
            <a:spAutoFit/>
          </a:bodyPr>
          <a:lstStyle/>
          <a:p>
            <a:r>
              <a:rPr lang="en-US" sz="2000" dirty="0" err="1"/>
              <a:t>Hedgecock</a:t>
            </a:r>
            <a:r>
              <a:rPr lang="en-US" sz="2000" dirty="0"/>
              <a:t>, W., M. </a:t>
            </a:r>
            <a:r>
              <a:rPr lang="en-US" sz="2000" dirty="0" err="1"/>
              <a:t>Maroti</a:t>
            </a:r>
            <a:r>
              <a:rPr lang="en-US" sz="2000" dirty="0"/>
              <a:t>, J. </a:t>
            </a:r>
            <a:r>
              <a:rPr lang="en-US" sz="2000" dirty="0" err="1"/>
              <a:t>Sallai</a:t>
            </a:r>
            <a:r>
              <a:rPr lang="en-US" sz="2000" dirty="0"/>
              <a:t>, P. </a:t>
            </a:r>
            <a:r>
              <a:rPr lang="en-US" sz="2000" dirty="0" err="1"/>
              <a:t>Volgyesi</a:t>
            </a:r>
            <a:r>
              <a:rPr lang="en-US" sz="2000" dirty="0"/>
              <a:t>, and A. </a:t>
            </a:r>
            <a:r>
              <a:rPr lang="en-US" sz="2000" dirty="0" err="1"/>
              <a:t>Ledeczi</a:t>
            </a:r>
            <a:r>
              <a:rPr lang="en-US" sz="2000" dirty="0"/>
              <a:t>, "</a:t>
            </a:r>
            <a:r>
              <a:rPr lang="en-US" sz="2000" b="1" dirty="0"/>
              <a:t>High-Accuracy Differential Tracking of Low-Cost GPS Receivers</a:t>
            </a:r>
            <a:r>
              <a:rPr lang="en-US" sz="2000" dirty="0"/>
              <a:t>", </a:t>
            </a:r>
            <a:r>
              <a:rPr lang="en-US" sz="2000" i="1" dirty="0"/>
              <a:t>ACM 11th International Conference on Mobile Systems, Applications, and Services (</a:t>
            </a:r>
            <a:r>
              <a:rPr lang="en-US" sz="2000" i="1" dirty="0" err="1"/>
              <a:t>MobiSys</a:t>
            </a:r>
            <a:r>
              <a:rPr lang="en-US" sz="2000" i="1" dirty="0"/>
              <a:t> '13)</a:t>
            </a:r>
            <a:r>
              <a:rPr lang="en-US" sz="2000" dirty="0"/>
              <a:t>, Taipei, Taiwan, ACM, </a:t>
            </a:r>
            <a:r>
              <a:rPr lang="en-US" sz="2000" dirty="0" smtClean="0"/>
              <a:t>06/2013.</a:t>
            </a:r>
            <a:endParaRPr lang="en-US" sz="2000" dirty="0"/>
          </a:p>
        </p:txBody>
      </p:sp>
    </p:spTree>
    <p:extLst>
      <p:ext uri="{BB962C8B-B14F-4D97-AF65-F5344CB8AC3E}">
        <p14:creationId xmlns:p14="http://schemas.microsoft.com/office/powerpoint/2010/main" val="2582215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360000">
                                      <p:cBhvr>
                                        <p:cTn id="6" dur="2000" fill="hold"/>
                                        <p:tgtEl>
                                          <p:spTgt spid="2"/>
                                        </p:tgtEl>
                                        <p:attrNameLst>
                                          <p:attrName>r</p:attrName>
                                        </p:attrNameLst>
                                      </p:cBhvr>
                                    </p:animRot>
                                  </p:childTnLst>
                                </p:cTn>
                              </p:par>
                              <p:par>
                                <p:cTn id="7" presetID="8" presetClass="emph" presetSubtype="0" fill="hold" nodeType="withEffect">
                                  <p:stCondLst>
                                    <p:cond delay="0"/>
                                  </p:stCondLst>
                                  <p:childTnLst>
                                    <p:animRot by="-360000">
                                      <p:cBhvr>
                                        <p:cTn id="8" dur="2000" fill="hold"/>
                                        <p:tgtEl>
                                          <p:spTgt spid="3"/>
                                        </p:tgtEl>
                                        <p:attrNameLst>
                                          <p:attrName>r</p:attrName>
                                        </p:attrNameLst>
                                      </p:cBhvr>
                                    </p:animRot>
                                  </p:childTnLst>
                                </p:cTn>
                              </p:par>
                              <p:par>
                                <p:cTn id="9" presetID="44" presetClass="path" presetSubtype="0" fill="hold" nodeType="withEffect">
                                  <p:stCondLst>
                                    <p:cond delay="0"/>
                                  </p:stCondLst>
                                  <p:childTnLst>
                                    <p:animMotion origin="layout" path="M 3.72932E-6 -1.2951E-7 L 0.04233 -0.00231 " pathEditMode="relative" rAng="0" ptsTypes="AA">
                                      <p:cBhvr>
                                        <p:cTn id="10" dur="2000" fill="hold"/>
                                        <p:tgtEl>
                                          <p:spTgt spid="3"/>
                                        </p:tgtEl>
                                        <p:attrNameLst>
                                          <p:attrName>ppt_x</p:attrName>
                                          <p:attrName>ppt_y</p:attrName>
                                        </p:attrNameLst>
                                      </p:cBhvr>
                                      <p:rCtr x="2110" y="-116"/>
                                    </p:animMotion>
                                  </p:childTnLst>
                                </p:cTn>
                              </p:par>
                              <p:par>
                                <p:cTn id="11" presetID="51" presetClass="path" presetSubtype="0" fill="hold" nodeType="withEffect">
                                  <p:stCondLst>
                                    <p:cond delay="0"/>
                                  </p:stCondLst>
                                  <p:childTnLst>
                                    <p:animMotion origin="layout" path="M 2.08333E-7 -2.59259E-6 L -0.01966 0.00023 " pathEditMode="relative" rAng="0" ptsTypes="AA">
                                      <p:cBhvr>
                                        <p:cTn id="12" dur="2000" fill="hold"/>
                                        <p:tgtEl>
                                          <p:spTgt spid="2"/>
                                        </p:tgtEl>
                                        <p:attrNameLst>
                                          <p:attrName>ppt_x</p:attrName>
                                          <p:attrName>ppt_y</p:attrName>
                                        </p:attrNameLst>
                                      </p:cBhvr>
                                      <p:rCtr x="-990" y="0"/>
                                    </p:animMotion>
                                  </p:childTnLst>
                                </p:cTn>
                              </p:par>
                              <p:par>
                                <p:cTn id="13" presetID="8" presetClass="emph" presetSubtype="0" fill="hold" nodeType="withEffect">
                                  <p:stCondLst>
                                    <p:cond delay="0"/>
                                  </p:stCondLst>
                                  <p:childTnLst>
                                    <p:animRot by="-1470000">
                                      <p:cBhvr>
                                        <p:cTn id="14" dur="2000" fill="hold"/>
                                        <p:tgtEl>
                                          <p:spTgt spid="27"/>
                                        </p:tgtEl>
                                        <p:attrNameLst>
                                          <p:attrName>r</p:attrName>
                                        </p:attrNameLst>
                                      </p:cBhvr>
                                    </p:animRot>
                                  </p:childTnLst>
                                </p:cTn>
                              </p:par>
                              <p:par>
                                <p:cTn id="15" presetID="8" presetClass="emph" presetSubtype="0" fill="hold" nodeType="withEffect">
                                  <p:stCondLst>
                                    <p:cond delay="0"/>
                                  </p:stCondLst>
                                  <p:childTnLst>
                                    <p:animRot by="1470000">
                                      <p:cBhvr>
                                        <p:cTn id="16" dur="2000" fill="hold"/>
                                        <p:tgtEl>
                                          <p:spTgt spid="32"/>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06005" y="1477500"/>
            <a:ext cx="11179991" cy="1200808"/>
          </a:xfrm>
        </p:spPr>
        <p:txBody>
          <a:bodyPr>
            <a:normAutofit/>
          </a:bodyPr>
          <a:lstStyle/>
          <a:p>
            <a:pPr marL="0" indent="0" algn="ctr">
              <a:buNone/>
            </a:pPr>
            <a:r>
              <a:rPr lang="en-US" b="1" dirty="0" smtClean="0"/>
              <a:t>Extend well-known observation model to include between-epoch data without requiring a reference satellite</a:t>
            </a:r>
          </a:p>
        </p:txBody>
      </p:sp>
      <p:sp>
        <p:nvSpPr>
          <p:cNvPr id="10"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1"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#2</a:t>
            </a:r>
            <a:endParaRPr lang="en-US" sz="2800" dirty="0">
              <a:solidFill>
                <a:prstClr val="black">
                  <a:lumMod val="75000"/>
                  <a:lumOff val="25000"/>
                </a:prstClr>
              </a:solidFill>
            </a:endParaRPr>
          </a:p>
        </p:txBody>
      </p:sp>
      <p:pic>
        <p:nvPicPr>
          <p:cNvPr id="12"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13"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6021" y="2691701"/>
            <a:ext cx="6287227" cy="3814817"/>
          </a:xfrm>
          <a:prstGeom prst="rect">
            <a:avLst/>
          </a:prstGeom>
        </p:spPr>
      </p:pic>
      <p:pic>
        <p:nvPicPr>
          <p:cNvPr id="2050" name="Picture 2" descr="C:\Users\Owner\Desktop\4.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7726" y="2739453"/>
            <a:ext cx="7051866" cy="46440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Owner\Desktop\5.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66199" y="3298861"/>
            <a:ext cx="7423393" cy="47155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Owner\Desktop\6.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81514" y="3916583"/>
            <a:ext cx="3872453" cy="41439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Owner\Desktop\7.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88929" y="5225157"/>
            <a:ext cx="5234414" cy="576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47255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1000" fill="hold"/>
                                        <p:tgtEl>
                                          <p:spTgt spid="17"/>
                                        </p:tgtEl>
                                      </p:cBhvr>
                                      <p:by x="80000" y="80000"/>
                                    </p:animScale>
                                  </p:childTnLst>
                                </p:cTn>
                              </p:par>
                              <p:par>
                                <p:cTn id="7" presetID="35" presetClass="path" presetSubtype="0" fill="hold" nodeType="withEffect">
                                  <p:stCondLst>
                                    <p:cond delay="0"/>
                                  </p:stCondLst>
                                  <p:childTnLst>
                                    <p:animMotion origin="layout" path="M 4.93621E-6 -1.49861E-6 L -0.31711 0.06568 " pathEditMode="relative" rAng="0" ptsTypes="AA">
                                      <p:cBhvr>
                                        <p:cTn id="8" dur="1000" fill="hold"/>
                                        <p:tgtEl>
                                          <p:spTgt spid="17"/>
                                        </p:tgtEl>
                                        <p:attrNameLst>
                                          <p:attrName>ppt_x</p:attrName>
                                          <p:attrName>ppt_y</p:attrName>
                                        </p:attrNameLst>
                                      </p:cBhvr>
                                      <p:rCtr x="-15855" y="3284"/>
                                    </p:animMotion>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5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1"/>
                                        </p:tgtEl>
                                        <p:attrNameLst>
                                          <p:attrName>style.visibility</p:attrName>
                                        </p:attrNameLst>
                                      </p:cBhvr>
                                      <p:to>
                                        <p:strVal val="visible"/>
                                      </p:to>
                                    </p:set>
                                    <p:animEffect transition="in" filter="fade">
                                      <p:cBhvr>
                                        <p:cTn id="17" dur="500"/>
                                        <p:tgtEl>
                                          <p:spTgt spid="205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2"/>
                                        </p:tgtEl>
                                        <p:attrNameLst>
                                          <p:attrName>style.visibility</p:attrName>
                                        </p:attrNameLst>
                                      </p:cBhvr>
                                      <p:to>
                                        <p:strVal val="visible"/>
                                      </p:to>
                                    </p:set>
                                    <p:animEffect transition="in" filter="fade">
                                      <p:cBhvr>
                                        <p:cTn id="22" dur="500"/>
                                        <p:tgtEl>
                                          <p:spTgt spid="205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53"/>
                                        </p:tgtEl>
                                        <p:attrNameLst>
                                          <p:attrName>style.visibility</p:attrName>
                                        </p:attrNameLst>
                                      </p:cBhvr>
                                      <p:to>
                                        <p:strVal val="visible"/>
                                      </p:to>
                                    </p:set>
                                    <p:animEffect transition="in" filter="fade">
                                      <p:cBhvr>
                                        <p:cTn id="2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09600" y="1752600"/>
            <a:ext cx="10972800" cy="1618397"/>
          </a:xfrm>
        </p:spPr>
        <p:txBody>
          <a:bodyPr>
            <a:normAutofit/>
          </a:bodyPr>
          <a:lstStyle/>
          <a:p>
            <a:pPr marL="0" indent="0" algn="ctr">
              <a:buNone/>
            </a:pPr>
            <a:r>
              <a:rPr lang="en-US" b="1" dirty="0" smtClean="0"/>
              <a:t>Use the temporal </a:t>
            </a:r>
            <a:r>
              <a:rPr lang="en-US" b="1" dirty="0"/>
              <a:t>double-differenced observations in a GPS tracking </a:t>
            </a:r>
            <a:r>
              <a:rPr lang="en-US" b="1" dirty="0" smtClean="0"/>
              <a:t>equation </a:t>
            </a:r>
            <a:r>
              <a:rPr lang="en-US" b="1" dirty="0"/>
              <a:t>to enable robust relative dead reckoning through a significant period of </a:t>
            </a:r>
            <a:r>
              <a:rPr lang="en-US" b="1" dirty="0" smtClean="0"/>
              <a:t>time</a:t>
            </a:r>
            <a:endParaRPr lang="en-US" b="1" dirty="0"/>
          </a:p>
        </p:txBody>
      </p:sp>
      <p:sp>
        <p:nvSpPr>
          <p:cNvPr id="10"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1"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#3</a:t>
            </a:r>
            <a:endParaRPr lang="en-US" sz="2800" dirty="0">
              <a:solidFill>
                <a:prstClr val="black">
                  <a:lumMod val="75000"/>
                  <a:lumOff val="25000"/>
                </a:prstClr>
              </a:solidFill>
            </a:endParaRPr>
          </a:p>
        </p:txBody>
      </p:sp>
      <p:pic>
        <p:nvPicPr>
          <p:cNvPr id="12"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13"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Rectangle 1"/>
              <p:cNvSpPr/>
              <p:nvPr/>
            </p:nvSpPr>
            <p:spPr>
              <a:xfrm>
                <a:off x="5022508" y="3962777"/>
                <a:ext cx="6450022" cy="2173415"/>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l-GR" sz="3200" i="1">
                          <a:latin typeface="Cambria Math"/>
                          <a:ea typeface="Cambria Math"/>
                        </a:rPr>
                        <m:t>𝛻</m:t>
                      </m:r>
                      <m:r>
                        <m:rPr>
                          <m:sty m:val="p"/>
                        </m:rPr>
                        <a:rPr lang="el-GR" sz="3200" i="1">
                          <a:latin typeface="Cambria Math"/>
                          <a:ea typeface="Cambria Math"/>
                        </a:rPr>
                        <m:t>Δ</m:t>
                      </m:r>
                      <m:sSubSup>
                        <m:sSubSupPr>
                          <m:ctrlPr>
                            <a:rPr lang="en-US" sz="3200" i="1">
                              <a:latin typeface="Cambria Math" panose="02040503050406030204" pitchFamily="18" charset="0"/>
                              <a:ea typeface="Cambria Math"/>
                            </a:rPr>
                          </m:ctrlPr>
                        </m:sSubSupPr>
                        <m:e>
                          <m:r>
                            <a:rPr lang="en-US" sz="3200" i="1">
                              <a:latin typeface="Cambria Math"/>
                              <a:ea typeface="Cambria Math"/>
                            </a:rPr>
                            <m:t>𝐶𝑅</m:t>
                          </m:r>
                        </m:e>
                        <m:sub>
                          <m:r>
                            <a:rPr lang="en-US" sz="3200" i="1">
                              <a:latin typeface="Cambria Math"/>
                              <a:ea typeface="Cambria Math"/>
                            </a:rPr>
                            <m:t>𝑗𝑘</m:t>
                          </m:r>
                        </m:sub>
                        <m:sup>
                          <m:r>
                            <a:rPr lang="en-US" sz="3200" i="1">
                              <a:latin typeface="Cambria Math"/>
                              <a:ea typeface="Cambria Math"/>
                            </a:rPr>
                            <m:t>𝑠</m:t>
                          </m:r>
                        </m:sup>
                      </m:sSubSup>
                      <m:r>
                        <a:rPr lang="en-US" sz="3200" i="1">
                          <a:latin typeface="Cambria Math"/>
                          <a:ea typeface="Cambria Math"/>
                        </a:rPr>
                        <m:t>=</m:t>
                      </m:r>
                      <m:r>
                        <m:rPr>
                          <m:sty m:val="p"/>
                        </m:rPr>
                        <a:rPr lang="el-GR" sz="3200" i="1">
                          <a:latin typeface="Cambria Math"/>
                          <a:ea typeface="Cambria Math"/>
                        </a:rPr>
                        <m:t>Δ</m:t>
                      </m:r>
                      <m:r>
                        <a:rPr lang="en-US" sz="3200" b="1">
                          <a:latin typeface="Cambria Math"/>
                          <a:ea typeface="Cambria Math"/>
                        </a:rPr>
                        <m:t>𝐛</m:t>
                      </m:r>
                      <m:r>
                        <a:rPr lang="en-US" sz="3200" i="1">
                          <a:latin typeface="Cambria Math"/>
                          <a:ea typeface="Cambria Math"/>
                        </a:rPr>
                        <m:t>∙</m:t>
                      </m:r>
                      <m:sSubSup>
                        <m:sSubSupPr>
                          <m:ctrlPr>
                            <a:rPr lang="en-US" sz="3200" i="1">
                              <a:latin typeface="Cambria Math" panose="02040503050406030204" pitchFamily="18" charset="0"/>
                              <a:ea typeface="Cambria Math"/>
                            </a:rPr>
                          </m:ctrlPr>
                        </m:sSubSupPr>
                        <m:e>
                          <m:r>
                            <a:rPr lang="en-US" sz="3200" b="1">
                              <a:latin typeface="Cambria Math"/>
                              <a:ea typeface="Cambria Math"/>
                            </a:rPr>
                            <m:t>𝐚</m:t>
                          </m:r>
                        </m:e>
                        <m:sub/>
                        <m:sup>
                          <m:r>
                            <a:rPr lang="en-US" sz="3200" i="1">
                              <a:latin typeface="Cambria Math"/>
                              <a:ea typeface="Cambria Math"/>
                            </a:rPr>
                            <m:t>𝑠</m:t>
                          </m:r>
                        </m:sup>
                      </m:sSubSup>
                      <m:r>
                        <a:rPr lang="en-US" sz="3200" i="1">
                          <a:latin typeface="Cambria Math"/>
                          <a:ea typeface="Cambria Math"/>
                        </a:rPr>
                        <m:t>+</m:t>
                      </m:r>
                      <m:r>
                        <m:rPr>
                          <m:sty m:val="p"/>
                        </m:rPr>
                        <a:rPr lang="el-GR" sz="3200" i="1">
                          <a:latin typeface="Cambria Math"/>
                          <a:ea typeface="Cambria Math"/>
                        </a:rPr>
                        <m:t>Δ</m:t>
                      </m:r>
                      <m:r>
                        <a:rPr lang="en-US" sz="3200" i="1">
                          <a:latin typeface="Cambria Math"/>
                          <a:ea typeface="Cambria Math"/>
                        </a:rPr>
                        <m:t>𝑐</m:t>
                      </m:r>
                      <m:sSub>
                        <m:sSubPr>
                          <m:ctrlPr>
                            <a:rPr lang="en-US" sz="3200" i="1">
                              <a:latin typeface="Cambria Math" panose="02040503050406030204" pitchFamily="18" charset="0"/>
                              <a:ea typeface="Cambria Math"/>
                            </a:rPr>
                          </m:ctrlPr>
                        </m:sSubPr>
                        <m:e>
                          <m:acc>
                            <m:accPr>
                              <m:chr m:val="̇"/>
                              <m:ctrlPr>
                                <a:rPr lang="el-GR" sz="3200" i="1">
                                  <a:latin typeface="Cambria Math" panose="02040503050406030204" pitchFamily="18" charset="0"/>
                                  <a:ea typeface="Cambria Math"/>
                                </a:rPr>
                              </m:ctrlPr>
                            </m:accPr>
                            <m:e>
                              <m:r>
                                <a:rPr lang="el-GR" sz="3200" i="1">
                                  <a:latin typeface="Cambria Math"/>
                                  <a:ea typeface="Cambria Math"/>
                                </a:rPr>
                                <m:t>𝜏</m:t>
                              </m:r>
                            </m:e>
                          </m:acc>
                        </m:e>
                        <m:sub>
                          <m:r>
                            <a:rPr lang="en-US" sz="3200" i="1">
                              <a:latin typeface="Cambria Math"/>
                              <a:ea typeface="Cambria Math"/>
                            </a:rPr>
                            <m:t>𝑗𝑘</m:t>
                          </m:r>
                        </m:sub>
                      </m:sSub>
                    </m:oMath>
                  </m:oMathPara>
                </a14:m>
                <a:endParaRPr lang="en-US" sz="3200" dirty="0">
                  <a:ea typeface="Cambria Math"/>
                </a:endParaRPr>
              </a:p>
              <a:p>
                <a:pPr algn="ctr"/>
                <a:endParaRPr lang="en-US" sz="1400" i="1" dirty="0">
                  <a:latin typeface="Cambria Math"/>
                  <a:ea typeface="Cambria Math"/>
                </a:endParaRPr>
              </a:p>
              <a:p>
                <a:pPr/>
                <a14:m>
                  <m:oMathPara xmlns:m="http://schemas.openxmlformats.org/officeDocument/2006/math">
                    <m:oMathParaPr>
                      <m:jc m:val="centerGroup"/>
                    </m:oMathParaPr>
                    <m:oMath xmlns:m="http://schemas.openxmlformats.org/officeDocument/2006/math">
                      <m:r>
                        <a:rPr lang="el-GR" sz="3200" i="1">
                          <a:latin typeface="Cambria Math"/>
                          <a:ea typeface="Cambria Math"/>
                        </a:rPr>
                        <m:t>𝛻</m:t>
                      </m:r>
                      <m:r>
                        <m:rPr>
                          <m:sty m:val="p"/>
                        </m:rPr>
                        <a:rPr lang="el-GR" sz="3200" i="1">
                          <a:latin typeface="Cambria Math"/>
                          <a:ea typeface="Cambria Math"/>
                        </a:rPr>
                        <m:t>Δ</m:t>
                      </m:r>
                      <m:sSubSup>
                        <m:sSubSupPr>
                          <m:ctrlPr>
                            <a:rPr lang="en-US" sz="3200" i="1">
                              <a:latin typeface="Cambria Math" panose="02040503050406030204" pitchFamily="18" charset="0"/>
                              <a:ea typeface="Cambria Math"/>
                            </a:rPr>
                          </m:ctrlPr>
                        </m:sSubSupPr>
                        <m:e>
                          <m:r>
                            <a:rPr lang="en-US" sz="3200" i="1">
                              <a:latin typeface="Cambria Math"/>
                              <a:ea typeface="Cambria Math"/>
                            </a:rPr>
                            <m:t>𝐶𝑅</m:t>
                          </m:r>
                        </m:e>
                        <m:sub>
                          <m:r>
                            <a:rPr lang="en-US" sz="3200" i="1">
                              <a:latin typeface="Cambria Math"/>
                              <a:ea typeface="Cambria Math"/>
                            </a:rPr>
                            <m:t>𝑗𝑘</m:t>
                          </m:r>
                        </m:sub>
                        <m:sup>
                          <m:r>
                            <a:rPr lang="en-US" sz="3200" i="1">
                              <a:latin typeface="Cambria Math"/>
                              <a:ea typeface="Cambria Math"/>
                            </a:rPr>
                            <m:t>𝑠</m:t>
                          </m:r>
                        </m:sup>
                      </m:sSubSup>
                      <m:r>
                        <a:rPr lang="en-US" sz="3200" i="1">
                          <a:latin typeface="Cambria Math"/>
                          <a:ea typeface="Cambria Math"/>
                        </a:rPr>
                        <m:t>=</m:t>
                      </m:r>
                      <m:r>
                        <m:rPr>
                          <m:sty m:val="p"/>
                        </m:rPr>
                        <a:rPr lang="el-GR" sz="3200" i="1">
                          <a:latin typeface="Cambria Math"/>
                          <a:ea typeface="Cambria Math"/>
                        </a:rPr>
                        <m:t>Δ</m:t>
                      </m:r>
                      <m:sSubSup>
                        <m:sSubSupPr>
                          <m:ctrlPr>
                            <a:rPr lang="en-US" sz="3200" i="1">
                              <a:latin typeface="Cambria Math" panose="02040503050406030204" pitchFamily="18" charset="0"/>
                              <a:ea typeface="Cambria Math"/>
                            </a:rPr>
                          </m:ctrlPr>
                        </m:sSubSupPr>
                        <m:e>
                          <m:r>
                            <a:rPr lang="en-US" sz="3200" i="1">
                              <a:latin typeface="Cambria Math"/>
                              <a:ea typeface="Cambria Math"/>
                            </a:rPr>
                            <m:t>𝑅</m:t>
                          </m:r>
                        </m:e>
                        <m:sub>
                          <m:r>
                            <a:rPr lang="en-US" sz="3200" i="1">
                              <a:latin typeface="Cambria Math"/>
                              <a:ea typeface="Cambria Math"/>
                            </a:rPr>
                            <m:t>𝑘</m:t>
                          </m:r>
                        </m:sub>
                        <m:sup>
                          <m:r>
                            <a:rPr lang="en-US" sz="3200" i="1">
                              <a:latin typeface="Cambria Math"/>
                              <a:ea typeface="Cambria Math"/>
                            </a:rPr>
                            <m:t>𝑠</m:t>
                          </m:r>
                        </m:sup>
                      </m:sSubSup>
                      <m:r>
                        <a:rPr lang="en-US" sz="3200" i="1">
                          <a:latin typeface="Cambria Math"/>
                          <a:ea typeface="Cambria Math"/>
                        </a:rPr>
                        <m:t>−</m:t>
                      </m:r>
                      <m:r>
                        <m:rPr>
                          <m:sty m:val="p"/>
                        </m:rPr>
                        <a:rPr lang="el-GR" sz="3200" i="1">
                          <a:latin typeface="Cambria Math"/>
                          <a:ea typeface="Cambria Math"/>
                        </a:rPr>
                        <m:t>Δ</m:t>
                      </m:r>
                      <m:sSubSup>
                        <m:sSubSupPr>
                          <m:ctrlPr>
                            <a:rPr lang="en-US" sz="3200" i="1">
                              <a:latin typeface="Cambria Math" panose="02040503050406030204" pitchFamily="18" charset="0"/>
                              <a:ea typeface="Cambria Math"/>
                            </a:rPr>
                          </m:ctrlPr>
                        </m:sSubSupPr>
                        <m:e>
                          <m:r>
                            <a:rPr lang="en-US" sz="3200" i="1">
                              <a:latin typeface="Cambria Math"/>
                              <a:ea typeface="Cambria Math"/>
                            </a:rPr>
                            <m:t>𝑅</m:t>
                          </m:r>
                        </m:e>
                        <m:sub>
                          <m:r>
                            <a:rPr lang="en-US" sz="3200" i="1">
                              <a:latin typeface="Cambria Math"/>
                              <a:ea typeface="Cambria Math"/>
                            </a:rPr>
                            <m:t>𝑗</m:t>
                          </m:r>
                        </m:sub>
                        <m:sup>
                          <m:r>
                            <a:rPr lang="en-US" sz="3200" i="1">
                              <a:latin typeface="Cambria Math"/>
                              <a:ea typeface="Cambria Math"/>
                            </a:rPr>
                            <m:t>𝑠</m:t>
                          </m:r>
                        </m:sup>
                      </m:sSubSup>
                      <m:r>
                        <a:rPr lang="en-US" sz="3200" i="1">
                          <a:latin typeface="Cambria Math"/>
                          <a:ea typeface="Cambria Math"/>
                        </a:rPr>
                        <m:t>+</m:t>
                      </m:r>
                      <m:r>
                        <m:rPr>
                          <m:sty m:val="p"/>
                        </m:rPr>
                        <a:rPr lang="el-GR" sz="3200" i="1">
                          <a:latin typeface="Cambria Math"/>
                          <a:ea typeface="Cambria Math"/>
                        </a:rPr>
                        <m:t>Δ</m:t>
                      </m:r>
                      <m:r>
                        <a:rPr lang="en-US" sz="3200" i="1">
                          <a:latin typeface="Cambria Math"/>
                          <a:ea typeface="Cambria Math"/>
                        </a:rPr>
                        <m:t>𝑐</m:t>
                      </m:r>
                      <m:sSub>
                        <m:sSubPr>
                          <m:ctrlPr>
                            <a:rPr lang="en-US" sz="3200" i="1">
                              <a:latin typeface="Cambria Math" panose="02040503050406030204" pitchFamily="18" charset="0"/>
                              <a:ea typeface="Cambria Math"/>
                            </a:rPr>
                          </m:ctrlPr>
                        </m:sSubPr>
                        <m:e>
                          <m:acc>
                            <m:accPr>
                              <m:chr m:val="̇"/>
                              <m:ctrlPr>
                                <a:rPr lang="el-GR" sz="3200" i="1">
                                  <a:latin typeface="Cambria Math" panose="02040503050406030204" pitchFamily="18" charset="0"/>
                                  <a:ea typeface="Cambria Math"/>
                                </a:rPr>
                              </m:ctrlPr>
                            </m:accPr>
                            <m:e>
                              <m:r>
                                <a:rPr lang="el-GR" sz="3200" i="1">
                                  <a:latin typeface="Cambria Math"/>
                                  <a:ea typeface="Cambria Math"/>
                                </a:rPr>
                                <m:t>𝜏</m:t>
                              </m:r>
                            </m:e>
                          </m:acc>
                        </m:e>
                        <m:sub>
                          <m:r>
                            <a:rPr lang="en-US" sz="3200" i="1">
                              <a:latin typeface="Cambria Math"/>
                              <a:ea typeface="Cambria Math"/>
                            </a:rPr>
                            <m:t>𝑗𝑘</m:t>
                          </m:r>
                        </m:sub>
                      </m:sSub>
                    </m:oMath>
                  </m:oMathPara>
                </a14:m>
                <a:endParaRPr lang="en-US" sz="3200" dirty="0"/>
              </a:p>
              <a:p>
                <a:endParaRPr lang="en-US" sz="1400" u="sng" dirty="0"/>
              </a:p>
              <a:p>
                <a:pPr algn="ctr"/>
                <a14:m>
                  <m:oMath xmlns:m="http://schemas.openxmlformats.org/officeDocument/2006/math">
                    <m:r>
                      <m:rPr>
                        <m:sty m:val="p"/>
                      </m:rPr>
                      <a:rPr lang="el-GR" sz="3200" i="1">
                        <a:latin typeface="Cambria Math"/>
                        <a:ea typeface="Cambria Math"/>
                      </a:rPr>
                      <m:t>Δ</m:t>
                    </m:r>
                    <m:sSubSup>
                      <m:sSubSupPr>
                        <m:ctrlPr>
                          <a:rPr lang="en-US" sz="3200" i="1">
                            <a:latin typeface="Cambria Math" panose="02040503050406030204" pitchFamily="18" charset="0"/>
                            <a:ea typeface="Cambria Math"/>
                          </a:rPr>
                        </m:ctrlPr>
                      </m:sSubSupPr>
                      <m:e>
                        <m:r>
                          <a:rPr lang="en-US" sz="3200" i="1">
                            <a:latin typeface="Cambria Math"/>
                            <a:ea typeface="Cambria Math"/>
                          </a:rPr>
                          <m:t>𝑅</m:t>
                        </m:r>
                      </m:e>
                      <m:sub>
                        <m:r>
                          <a:rPr lang="en-US" sz="3200" i="1">
                            <a:latin typeface="Cambria Math"/>
                            <a:ea typeface="Cambria Math"/>
                          </a:rPr>
                          <m:t>𝑗</m:t>
                        </m:r>
                      </m:sub>
                      <m:sup>
                        <m:r>
                          <a:rPr lang="en-US" sz="3200" i="1">
                            <a:latin typeface="Cambria Math"/>
                            <a:ea typeface="Cambria Math"/>
                          </a:rPr>
                          <m:t>𝑠</m:t>
                        </m:r>
                      </m:sup>
                    </m:sSubSup>
                  </m:oMath>
                </a14:m>
                <a:r>
                  <a:rPr lang="en-US" sz="3200" dirty="0"/>
                  <a:t> = 0			</a:t>
                </a:r>
                <a:r>
                  <a:rPr lang="el-GR" sz="3200" dirty="0">
                    <a:ea typeface="Cambria Math"/>
                  </a:rPr>
                  <a:t> </a:t>
                </a:r>
                <a14:m>
                  <m:oMath xmlns:m="http://schemas.openxmlformats.org/officeDocument/2006/math">
                    <m:r>
                      <m:rPr>
                        <m:sty m:val="p"/>
                      </m:rPr>
                      <a:rPr lang="el-GR" sz="3200" i="1">
                        <a:latin typeface="Cambria Math"/>
                        <a:ea typeface="Cambria Math"/>
                      </a:rPr>
                      <m:t>Δ</m:t>
                    </m:r>
                    <m:sSubSup>
                      <m:sSubSupPr>
                        <m:ctrlPr>
                          <a:rPr lang="en-US" sz="3200" i="1">
                            <a:latin typeface="Cambria Math" panose="02040503050406030204" pitchFamily="18" charset="0"/>
                            <a:ea typeface="Cambria Math"/>
                          </a:rPr>
                        </m:ctrlPr>
                      </m:sSubSupPr>
                      <m:e>
                        <m:r>
                          <a:rPr lang="en-US" sz="3200" i="1">
                            <a:latin typeface="Cambria Math"/>
                            <a:ea typeface="Cambria Math"/>
                          </a:rPr>
                          <m:t>𝑅</m:t>
                        </m:r>
                      </m:e>
                      <m:sub>
                        <m:r>
                          <a:rPr lang="en-US" sz="3200" i="1">
                            <a:latin typeface="Cambria Math"/>
                            <a:ea typeface="Cambria Math"/>
                          </a:rPr>
                          <m:t>𝑘</m:t>
                        </m:r>
                      </m:sub>
                      <m:sup>
                        <m:r>
                          <a:rPr lang="en-US" sz="3200" i="1">
                            <a:latin typeface="Cambria Math"/>
                            <a:ea typeface="Cambria Math"/>
                          </a:rPr>
                          <m:t>𝑠</m:t>
                        </m:r>
                      </m:sup>
                    </m:sSubSup>
                  </m:oMath>
                </a14:m>
                <a:r>
                  <a:rPr lang="en-US" sz="3200" dirty="0"/>
                  <a:t> = </a:t>
                </a:r>
                <a14:m>
                  <m:oMath xmlns:m="http://schemas.openxmlformats.org/officeDocument/2006/math">
                    <m:r>
                      <m:rPr>
                        <m:sty m:val="p"/>
                      </m:rPr>
                      <a:rPr lang="el-GR" sz="3200" i="1">
                        <a:latin typeface="Cambria Math"/>
                        <a:ea typeface="Cambria Math"/>
                      </a:rPr>
                      <m:t>Δ</m:t>
                    </m:r>
                    <m:r>
                      <a:rPr lang="en-US" sz="3200" b="1">
                        <a:latin typeface="Cambria Math"/>
                        <a:ea typeface="Cambria Math"/>
                      </a:rPr>
                      <m:t>𝐛</m:t>
                    </m:r>
                    <m:r>
                      <a:rPr lang="en-US" sz="3200" i="1">
                        <a:latin typeface="Cambria Math"/>
                        <a:ea typeface="Cambria Math"/>
                      </a:rPr>
                      <m:t>∙</m:t>
                    </m:r>
                    <m:sSubSup>
                      <m:sSubSupPr>
                        <m:ctrlPr>
                          <a:rPr lang="en-US" sz="3200" i="1">
                            <a:latin typeface="Cambria Math" panose="02040503050406030204" pitchFamily="18" charset="0"/>
                            <a:ea typeface="Cambria Math"/>
                          </a:rPr>
                        </m:ctrlPr>
                      </m:sSubSupPr>
                      <m:e>
                        <m:r>
                          <a:rPr lang="en-US" sz="3200" b="1">
                            <a:latin typeface="Cambria Math"/>
                            <a:ea typeface="Cambria Math"/>
                          </a:rPr>
                          <m:t>𝐚</m:t>
                        </m:r>
                      </m:e>
                      <m:sub/>
                      <m:sup>
                        <m:r>
                          <a:rPr lang="en-US" sz="3200" i="1">
                            <a:latin typeface="Cambria Math"/>
                            <a:ea typeface="Cambria Math"/>
                          </a:rPr>
                          <m:t>𝑠</m:t>
                        </m:r>
                      </m:sup>
                    </m:sSubSup>
                  </m:oMath>
                </a14:m>
                <a:endParaRPr lang="en-US" sz="3200" dirty="0"/>
              </a:p>
            </p:txBody>
          </p:sp>
        </mc:Choice>
        <mc:Fallback xmlns="">
          <p:sp>
            <p:nvSpPr>
              <p:cNvPr id="2" name="Rectangle 1"/>
              <p:cNvSpPr>
                <a:spLocks noRot="1" noChangeAspect="1" noMove="1" noResize="1" noEditPoints="1" noAdjustHandles="1" noChangeArrowheads="1" noChangeShapeType="1" noTextEdit="1"/>
              </p:cNvSpPr>
              <p:nvPr/>
            </p:nvSpPr>
            <p:spPr>
              <a:xfrm>
                <a:off x="5022508" y="3962777"/>
                <a:ext cx="6450022" cy="2173415"/>
              </a:xfrm>
              <a:prstGeom prst="rect">
                <a:avLst/>
              </a:prstGeom>
              <a:blipFill rotWithShape="0">
                <a:blip r:embed="rId4"/>
                <a:stretch>
                  <a:fillRect b="-5882"/>
                </a:stretch>
              </a:blipFill>
            </p:spPr>
            <p:txBody>
              <a:bodyPr/>
              <a:lstStyle/>
              <a:p>
                <a:r>
                  <a:rPr lang="en-US">
                    <a:noFill/>
                  </a:rPr>
                  <a:t> </a:t>
                </a:r>
              </a:p>
            </p:txBody>
          </p:sp>
        </mc:Fallback>
      </mc:AlternateContent>
      <p:pic>
        <p:nvPicPr>
          <p:cNvPr id="1028" name="Picture 4" descr="C:\Users\rhedgecock\Desktop\2a08g15.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1742" y="3668007"/>
            <a:ext cx="3609975" cy="276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377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09600" y="1752600"/>
            <a:ext cx="10972800" cy="1618397"/>
          </a:xfrm>
        </p:spPr>
        <p:txBody>
          <a:bodyPr>
            <a:normAutofit/>
          </a:bodyPr>
          <a:lstStyle/>
          <a:p>
            <a:pPr marL="0" indent="0" algn="ctr">
              <a:spcBef>
                <a:spcPts val="1800"/>
              </a:spcBef>
              <a:buNone/>
            </a:pPr>
            <a:r>
              <a:rPr lang="en-US" b="1" dirty="0">
                <a:solidFill>
                  <a:prstClr val="black"/>
                </a:solidFill>
              </a:rPr>
              <a:t>Use the tracking results to mathematically </a:t>
            </a:r>
            <a:r>
              <a:rPr lang="en-US" b="1" i="1" dirty="0">
                <a:solidFill>
                  <a:prstClr val="black"/>
                </a:solidFill>
              </a:rPr>
              <a:t>reverse</a:t>
            </a:r>
            <a:r>
              <a:rPr lang="en-US" b="1" dirty="0">
                <a:solidFill>
                  <a:prstClr val="black"/>
                </a:solidFill>
              </a:rPr>
              <a:t> any relative receiver motions such that the observation models collapse to the stationary case</a:t>
            </a:r>
          </a:p>
        </p:txBody>
      </p:sp>
      <p:sp>
        <p:nvSpPr>
          <p:cNvPr id="10"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1"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#4</a:t>
            </a:r>
            <a:endParaRPr lang="en-US" sz="2800" dirty="0">
              <a:solidFill>
                <a:prstClr val="black">
                  <a:lumMod val="75000"/>
                  <a:lumOff val="25000"/>
                </a:prstClr>
              </a:solidFill>
            </a:endParaRPr>
          </a:p>
        </p:txBody>
      </p:sp>
      <p:pic>
        <p:nvPicPr>
          <p:cNvPr id="12"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13"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TextBox 1"/>
              <p:cNvSpPr txBox="1"/>
              <p:nvPr/>
            </p:nvSpPr>
            <p:spPr>
              <a:xfrm>
                <a:off x="2472444" y="3563278"/>
                <a:ext cx="7247112" cy="49128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a:rPr>
                        <m:t>𝑅</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a:rPr>
                                <m:t>𝑡</m:t>
                              </m:r>
                            </m:e>
                            <m:sub>
                              <m:r>
                                <a:rPr lang="en-US" sz="2400" b="0" i="1" smtClean="0">
                                  <a:latin typeface="Cambria Math"/>
                                </a:rPr>
                                <m:t>0</m:t>
                              </m:r>
                            </m:sub>
                          </m:sSub>
                        </m:e>
                      </m:d>
                      <m:r>
                        <a:rPr lang="en-US" sz="2400" b="0" i="1" smtClean="0">
                          <a:latin typeface="Cambria Math"/>
                        </a:rPr>
                        <m:t>=</m:t>
                      </m:r>
                      <m:r>
                        <a:rPr lang="en-US" sz="2400" b="0" i="1" smtClean="0">
                          <a:latin typeface="Cambria Math"/>
                        </a:rPr>
                        <m:t>𝑓</m:t>
                      </m:r>
                      <m:r>
                        <a:rPr lang="en-US" sz="2400" b="0" i="1" smtClean="0">
                          <a:latin typeface="Cambria Math"/>
                        </a:rPr>
                        <m:t>(</m:t>
                      </m:r>
                      <m:sSub>
                        <m:sSubPr>
                          <m:ctrlPr>
                            <a:rPr lang="en-US" sz="2400" b="0" i="1" smtClean="0">
                              <a:latin typeface="Cambria Math" panose="02040503050406030204" pitchFamily="18" charset="0"/>
                            </a:rPr>
                          </m:ctrlPr>
                        </m:sSubPr>
                        <m:e>
                          <m:r>
                            <a:rPr lang="en-US" sz="2400" b="0" i="1" smtClean="0">
                              <a:latin typeface="Cambria Math"/>
                            </a:rPr>
                            <m:t>𝑥</m:t>
                          </m:r>
                        </m:e>
                        <m:sub>
                          <m:r>
                            <a:rPr lang="en-US" sz="2400" b="0" i="1" smtClean="0">
                              <a:latin typeface="Cambria Math"/>
                            </a:rPr>
                            <m:t>𝑟𝑒𝑓</m:t>
                          </m:r>
                        </m:sub>
                      </m:sSub>
                      <m:r>
                        <a:rPr lang="en-US" sz="2400" b="0" i="1" smtClean="0">
                          <a:latin typeface="Cambria Math"/>
                        </a:rPr>
                        <m:t>+</m:t>
                      </m:r>
                      <m:sSub>
                        <m:sSubPr>
                          <m:ctrlPr>
                            <a:rPr lang="en-US" sz="2400" b="0" i="1" smtClean="0">
                              <a:latin typeface="Cambria Math" panose="02040503050406030204" pitchFamily="18" charset="0"/>
                            </a:rPr>
                          </m:ctrlPr>
                        </m:sSubPr>
                        <m:e>
                          <m:r>
                            <a:rPr lang="en-US" sz="2400" b="0" i="1" smtClean="0">
                              <a:latin typeface="Cambria Math"/>
                            </a:rPr>
                            <m:t>𝑏</m:t>
                          </m:r>
                        </m:e>
                        <m:sub>
                          <m:r>
                            <a:rPr lang="en-US" sz="2400" b="0" i="1" smtClean="0">
                              <a:latin typeface="Cambria Math"/>
                            </a:rPr>
                            <m:t>𝑥</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a:rPr>
                                <m:t>𝑡</m:t>
                              </m:r>
                            </m:e>
                            <m:sub>
                              <m:r>
                                <a:rPr lang="en-US" sz="2400" b="0" i="1" smtClean="0">
                                  <a:latin typeface="Cambria Math"/>
                                </a:rPr>
                                <m:t>0</m:t>
                              </m:r>
                            </m:sub>
                          </m:sSub>
                        </m:e>
                      </m:d>
                      <m:r>
                        <a:rPr lang="en-US" sz="2400" b="0" i="1" smtClean="0">
                          <a:latin typeface="Cambria Math"/>
                        </a:rPr>
                        <m:t>, </m:t>
                      </m:r>
                      <m:sSub>
                        <m:sSubPr>
                          <m:ctrlPr>
                            <a:rPr lang="en-US" sz="2400" b="0" i="1" smtClean="0">
                              <a:latin typeface="Cambria Math" panose="02040503050406030204" pitchFamily="18" charset="0"/>
                            </a:rPr>
                          </m:ctrlPr>
                        </m:sSubPr>
                        <m:e>
                          <m:r>
                            <a:rPr lang="en-US" sz="2400" b="0" i="1" smtClean="0">
                              <a:latin typeface="Cambria Math"/>
                            </a:rPr>
                            <m:t>𝑦</m:t>
                          </m:r>
                        </m:e>
                        <m:sub>
                          <m:r>
                            <a:rPr lang="en-US" sz="2400" b="0" i="1" smtClean="0">
                              <a:latin typeface="Cambria Math"/>
                            </a:rPr>
                            <m:t>𝑟𝑒𝑓</m:t>
                          </m:r>
                        </m:sub>
                      </m:sSub>
                      <m:r>
                        <a:rPr lang="en-US" sz="2400" b="0" i="1" smtClean="0">
                          <a:latin typeface="Cambria Math"/>
                        </a:rPr>
                        <m:t>+</m:t>
                      </m:r>
                      <m:sSub>
                        <m:sSubPr>
                          <m:ctrlPr>
                            <a:rPr lang="en-US" sz="2400" b="0" i="1" smtClean="0">
                              <a:latin typeface="Cambria Math" panose="02040503050406030204" pitchFamily="18" charset="0"/>
                            </a:rPr>
                          </m:ctrlPr>
                        </m:sSubPr>
                        <m:e>
                          <m:r>
                            <a:rPr lang="en-US" sz="2400" b="0" i="1" smtClean="0">
                              <a:latin typeface="Cambria Math"/>
                            </a:rPr>
                            <m:t>𝑏</m:t>
                          </m:r>
                        </m:e>
                        <m:sub>
                          <m:r>
                            <a:rPr lang="en-US" sz="2400" b="0" i="1" smtClean="0">
                              <a:latin typeface="Cambria Math"/>
                            </a:rPr>
                            <m:t>𝑦</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a:rPr>
                                <m:t>𝑡</m:t>
                              </m:r>
                            </m:e>
                            <m:sub>
                              <m:r>
                                <a:rPr lang="en-US" sz="2400" b="0" i="1" smtClean="0">
                                  <a:latin typeface="Cambria Math"/>
                                </a:rPr>
                                <m:t>0</m:t>
                              </m:r>
                            </m:sub>
                          </m:sSub>
                        </m:e>
                      </m:d>
                      <m:r>
                        <a:rPr lang="en-US" sz="2400" b="0" i="1" smtClean="0">
                          <a:latin typeface="Cambria Math"/>
                        </a:rPr>
                        <m:t>, </m:t>
                      </m:r>
                      <m:sSub>
                        <m:sSubPr>
                          <m:ctrlPr>
                            <a:rPr lang="en-US" sz="2400" b="0" i="1" smtClean="0">
                              <a:latin typeface="Cambria Math" panose="02040503050406030204" pitchFamily="18" charset="0"/>
                            </a:rPr>
                          </m:ctrlPr>
                        </m:sSubPr>
                        <m:e>
                          <m:r>
                            <a:rPr lang="en-US" sz="2400" b="0" i="1" smtClean="0">
                              <a:latin typeface="Cambria Math"/>
                            </a:rPr>
                            <m:t>𝑧</m:t>
                          </m:r>
                        </m:e>
                        <m:sub>
                          <m:r>
                            <a:rPr lang="en-US" sz="2400" b="0" i="1" smtClean="0">
                              <a:latin typeface="Cambria Math"/>
                            </a:rPr>
                            <m:t>𝑟𝑒𝑓</m:t>
                          </m:r>
                        </m:sub>
                      </m:sSub>
                      <m:r>
                        <a:rPr lang="en-US" sz="2400" b="0" i="1" smtClean="0">
                          <a:latin typeface="Cambria Math"/>
                        </a:rPr>
                        <m:t>+</m:t>
                      </m:r>
                      <m:sSub>
                        <m:sSubPr>
                          <m:ctrlPr>
                            <a:rPr lang="en-US" sz="2400" b="0" i="1" smtClean="0">
                              <a:latin typeface="Cambria Math" panose="02040503050406030204" pitchFamily="18" charset="0"/>
                            </a:rPr>
                          </m:ctrlPr>
                        </m:sSubPr>
                        <m:e>
                          <m:r>
                            <a:rPr lang="en-US" sz="2400" b="0" i="1" smtClean="0">
                              <a:latin typeface="Cambria Math"/>
                            </a:rPr>
                            <m:t>𝑏</m:t>
                          </m:r>
                        </m:e>
                        <m:sub>
                          <m:r>
                            <a:rPr lang="en-US" sz="2400" b="0" i="1" smtClean="0">
                              <a:latin typeface="Cambria Math"/>
                            </a:rPr>
                            <m:t>𝑧</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a:rPr>
                                <m:t>𝑡</m:t>
                              </m:r>
                            </m:e>
                            <m:sub>
                              <m:r>
                                <a:rPr lang="en-US" sz="2400" b="0" i="1" smtClean="0">
                                  <a:latin typeface="Cambria Math"/>
                                </a:rPr>
                                <m:t>0</m:t>
                              </m:r>
                            </m:sub>
                          </m:sSub>
                        </m:e>
                      </m:d>
                      <m:r>
                        <a:rPr lang="en-US" sz="2400" b="0" i="1" smtClean="0">
                          <a:latin typeface="Cambria Math"/>
                        </a:rPr>
                        <m:t>)</m:t>
                      </m:r>
                    </m:oMath>
                  </m:oMathPara>
                </a14:m>
                <a:endParaRPr lang="en-US" sz="2400" dirty="0"/>
              </a:p>
            </p:txBody>
          </p:sp>
        </mc:Choice>
        <mc:Fallback xmlns="">
          <p:sp>
            <p:nvSpPr>
              <p:cNvPr id="2" name="TextBox 1"/>
              <p:cNvSpPr txBox="1">
                <a:spLocks noRot="1" noChangeAspect="1" noMove="1" noResize="1" noEditPoints="1" noAdjustHandles="1" noChangeArrowheads="1" noChangeShapeType="1" noTextEdit="1"/>
              </p:cNvSpPr>
              <p:nvPr/>
            </p:nvSpPr>
            <p:spPr>
              <a:xfrm>
                <a:off x="2472444" y="3563278"/>
                <a:ext cx="7247112" cy="491288"/>
              </a:xfrm>
              <a:prstGeom prst="rect">
                <a:avLst/>
              </a:prstGeom>
              <a:blipFill rotWithShape="1">
                <a:blip r:embed="rId4"/>
                <a:stretch>
                  <a:fillRect b="-1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428872" y="4481843"/>
                <a:ext cx="11334257" cy="49128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a:rPr>
                        <m:t>𝑅</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a:rPr>
                                <m:t>𝑡</m:t>
                              </m:r>
                            </m:e>
                            <m:sub>
                              <m:r>
                                <a:rPr lang="en-US" sz="2400" b="0" i="1" smtClean="0">
                                  <a:latin typeface="Cambria Math"/>
                                </a:rPr>
                                <m:t>1</m:t>
                              </m:r>
                            </m:sub>
                          </m:sSub>
                        </m:e>
                      </m:d>
                      <m:r>
                        <a:rPr lang="en-US" sz="2400" b="0" i="1" smtClean="0">
                          <a:latin typeface="Cambria Math"/>
                        </a:rPr>
                        <m:t>=</m:t>
                      </m:r>
                      <m:r>
                        <a:rPr lang="en-US" sz="2400" b="0" i="1" smtClean="0">
                          <a:latin typeface="Cambria Math"/>
                        </a:rPr>
                        <m:t>𝑓</m:t>
                      </m:r>
                      <m:r>
                        <a:rPr lang="en-US" sz="2400" b="0" i="1" smtClean="0">
                          <a:latin typeface="Cambria Math"/>
                        </a:rPr>
                        <m:t>(</m:t>
                      </m:r>
                      <m:sSub>
                        <m:sSubPr>
                          <m:ctrlPr>
                            <a:rPr lang="en-US" sz="2400" b="0" i="1" smtClean="0">
                              <a:latin typeface="Cambria Math" panose="02040503050406030204" pitchFamily="18" charset="0"/>
                            </a:rPr>
                          </m:ctrlPr>
                        </m:sSubPr>
                        <m:e>
                          <m:r>
                            <a:rPr lang="en-US" sz="2400" b="0" i="1" smtClean="0">
                              <a:latin typeface="Cambria Math"/>
                            </a:rPr>
                            <m:t>𝑥</m:t>
                          </m:r>
                        </m:e>
                        <m:sub>
                          <m:r>
                            <a:rPr lang="en-US" sz="2400" b="0" i="1" smtClean="0">
                              <a:latin typeface="Cambria Math"/>
                            </a:rPr>
                            <m:t>𝑟𝑒𝑓</m:t>
                          </m:r>
                        </m:sub>
                      </m:sSub>
                      <m:r>
                        <a:rPr lang="en-US" sz="2400" b="0" i="1" smtClean="0">
                          <a:latin typeface="Cambria Math"/>
                        </a:rPr>
                        <m:t>+</m:t>
                      </m:r>
                      <m:sSub>
                        <m:sSubPr>
                          <m:ctrlPr>
                            <a:rPr lang="en-US" sz="2400" b="0" i="1" smtClean="0">
                              <a:latin typeface="Cambria Math" panose="02040503050406030204" pitchFamily="18" charset="0"/>
                            </a:rPr>
                          </m:ctrlPr>
                        </m:sSubPr>
                        <m:e>
                          <m:r>
                            <a:rPr lang="en-US" sz="2400" b="0" i="1" smtClean="0">
                              <a:latin typeface="Cambria Math"/>
                            </a:rPr>
                            <m:t>𝑏</m:t>
                          </m:r>
                        </m:e>
                        <m:sub>
                          <m:r>
                            <a:rPr lang="en-US" sz="2400" b="0" i="1" smtClean="0">
                              <a:latin typeface="Cambria Math"/>
                            </a:rPr>
                            <m:t>𝑥</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a:rPr>
                                <m:t>𝑡</m:t>
                              </m:r>
                            </m:e>
                            <m:sub>
                              <m:r>
                                <a:rPr lang="en-US" sz="2400" b="0" i="1" smtClean="0">
                                  <a:latin typeface="Cambria Math"/>
                                </a:rPr>
                                <m:t>0</m:t>
                              </m:r>
                            </m:sub>
                          </m:sSub>
                        </m:e>
                      </m:d>
                      <m:r>
                        <a:rPr lang="en-US" sz="2400" b="0" i="1" smtClean="0">
                          <a:latin typeface="Cambria Math"/>
                        </a:rPr>
                        <m:t>+</m:t>
                      </m:r>
                      <m:r>
                        <a:rPr lang="en-US" sz="2400" b="0" i="1" smtClean="0">
                          <a:latin typeface="Cambria Math"/>
                          <a:ea typeface="Cambria Math"/>
                        </a:rPr>
                        <m:t>∆</m:t>
                      </m:r>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𝑏</m:t>
                          </m:r>
                        </m:e>
                        <m:sub>
                          <m:r>
                            <a:rPr lang="en-US" sz="2400" b="0" i="1" smtClean="0">
                              <a:latin typeface="Cambria Math"/>
                              <a:ea typeface="Cambria Math"/>
                            </a:rPr>
                            <m:t>𝑥</m:t>
                          </m:r>
                        </m:sub>
                      </m:sSub>
                      <m:r>
                        <a:rPr lang="en-US" sz="2400" b="0" i="1" smtClean="0">
                          <a:latin typeface="Cambria Math"/>
                          <a:ea typeface="Cambria Math"/>
                        </a:rPr>
                        <m:t>(</m:t>
                      </m:r>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𝑡</m:t>
                          </m:r>
                        </m:e>
                        <m:sub>
                          <m:r>
                            <a:rPr lang="en-US" sz="2400" b="0" i="1" smtClean="0">
                              <a:latin typeface="Cambria Math"/>
                              <a:ea typeface="Cambria Math"/>
                            </a:rPr>
                            <m:t>1</m:t>
                          </m:r>
                        </m:sub>
                      </m:sSub>
                      <m:r>
                        <a:rPr lang="en-US" sz="2400" b="0" i="1" smtClean="0">
                          <a:latin typeface="Cambria Math"/>
                          <a:ea typeface="Cambria Math"/>
                        </a:rPr>
                        <m:t>)</m:t>
                      </m:r>
                      <m:r>
                        <a:rPr lang="en-US" sz="2400" b="0" i="1" smtClean="0">
                          <a:latin typeface="Cambria Math"/>
                        </a:rPr>
                        <m:t>, </m:t>
                      </m:r>
                      <m:sSub>
                        <m:sSubPr>
                          <m:ctrlPr>
                            <a:rPr lang="en-US" sz="2400" b="0" i="1" smtClean="0">
                              <a:latin typeface="Cambria Math" panose="02040503050406030204" pitchFamily="18" charset="0"/>
                            </a:rPr>
                          </m:ctrlPr>
                        </m:sSubPr>
                        <m:e>
                          <m:r>
                            <a:rPr lang="en-US" sz="2400" b="0" i="1" smtClean="0">
                              <a:latin typeface="Cambria Math"/>
                            </a:rPr>
                            <m:t>𝑦</m:t>
                          </m:r>
                        </m:e>
                        <m:sub>
                          <m:r>
                            <a:rPr lang="en-US" sz="2400" b="0" i="1" smtClean="0">
                              <a:latin typeface="Cambria Math"/>
                            </a:rPr>
                            <m:t>𝑟𝑒𝑓</m:t>
                          </m:r>
                        </m:sub>
                      </m:sSub>
                      <m:r>
                        <a:rPr lang="en-US" sz="2400" b="0" i="1" smtClean="0">
                          <a:latin typeface="Cambria Math"/>
                        </a:rPr>
                        <m:t>+</m:t>
                      </m:r>
                      <m:sSub>
                        <m:sSubPr>
                          <m:ctrlPr>
                            <a:rPr lang="en-US" sz="2400" b="0" i="1" smtClean="0">
                              <a:latin typeface="Cambria Math" panose="02040503050406030204" pitchFamily="18" charset="0"/>
                            </a:rPr>
                          </m:ctrlPr>
                        </m:sSubPr>
                        <m:e>
                          <m:r>
                            <a:rPr lang="en-US" sz="2400" b="0" i="1" smtClean="0">
                              <a:latin typeface="Cambria Math"/>
                            </a:rPr>
                            <m:t>𝑏</m:t>
                          </m:r>
                        </m:e>
                        <m:sub>
                          <m:r>
                            <a:rPr lang="en-US" sz="2400" b="0" i="1" smtClean="0">
                              <a:latin typeface="Cambria Math"/>
                            </a:rPr>
                            <m:t>𝑦</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a:rPr>
                                <m:t>𝑡</m:t>
                              </m:r>
                            </m:e>
                            <m:sub>
                              <m:r>
                                <a:rPr lang="en-US" sz="2400" b="0" i="1" smtClean="0">
                                  <a:latin typeface="Cambria Math"/>
                                </a:rPr>
                                <m:t>0</m:t>
                              </m:r>
                            </m:sub>
                          </m:sSub>
                        </m:e>
                      </m:d>
                      <m:r>
                        <a:rPr lang="en-US" sz="2400" b="0" i="1" smtClean="0">
                          <a:latin typeface="Cambria Math"/>
                        </a:rPr>
                        <m:t>+</m:t>
                      </m:r>
                      <m:r>
                        <a:rPr lang="en-US" sz="2400" b="0" i="1" smtClean="0">
                          <a:latin typeface="Cambria Math"/>
                          <a:ea typeface="Cambria Math"/>
                        </a:rPr>
                        <m:t>∆</m:t>
                      </m:r>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𝑏</m:t>
                          </m:r>
                        </m:e>
                        <m:sub>
                          <m:r>
                            <a:rPr lang="en-US" sz="2400" b="0" i="1" smtClean="0">
                              <a:latin typeface="Cambria Math"/>
                              <a:ea typeface="Cambria Math"/>
                            </a:rPr>
                            <m:t>𝑦</m:t>
                          </m:r>
                        </m:sub>
                      </m:sSub>
                      <m:r>
                        <a:rPr lang="en-US" sz="2400" b="0" i="1" smtClean="0">
                          <a:latin typeface="Cambria Math"/>
                          <a:ea typeface="Cambria Math"/>
                        </a:rPr>
                        <m:t>(</m:t>
                      </m:r>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𝑡</m:t>
                          </m:r>
                        </m:e>
                        <m:sub>
                          <m:r>
                            <a:rPr lang="en-US" sz="2400" b="0" i="1" smtClean="0">
                              <a:latin typeface="Cambria Math"/>
                              <a:ea typeface="Cambria Math"/>
                            </a:rPr>
                            <m:t>1</m:t>
                          </m:r>
                        </m:sub>
                      </m:sSub>
                      <m:r>
                        <a:rPr lang="en-US" sz="2400" b="0" i="1" smtClean="0">
                          <a:latin typeface="Cambria Math"/>
                          <a:ea typeface="Cambria Math"/>
                        </a:rPr>
                        <m:t>)</m:t>
                      </m:r>
                      <m:r>
                        <a:rPr lang="en-US" sz="2400" b="0" i="1" smtClean="0">
                          <a:latin typeface="Cambria Math"/>
                        </a:rPr>
                        <m:t>, </m:t>
                      </m:r>
                      <m:sSub>
                        <m:sSubPr>
                          <m:ctrlPr>
                            <a:rPr lang="en-US" sz="2400" b="0" i="1" smtClean="0">
                              <a:latin typeface="Cambria Math" panose="02040503050406030204" pitchFamily="18" charset="0"/>
                            </a:rPr>
                          </m:ctrlPr>
                        </m:sSubPr>
                        <m:e>
                          <m:r>
                            <a:rPr lang="en-US" sz="2400" b="0" i="1" smtClean="0">
                              <a:latin typeface="Cambria Math"/>
                            </a:rPr>
                            <m:t>𝑧</m:t>
                          </m:r>
                        </m:e>
                        <m:sub>
                          <m:r>
                            <a:rPr lang="en-US" sz="2400" b="0" i="1" smtClean="0">
                              <a:latin typeface="Cambria Math"/>
                            </a:rPr>
                            <m:t>𝑟𝑒𝑓</m:t>
                          </m:r>
                        </m:sub>
                      </m:sSub>
                      <m:r>
                        <a:rPr lang="en-US" sz="2400" b="0" i="1" smtClean="0">
                          <a:latin typeface="Cambria Math"/>
                        </a:rPr>
                        <m:t>+</m:t>
                      </m:r>
                      <m:sSub>
                        <m:sSubPr>
                          <m:ctrlPr>
                            <a:rPr lang="en-US" sz="2400" b="0" i="1" smtClean="0">
                              <a:latin typeface="Cambria Math" panose="02040503050406030204" pitchFamily="18" charset="0"/>
                            </a:rPr>
                          </m:ctrlPr>
                        </m:sSubPr>
                        <m:e>
                          <m:r>
                            <a:rPr lang="en-US" sz="2400" b="0" i="1" smtClean="0">
                              <a:latin typeface="Cambria Math"/>
                            </a:rPr>
                            <m:t>𝑏</m:t>
                          </m:r>
                        </m:e>
                        <m:sub>
                          <m:r>
                            <a:rPr lang="en-US" sz="2400" b="0" i="1" smtClean="0">
                              <a:latin typeface="Cambria Math"/>
                            </a:rPr>
                            <m:t>𝑧</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a:rPr>
                                <m:t>𝑡</m:t>
                              </m:r>
                            </m:e>
                            <m:sub>
                              <m:r>
                                <a:rPr lang="en-US" sz="2400" b="0" i="1" smtClean="0">
                                  <a:latin typeface="Cambria Math"/>
                                </a:rPr>
                                <m:t>0</m:t>
                              </m:r>
                            </m:sub>
                          </m:sSub>
                        </m:e>
                      </m:d>
                      <m:r>
                        <a:rPr lang="en-US" sz="2400" b="0" i="1" smtClean="0">
                          <a:latin typeface="Cambria Math"/>
                        </a:rPr>
                        <m:t>+</m:t>
                      </m:r>
                      <m:r>
                        <a:rPr lang="en-US" sz="2400" b="0" i="1" smtClean="0">
                          <a:latin typeface="Cambria Math"/>
                          <a:ea typeface="Cambria Math"/>
                        </a:rPr>
                        <m:t>∆</m:t>
                      </m:r>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𝑏</m:t>
                          </m:r>
                        </m:e>
                        <m:sub>
                          <m:r>
                            <a:rPr lang="en-US" sz="2400" b="0" i="1" smtClean="0">
                              <a:latin typeface="Cambria Math"/>
                              <a:ea typeface="Cambria Math"/>
                            </a:rPr>
                            <m:t>𝑧</m:t>
                          </m:r>
                        </m:sub>
                      </m:sSub>
                      <m:r>
                        <a:rPr lang="en-US" sz="2400" b="0" i="1" smtClean="0">
                          <a:latin typeface="Cambria Math"/>
                          <a:ea typeface="Cambria Math"/>
                        </a:rPr>
                        <m:t>(</m:t>
                      </m:r>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𝑡</m:t>
                          </m:r>
                        </m:e>
                        <m:sub>
                          <m:r>
                            <a:rPr lang="en-US" sz="2400" b="0" i="1" smtClean="0">
                              <a:latin typeface="Cambria Math"/>
                              <a:ea typeface="Cambria Math"/>
                            </a:rPr>
                            <m:t>1</m:t>
                          </m:r>
                        </m:sub>
                      </m:sSub>
                      <m:r>
                        <a:rPr lang="en-US" sz="2400" b="0" i="1" smtClean="0">
                          <a:latin typeface="Cambria Math"/>
                          <a:ea typeface="Cambria Math"/>
                        </a:rPr>
                        <m:t>)</m:t>
                      </m:r>
                      <m:r>
                        <a:rPr lang="en-US" sz="2400" b="0" i="1" smtClean="0">
                          <a:latin typeface="Cambria Math"/>
                        </a:rPr>
                        <m:t>)</m:t>
                      </m:r>
                    </m:oMath>
                  </m:oMathPara>
                </a14:m>
                <a:endParaRPr lang="en-US" sz="2400" dirty="0"/>
              </a:p>
            </p:txBody>
          </p:sp>
        </mc:Choice>
        <mc:Fallback xmlns="">
          <p:sp>
            <p:nvSpPr>
              <p:cNvPr id="8" name="TextBox 7"/>
              <p:cNvSpPr txBox="1">
                <a:spLocks noRot="1" noChangeAspect="1" noMove="1" noResize="1" noEditPoints="1" noAdjustHandles="1" noChangeArrowheads="1" noChangeShapeType="1" noTextEdit="1"/>
              </p:cNvSpPr>
              <p:nvPr/>
            </p:nvSpPr>
            <p:spPr>
              <a:xfrm>
                <a:off x="428872" y="4481843"/>
                <a:ext cx="11334257" cy="491288"/>
              </a:xfrm>
              <a:prstGeom prst="rect">
                <a:avLst/>
              </a:prstGeom>
              <a:blipFill rotWithShape="1">
                <a:blip r:embed="rId5"/>
                <a:stretch>
                  <a:fillRect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2949113" y="5301902"/>
                <a:ext cx="6293774" cy="12891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a:rPr>
                        <m:t>𝑅</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a:rPr>
                                <m:t>𝑡</m:t>
                              </m:r>
                            </m:e>
                            <m:sub>
                              <m:r>
                                <a:rPr lang="en-US" sz="2400" b="0" i="1" smtClean="0">
                                  <a:latin typeface="Cambria Math"/>
                                </a:rPr>
                                <m:t>2</m:t>
                              </m:r>
                            </m:sub>
                          </m:sSub>
                        </m:e>
                      </m:d>
                      <m:r>
                        <a:rPr lang="en-US" sz="2400" b="0" i="1" smtClean="0">
                          <a:latin typeface="Cambria Math"/>
                        </a:rPr>
                        <m:t>=</m:t>
                      </m:r>
                      <m:r>
                        <a:rPr lang="en-US" sz="2400" b="0" i="1" smtClean="0">
                          <a:latin typeface="Cambria Math"/>
                        </a:rPr>
                        <m:t>𝑓</m:t>
                      </m:r>
                      <m:r>
                        <a:rPr lang="en-US" sz="2400" b="0" i="1" smtClean="0">
                          <a:latin typeface="Cambria Math"/>
                        </a:rPr>
                        <m:t>(</m:t>
                      </m:r>
                      <m:sSub>
                        <m:sSubPr>
                          <m:ctrlPr>
                            <a:rPr lang="en-US" sz="2400" b="0" i="1" smtClean="0">
                              <a:latin typeface="Cambria Math" panose="02040503050406030204" pitchFamily="18" charset="0"/>
                            </a:rPr>
                          </m:ctrlPr>
                        </m:sSubPr>
                        <m:e>
                          <m:r>
                            <a:rPr lang="en-US" sz="2400" b="0" i="1" smtClean="0">
                              <a:latin typeface="Cambria Math"/>
                            </a:rPr>
                            <m:t>𝑥</m:t>
                          </m:r>
                        </m:e>
                        <m:sub>
                          <m:r>
                            <a:rPr lang="en-US" sz="2400" b="0" i="1" smtClean="0">
                              <a:latin typeface="Cambria Math"/>
                            </a:rPr>
                            <m:t>𝑟𝑒𝑓</m:t>
                          </m:r>
                        </m:sub>
                      </m:sSub>
                      <m:r>
                        <a:rPr lang="en-US" sz="2400" b="0" i="1" smtClean="0">
                          <a:latin typeface="Cambria Math"/>
                        </a:rPr>
                        <m:t>+</m:t>
                      </m:r>
                      <m:sSub>
                        <m:sSubPr>
                          <m:ctrlPr>
                            <a:rPr lang="en-US" sz="2400" b="0" i="1" smtClean="0">
                              <a:latin typeface="Cambria Math" panose="02040503050406030204" pitchFamily="18" charset="0"/>
                            </a:rPr>
                          </m:ctrlPr>
                        </m:sSubPr>
                        <m:e>
                          <m:r>
                            <a:rPr lang="en-US" sz="2400" b="0" i="1" smtClean="0">
                              <a:latin typeface="Cambria Math"/>
                            </a:rPr>
                            <m:t>𝑏</m:t>
                          </m:r>
                        </m:e>
                        <m:sub>
                          <m:r>
                            <a:rPr lang="en-US" sz="2400" b="0" i="1" smtClean="0">
                              <a:latin typeface="Cambria Math"/>
                            </a:rPr>
                            <m:t>𝑥</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a:rPr>
                                <m:t>𝑡</m:t>
                              </m:r>
                            </m:e>
                            <m:sub>
                              <m:r>
                                <a:rPr lang="en-US" sz="2400" b="0" i="1" smtClean="0">
                                  <a:latin typeface="Cambria Math"/>
                                </a:rPr>
                                <m:t>0</m:t>
                              </m:r>
                            </m:sub>
                          </m:sSub>
                        </m:e>
                      </m:d>
                      <m:r>
                        <a:rPr lang="en-US" sz="2400" b="0" i="1" smtClean="0">
                          <a:latin typeface="Cambria Math"/>
                        </a:rPr>
                        <m:t>+</m:t>
                      </m:r>
                      <m:r>
                        <a:rPr lang="en-US" sz="2400" b="0" i="1" smtClean="0">
                          <a:latin typeface="Cambria Math"/>
                          <a:ea typeface="Cambria Math"/>
                        </a:rPr>
                        <m:t>∆</m:t>
                      </m:r>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𝑏</m:t>
                          </m:r>
                        </m:e>
                        <m:sub>
                          <m:r>
                            <a:rPr lang="en-US" sz="2400" b="0" i="1" smtClean="0">
                              <a:latin typeface="Cambria Math"/>
                              <a:ea typeface="Cambria Math"/>
                            </a:rPr>
                            <m:t>𝑥</m:t>
                          </m:r>
                        </m:sub>
                      </m:sSub>
                      <m:d>
                        <m:dPr>
                          <m:ctrlPr>
                            <a:rPr lang="en-US" sz="2400" b="0" i="1" smtClean="0">
                              <a:latin typeface="Cambria Math" panose="02040503050406030204" pitchFamily="18" charset="0"/>
                              <a:ea typeface="Cambria Math"/>
                            </a:rPr>
                          </m:ctrlPr>
                        </m:dPr>
                        <m:e>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𝑡</m:t>
                              </m:r>
                            </m:e>
                            <m:sub>
                              <m:r>
                                <a:rPr lang="en-US" sz="2400" b="0" i="1" smtClean="0">
                                  <a:latin typeface="Cambria Math"/>
                                  <a:ea typeface="Cambria Math"/>
                                </a:rPr>
                                <m:t>1</m:t>
                              </m:r>
                            </m:sub>
                          </m:sSub>
                        </m:e>
                      </m:d>
                      <m:r>
                        <a:rPr lang="en-US" sz="2400" b="0" i="1" smtClean="0">
                          <a:latin typeface="Cambria Math"/>
                          <a:ea typeface="Cambria Math"/>
                        </a:rPr>
                        <m:t>+∆</m:t>
                      </m:r>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𝑏</m:t>
                          </m:r>
                        </m:e>
                        <m:sub>
                          <m:r>
                            <a:rPr lang="en-US" sz="2400" b="0" i="1" smtClean="0">
                              <a:latin typeface="Cambria Math"/>
                              <a:ea typeface="Cambria Math"/>
                            </a:rPr>
                            <m:t>𝑥</m:t>
                          </m:r>
                        </m:sub>
                      </m:sSub>
                      <m:r>
                        <a:rPr lang="en-US" sz="2400" b="0" i="1" smtClean="0">
                          <a:latin typeface="Cambria Math"/>
                          <a:ea typeface="Cambria Math"/>
                        </a:rPr>
                        <m:t>(</m:t>
                      </m:r>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𝑡</m:t>
                          </m:r>
                        </m:e>
                        <m:sub>
                          <m:r>
                            <a:rPr lang="en-US" sz="2400" b="0" i="1" smtClean="0">
                              <a:latin typeface="Cambria Math"/>
                              <a:ea typeface="Cambria Math"/>
                            </a:rPr>
                            <m:t>2</m:t>
                          </m:r>
                        </m:sub>
                      </m:sSub>
                      <m:r>
                        <a:rPr lang="en-US" sz="2400" b="0" i="1" smtClean="0">
                          <a:latin typeface="Cambria Math"/>
                          <a:ea typeface="Cambria Math"/>
                        </a:rPr>
                        <m:t>)</m:t>
                      </m:r>
                      <m:r>
                        <a:rPr lang="en-US" sz="2400" b="0" i="1" smtClean="0">
                          <a:latin typeface="Cambria Math"/>
                        </a:rPr>
                        <m:t>, </m:t>
                      </m:r>
                    </m:oMath>
                  </m:oMathPara>
                </a14:m>
                <a:endParaRPr lang="en-US" sz="2400" b="0" i="1" dirty="0" smtClean="0">
                  <a:latin typeface="Cambria Math"/>
                </a:endParaRPr>
              </a:p>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a:rPr>
                            <m:t>𝑦</m:t>
                          </m:r>
                        </m:e>
                        <m:sub>
                          <m:r>
                            <a:rPr lang="en-US" sz="2400" b="0" i="1" smtClean="0">
                              <a:latin typeface="Cambria Math"/>
                            </a:rPr>
                            <m:t>𝑟𝑒𝑓</m:t>
                          </m:r>
                        </m:sub>
                      </m:sSub>
                      <m:r>
                        <a:rPr lang="en-US" sz="2400" b="0" i="1" smtClean="0">
                          <a:latin typeface="Cambria Math"/>
                        </a:rPr>
                        <m:t>+</m:t>
                      </m:r>
                      <m:sSub>
                        <m:sSubPr>
                          <m:ctrlPr>
                            <a:rPr lang="en-US" sz="2400" b="0" i="1" smtClean="0">
                              <a:latin typeface="Cambria Math" panose="02040503050406030204" pitchFamily="18" charset="0"/>
                            </a:rPr>
                          </m:ctrlPr>
                        </m:sSubPr>
                        <m:e>
                          <m:r>
                            <a:rPr lang="en-US" sz="2400" b="0" i="1" smtClean="0">
                              <a:latin typeface="Cambria Math"/>
                            </a:rPr>
                            <m:t>𝑏</m:t>
                          </m:r>
                        </m:e>
                        <m:sub>
                          <m:r>
                            <a:rPr lang="en-US" sz="2400" b="0" i="1" smtClean="0">
                              <a:latin typeface="Cambria Math"/>
                            </a:rPr>
                            <m:t>𝑦</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a:rPr>
                                <m:t>𝑡</m:t>
                              </m:r>
                            </m:e>
                            <m:sub>
                              <m:r>
                                <a:rPr lang="en-US" sz="2400" b="0" i="1" smtClean="0">
                                  <a:latin typeface="Cambria Math"/>
                                </a:rPr>
                                <m:t>0</m:t>
                              </m:r>
                            </m:sub>
                          </m:sSub>
                        </m:e>
                      </m:d>
                      <m:r>
                        <a:rPr lang="en-US" sz="2400" b="0" i="1" smtClean="0">
                          <a:latin typeface="Cambria Math"/>
                        </a:rPr>
                        <m:t>+</m:t>
                      </m:r>
                      <m:r>
                        <a:rPr lang="en-US" sz="2400" b="0" i="1" smtClean="0">
                          <a:latin typeface="Cambria Math"/>
                          <a:ea typeface="Cambria Math"/>
                        </a:rPr>
                        <m:t>∆</m:t>
                      </m:r>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𝑏</m:t>
                          </m:r>
                        </m:e>
                        <m:sub>
                          <m:r>
                            <a:rPr lang="en-US" sz="2400" b="0" i="1" smtClean="0">
                              <a:latin typeface="Cambria Math"/>
                              <a:ea typeface="Cambria Math"/>
                            </a:rPr>
                            <m:t>𝑦</m:t>
                          </m:r>
                        </m:sub>
                      </m:sSub>
                      <m:d>
                        <m:dPr>
                          <m:ctrlPr>
                            <a:rPr lang="en-US" sz="2400" b="0" i="1" smtClean="0">
                              <a:latin typeface="Cambria Math" panose="02040503050406030204" pitchFamily="18" charset="0"/>
                              <a:ea typeface="Cambria Math"/>
                            </a:rPr>
                          </m:ctrlPr>
                        </m:dPr>
                        <m:e>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𝑡</m:t>
                              </m:r>
                            </m:e>
                            <m:sub>
                              <m:r>
                                <a:rPr lang="en-US" sz="2400" b="0" i="1" smtClean="0">
                                  <a:latin typeface="Cambria Math"/>
                                  <a:ea typeface="Cambria Math"/>
                                </a:rPr>
                                <m:t>1</m:t>
                              </m:r>
                            </m:sub>
                          </m:sSub>
                        </m:e>
                      </m:d>
                      <m:r>
                        <a:rPr lang="en-US" sz="2400" b="0" i="1" smtClean="0">
                          <a:latin typeface="Cambria Math"/>
                          <a:ea typeface="Cambria Math"/>
                        </a:rPr>
                        <m:t>+∆</m:t>
                      </m:r>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𝑏</m:t>
                          </m:r>
                        </m:e>
                        <m:sub>
                          <m:r>
                            <a:rPr lang="en-US" sz="2400" b="0" i="1" smtClean="0">
                              <a:latin typeface="Cambria Math"/>
                              <a:ea typeface="Cambria Math"/>
                            </a:rPr>
                            <m:t>𝑦</m:t>
                          </m:r>
                        </m:sub>
                      </m:sSub>
                      <m:d>
                        <m:dPr>
                          <m:ctrlPr>
                            <a:rPr lang="en-US" sz="2400" b="0" i="1" smtClean="0">
                              <a:latin typeface="Cambria Math" panose="02040503050406030204" pitchFamily="18" charset="0"/>
                              <a:ea typeface="Cambria Math"/>
                            </a:rPr>
                          </m:ctrlPr>
                        </m:dPr>
                        <m:e>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𝑡</m:t>
                              </m:r>
                            </m:e>
                            <m:sub>
                              <m:r>
                                <a:rPr lang="en-US" sz="2400" b="0" i="1" smtClean="0">
                                  <a:latin typeface="Cambria Math"/>
                                  <a:ea typeface="Cambria Math"/>
                                </a:rPr>
                                <m:t>2</m:t>
                              </m:r>
                            </m:sub>
                          </m:sSub>
                        </m:e>
                      </m:d>
                      <m:r>
                        <a:rPr lang="en-US" sz="2400" b="0" i="1" smtClean="0">
                          <a:latin typeface="Cambria Math"/>
                        </a:rPr>
                        <m:t>, </m:t>
                      </m:r>
                    </m:oMath>
                  </m:oMathPara>
                </a14:m>
                <a:endParaRPr lang="en-US" sz="2400" b="0" i="1" dirty="0" smtClean="0">
                  <a:latin typeface="Cambria Math"/>
                </a:endParaRPr>
              </a:p>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a:rPr>
                            <m:t>𝑧</m:t>
                          </m:r>
                        </m:e>
                        <m:sub>
                          <m:r>
                            <a:rPr lang="en-US" sz="2400" b="0" i="1" smtClean="0">
                              <a:latin typeface="Cambria Math"/>
                            </a:rPr>
                            <m:t>𝑟𝑒𝑓</m:t>
                          </m:r>
                        </m:sub>
                      </m:sSub>
                      <m:r>
                        <a:rPr lang="en-US" sz="2400" b="0" i="1" smtClean="0">
                          <a:latin typeface="Cambria Math"/>
                        </a:rPr>
                        <m:t>+</m:t>
                      </m:r>
                      <m:sSub>
                        <m:sSubPr>
                          <m:ctrlPr>
                            <a:rPr lang="en-US" sz="2400" b="0" i="1" smtClean="0">
                              <a:latin typeface="Cambria Math" panose="02040503050406030204" pitchFamily="18" charset="0"/>
                            </a:rPr>
                          </m:ctrlPr>
                        </m:sSubPr>
                        <m:e>
                          <m:r>
                            <a:rPr lang="en-US" sz="2400" b="0" i="1" smtClean="0">
                              <a:latin typeface="Cambria Math"/>
                            </a:rPr>
                            <m:t>𝑏</m:t>
                          </m:r>
                        </m:e>
                        <m:sub>
                          <m:r>
                            <a:rPr lang="en-US" sz="2400" b="0" i="1" smtClean="0">
                              <a:latin typeface="Cambria Math"/>
                            </a:rPr>
                            <m:t>𝑧</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a:rPr>
                                <m:t>𝑡</m:t>
                              </m:r>
                            </m:e>
                            <m:sub>
                              <m:r>
                                <a:rPr lang="en-US" sz="2400" b="0" i="1" smtClean="0">
                                  <a:latin typeface="Cambria Math"/>
                                </a:rPr>
                                <m:t>0</m:t>
                              </m:r>
                            </m:sub>
                          </m:sSub>
                        </m:e>
                      </m:d>
                      <m:r>
                        <a:rPr lang="en-US" sz="2400" b="0" i="1" smtClean="0">
                          <a:latin typeface="Cambria Math"/>
                        </a:rPr>
                        <m:t>+</m:t>
                      </m:r>
                      <m:r>
                        <a:rPr lang="en-US" sz="2400" b="0" i="1" smtClean="0">
                          <a:latin typeface="Cambria Math"/>
                          <a:ea typeface="Cambria Math"/>
                        </a:rPr>
                        <m:t>∆</m:t>
                      </m:r>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𝑏</m:t>
                          </m:r>
                        </m:e>
                        <m:sub>
                          <m:r>
                            <a:rPr lang="en-US" sz="2400" b="0" i="1" smtClean="0">
                              <a:latin typeface="Cambria Math"/>
                              <a:ea typeface="Cambria Math"/>
                            </a:rPr>
                            <m:t>𝑧</m:t>
                          </m:r>
                        </m:sub>
                      </m:sSub>
                      <m:d>
                        <m:dPr>
                          <m:ctrlPr>
                            <a:rPr lang="en-US" sz="2400" b="0" i="1" smtClean="0">
                              <a:latin typeface="Cambria Math" panose="02040503050406030204" pitchFamily="18" charset="0"/>
                              <a:ea typeface="Cambria Math"/>
                            </a:rPr>
                          </m:ctrlPr>
                        </m:dPr>
                        <m:e>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𝑡</m:t>
                              </m:r>
                            </m:e>
                            <m:sub>
                              <m:r>
                                <a:rPr lang="en-US" sz="2400" b="0" i="1" smtClean="0">
                                  <a:latin typeface="Cambria Math"/>
                                  <a:ea typeface="Cambria Math"/>
                                </a:rPr>
                                <m:t>1</m:t>
                              </m:r>
                            </m:sub>
                          </m:sSub>
                        </m:e>
                      </m:d>
                      <m:r>
                        <a:rPr lang="en-US" sz="2400" b="0" i="1" smtClean="0">
                          <a:latin typeface="Cambria Math"/>
                          <a:ea typeface="Cambria Math"/>
                        </a:rPr>
                        <m:t>+∆</m:t>
                      </m:r>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𝑏</m:t>
                          </m:r>
                        </m:e>
                        <m:sub>
                          <m:r>
                            <a:rPr lang="en-US" sz="2400" b="0" i="1" smtClean="0">
                              <a:latin typeface="Cambria Math"/>
                              <a:ea typeface="Cambria Math"/>
                            </a:rPr>
                            <m:t>𝑧</m:t>
                          </m:r>
                        </m:sub>
                      </m:sSub>
                      <m:r>
                        <a:rPr lang="en-US" sz="2400" b="0" i="1" smtClean="0">
                          <a:latin typeface="Cambria Math"/>
                          <a:ea typeface="Cambria Math"/>
                        </a:rPr>
                        <m:t>(</m:t>
                      </m:r>
                      <m:sSub>
                        <m:sSubPr>
                          <m:ctrlPr>
                            <a:rPr lang="en-US" sz="2400" b="0" i="1" smtClean="0">
                              <a:latin typeface="Cambria Math" panose="02040503050406030204" pitchFamily="18" charset="0"/>
                              <a:ea typeface="Cambria Math"/>
                            </a:rPr>
                          </m:ctrlPr>
                        </m:sSubPr>
                        <m:e>
                          <m:r>
                            <a:rPr lang="en-US" sz="2400" b="0" i="1" smtClean="0">
                              <a:latin typeface="Cambria Math"/>
                              <a:ea typeface="Cambria Math"/>
                            </a:rPr>
                            <m:t>𝑡</m:t>
                          </m:r>
                        </m:e>
                        <m:sub>
                          <m:r>
                            <a:rPr lang="en-US" sz="2400" b="0" i="1" smtClean="0">
                              <a:latin typeface="Cambria Math"/>
                              <a:ea typeface="Cambria Math"/>
                            </a:rPr>
                            <m:t>2</m:t>
                          </m:r>
                        </m:sub>
                      </m:sSub>
                      <m:r>
                        <a:rPr lang="en-US" sz="2400" b="0" i="1" smtClean="0">
                          <a:latin typeface="Cambria Math"/>
                          <a:ea typeface="Cambria Math"/>
                        </a:rPr>
                        <m:t>)</m:t>
                      </m:r>
                      <m:r>
                        <a:rPr lang="en-US" sz="2400" b="0" i="1" smtClean="0">
                          <a:latin typeface="Cambria Math"/>
                        </a:rPr>
                        <m:t>)</m:t>
                      </m:r>
                    </m:oMath>
                  </m:oMathPara>
                </a14:m>
                <a:endParaRPr lang="en-US" sz="2400" dirty="0"/>
              </a:p>
            </p:txBody>
          </p:sp>
        </mc:Choice>
        <mc:Fallback xmlns="">
          <p:sp>
            <p:nvSpPr>
              <p:cNvPr id="9" name="TextBox 8"/>
              <p:cNvSpPr txBox="1">
                <a:spLocks noRot="1" noChangeAspect="1" noMove="1" noResize="1" noEditPoints="1" noAdjustHandles="1" noChangeArrowheads="1" noChangeShapeType="1" noTextEdit="1"/>
              </p:cNvSpPr>
              <p:nvPr/>
            </p:nvSpPr>
            <p:spPr>
              <a:xfrm>
                <a:off x="2949113" y="5301902"/>
                <a:ext cx="6293774" cy="1289199"/>
              </a:xfrm>
              <a:prstGeom prst="rect">
                <a:avLst/>
              </a:prstGeom>
              <a:blipFill rotWithShape="1">
                <a:blip r:embed="rId6"/>
                <a:stretch>
                  <a:fillRect b="-3791"/>
                </a:stretch>
              </a:blipFill>
            </p:spPr>
            <p:txBody>
              <a:bodyPr/>
              <a:lstStyle/>
              <a:p>
                <a:r>
                  <a:rPr lang="en-US">
                    <a:noFill/>
                  </a:rPr>
                  <a:t> </a:t>
                </a:r>
              </a:p>
            </p:txBody>
          </p:sp>
        </mc:Fallback>
      </mc:AlternateContent>
    </p:spTree>
    <p:extLst>
      <p:ext uri="{BB962C8B-B14F-4D97-AF65-F5344CB8AC3E}">
        <p14:creationId xmlns:p14="http://schemas.microsoft.com/office/powerpoint/2010/main" val="1057835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09600" y="1407160"/>
            <a:ext cx="10972800" cy="1618397"/>
          </a:xfrm>
        </p:spPr>
        <p:txBody>
          <a:bodyPr>
            <a:normAutofit/>
          </a:bodyPr>
          <a:lstStyle/>
          <a:p>
            <a:pPr marL="0" indent="0" algn="ctr">
              <a:spcBef>
                <a:spcPts val="1800"/>
              </a:spcBef>
              <a:buNone/>
            </a:pPr>
            <a:r>
              <a:rPr lang="en-US" b="1" dirty="0">
                <a:solidFill>
                  <a:prstClr val="black"/>
                </a:solidFill>
              </a:rPr>
              <a:t>Combine multiple epochs of ‘collapsed’ satellite observations in an Ambiguity Function Method (AFM) algorithm to solve for relative baselines</a:t>
            </a:r>
          </a:p>
        </p:txBody>
      </p:sp>
      <p:sp>
        <p:nvSpPr>
          <p:cNvPr id="10"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1"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a:t>
            </a:r>
            <a:r>
              <a:rPr lang="en-US" sz="2800" dirty="0">
                <a:solidFill>
                  <a:prstClr val="black">
                    <a:lumMod val="75000"/>
                    <a:lumOff val="25000"/>
                  </a:prstClr>
                </a:solidFill>
              </a:rPr>
              <a:t>5</a:t>
            </a:r>
          </a:p>
        </p:txBody>
      </p:sp>
      <p:pic>
        <p:nvPicPr>
          <p:cNvPr id="12"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13"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0469" y="3096677"/>
            <a:ext cx="5811061" cy="3562847"/>
          </a:xfrm>
          <a:prstGeom prst="rect">
            <a:avLst/>
          </a:prstGeom>
        </p:spPr>
      </p:pic>
      <p:sp>
        <p:nvSpPr>
          <p:cNvPr id="4" name="TextBox 3"/>
          <p:cNvSpPr txBox="1"/>
          <p:nvPr/>
        </p:nvSpPr>
        <p:spPr>
          <a:xfrm>
            <a:off x="935809" y="3302000"/>
            <a:ext cx="2143760" cy="2031325"/>
          </a:xfrm>
          <a:prstGeom prst="rect">
            <a:avLst/>
          </a:prstGeom>
          <a:noFill/>
        </p:spPr>
        <p:txBody>
          <a:bodyPr wrap="square" rtlCol="0">
            <a:spAutoFit/>
          </a:bodyPr>
          <a:lstStyle/>
          <a:p>
            <a:pPr algn="ctr"/>
            <a:r>
              <a:rPr lang="en-US" dirty="0" smtClean="0"/>
              <a:t>At the correct position, the sum of the distances from the receiver to the nearest integer ambiguity will be minimized</a:t>
            </a:r>
            <a:endParaRPr lang="en-US" dirty="0"/>
          </a:p>
        </p:txBody>
      </p:sp>
    </p:spTree>
    <p:extLst>
      <p:ext uri="{BB962C8B-B14F-4D97-AF65-F5344CB8AC3E}">
        <p14:creationId xmlns:p14="http://schemas.microsoft.com/office/powerpoint/2010/main" val="8632181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09600" y="1407160"/>
            <a:ext cx="10972800" cy="1618397"/>
          </a:xfrm>
        </p:spPr>
        <p:txBody>
          <a:bodyPr>
            <a:normAutofit/>
          </a:bodyPr>
          <a:lstStyle/>
          <a:p>
            <a:pPr marL="0" indent="0" algn="ctr">
              <a:spcBef>
                <a:spcPts val="1800"/>
              </a:spcBef>
              <a:buNone/>
            </a:pPr>
            <a:r>
              <a:rPr lang="en-US" b="1" dirty="0">
                <a:solidFill>
                  <a:prstClr val="black"/>
                </a:solidFill>
              </a:rPr>
              <a:t>Combine multiple epochs of ‘collapsed’ satellite observations in an Ambiguity Function Method (AFM) algorithm to solve for relative baselines</a:t>
            </a:r>
          </a:p>
        </p:txBody>
      </p:sp>
      <p:sp>
        <p:nvSpPr>
          <p:cNvPr id="10"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1"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a:t>
            </a:r>
            <a:r>
              <a:rPr lang="en-US" sz="2800" dirty="0">
                <a:solidFill>
                  <a:prstClr val="black">
                    <a:lumMod val="75000"/>
                    <a:lumOff val="25000"/>
                  </a:prstClr>
                </a:solidFill>
              </a:rPr>
              <a:t>5</a:t>
            </a:r>
          </a:p>
        </p:txBody>
      </p:sp>
      <p:pic>
        <p:nvPicPr>
          <p:cNvPr id="12"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13"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8942" y="2976312"/>
            <a:ext cx="3167147" cy="341643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41981" y="2944277"/>
            <a:ext cx="6841077" cy="3522881"/>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43994" y="3329553"/>
            <a:ext cx="2218431" cy="2232561"/>
          </a:xfrm>
          <a:prstGeom prst="rect">
            <a:avLst/>
          </a:prstGeom>
        </p:spPr>
      </p:pic>
      <p:sp>
        <p:nvSpPr>
          <p:cNvPr id="9" name="TextBox 8"/>
          <p:cNvSpPr txBox="1"/>
          <p:nvPr/>
        </p:nvSpPr>
        <p:spPr>
          <a:xfrm>
            <a:off x="2720011" y="6550223"/>
            <a:ext cx="6751977" cy="307777"/>
          </a:xfrm>
          <a:prstGeom prst="rect">
            <a:avLst/>
          </a:prstGeom>
          <a:noFill/>
        </p:spPr>
        <p:txBody>
          <a:bodyPr wrap="none" rtlCol="0">
            <a:spAutoFit/>
          </a:bodyPr>
          <a:lstStyle/>
          <a:p>
            <a:r>
              <a:rPr lang="en-US" sz="1400" dirty="0" smtClean="0"/>
              <a:t>*Modified from Dr. Mark </a:t>
            </a:r>
            <a:r>
              <a:rPr lang="en-US" sz="1400" dirty="0" err="1" smtClean="0"/>
              <a:t>Petovello’s</a:t>
            </a:r>
            <a:r>
              <a:rPr lang="en-US" sz="1400" dirty="0" smtClean="0"/>
              <a:t> </a:t>
            </a:r>
            <a:r>
              <a:rPr lang="en-US" sz="1400" i="1" dirty="0" smtClean="0"/>
              <a:t>ION GNSS 2013</a:t>
            </a:r>
            <a:r>
              <a:rPr lang="en-US" sz="1400" dirty="0" smtClean="0"/>
              <a:t> Presentation: “RTK GNSS Positioning”</a:t>
            </a:r>
            <a:endParaRPr lang="en-US" sz="1400" dirty="0"/>
          </a:p>
        </p:txBody>
      </p:sp>
    </p:spTree>
    <p:extLst>
      <p:ext uri="{BB962C8B-B14F-4D97-AF65-F5344CB8AC3E}">
        <p14:creationId xmlns:p14="http://schemas.microsoft.com/office/powerpoint/2010/main" val="137251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09600" y="1407160"/>
            <a:ext cx="10972800" cy="1618397"/>
          </a:xfrm>
        </p:spPr>
        <p:txBody>
          <a:bodyPr>
            <a:normAutofit/>
          </a:bodyPr>
          <a:lstStyle/>
          <a:p>
            <a:pPr marL="0" indent="0" algn="ctr">
              <a:spcBef>
                <a:spcPts val="1800"/>
              </a:spcBef>
              <a:buNone/>
            </a:pPr>
            <a:r>
              <a:rPr lang="en-US" b="1" dirty="0">
                <a:solidFill>
                  <a:prstClr val="black"/>
                </a:solidFill>
              </a:rPr>
              <a:t>Combine multiple epochs of ‘collapsed’ satellite observations in an Ambiguity Function Method (AFM) algorithm to solve for relative baselines</a:t>
            </a:r>
          </a:p>
        </p:txBody>
      </p:sp>
      <p:sp>
        <p:nvSpPr>
          <p:cNvPr id="10"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1"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a:t>
            </a:r>
            <a:r>
              <a:rPr lang="en-US" sz="2800" dirty="0">
                <a:solidFill>
                  <a:prstClr val="black">
                    <a:lumMod val="75000"/>
                    <a:lumOff val="25000"/>
                  </a:prstClr>
                </a:solidFill>
              </a:rPr>
              <a:t>5</a:t>
            </a:r>
          </a:p>
        </p:txBody>
      </p:sp>
      <p:pic>
        <p:nvPicPr>
          <p:cNvPr id="12"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13"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p:cNvSpPr txBox="1"/>
              <p:nvPr/>
            </p:nvSpPr>
            <p:spPr>
              <a:xfrm>
                <a:off x="4087212" y="3402021"/>
                <a:ext cx="4442306" cy="55707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m:t>
                      </m:r>
                      <m:sSubSup>
                        <m:sSubSupPr>
                          <m:ctrlPr>
                            <a:rPr lang="en-US" sz="2400" b="0" i="1" smtClean="0">
                              <a:latin typeface="Cambria Math" panose="02040503050406030204" pitchFamily="18" charset="0"/>
                              <a:ea typeface="Cambria Math" panose="02040503050406030204" pitchFamily="18" charset="0"/>
                            </a:rPr>
                          </m:ctrlPr>
                        </m:sSubSupPr>
                        <m:e>
                          <m:r>
                            <m:rPr>
                              <m:sty m:val="p"/>
                            </m:rPr>
                            <a:rPr lang="el-GR" sz="2400" b="0" i="1" smtClean="0">
                              <a:latin typeface="Cambria Math" panose="02040503050406030204" pitchFamily="18" charset="0"/>
                              <a:ea typeface="Cambria Math" panose="02040503050406030204" pitchFamily="18" charset="0"/>
                            </a:rPr>
                            <m:t>Φ</m:t>
                          </m:r>
                        </m:e>
                        <m:sub>
                          <m:r>
                            <a:rPr lang="en-US" sz="2400" b="0" i="1" smtClean="0">
                              <a:latin typeface="Cambria Math" panose="02040503050406030204" pitchFamily="18" charset="0"/>
                              <a:ea typeface="Cambria Math" panose="02040503050406030204" pitchFamily="18" charset="0"/>
                            </a:rPr>
                            <m:t>𝑚</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𝑛</m:t>
                          </m:r>
                        </m:sub>
                        <m:sup>
                          <m:r>
                            <a:rPr lang="en-US" sz="2400" b="0" i="1" smtClean="0">
                              <a:latin typeface="Cambria Math" panose="02040503050406030204" pitchFamily="18" charset="0"/>
                              <a:ea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𝑘</m:t>
                          </m:r>
                        </m:sup>
                      </m:sSubSup>
                      <m:r>
                        <a:rPr lang="en-US" sz="2400" i="1">
                          <a:latin typeface="Cambria Math" panose="02040503050406030204" pitchFamily="18" charset="0"/>
                          <a:ea typeface="Cambria Math" panose="02040503050406030204" pitchFamily="18" charset="0"/>
                        </a:rPr>
                        <m:t>=∆</m:t>
                      </m:r>
                      <m:r>
                        <a:rPr lang="en-US" sz="2400" i="0">
                          <a:latin typeface="Cambria Math" panose="02040503050406030204" pitchFamily="18" charset="0"/>
                          <a:ea typeface="Cambria Math" panose="02040503050406030204" pitchFamily="18" charset="0"/>
                        </a:rPr>
                        <m:t>𝛻</m:t>
                      </m:r>
                      <m:sSubSup>
                        <m:sSubSupPr>
                          <m:ctrlPr>
                            <a:rPr lang="en-US" sz="2400" i="1">
                              <a:latin typeface="Cambria Math" panose="02040503050406030204" pitchFamily="18" charset="0"/>
                              <a:ea typeface="Cambria Math" panose="02040503050406030204" pitchFamily="18" charset="0"/>
                            </a:rPr>
                          </m:ctrlPr>
                        </m:sSubSupPr>
                        <m:e>
                          <m:r>
                            <a:rPr lang="en-US" sz="2400" b="0" i="1" smtClean="0">
                              <a:latin typeface="Cambria Math" panose="02040503050406030204" pitchFamily="18" charset="0"/>
                              <a:ea typeface="Cambria Math" panose="02040503050406030204" pitchFamily="18" charset="0"/>
                            </a:rPr>
                            <m:t>𝑅</m:t>
                          </m:r>
                        </m:e>
                        <m:sub>
                          <m:r>
                            <a:rPr lang="en-US" sz="2400" b="0" i="1" smtClean="0">
                              <a:latin typeface="Cambria Math" panose="02040503050406030204" pitchFamily="18" charset="0"/>
                              <a:ea typeface="Cambria Math" panose="02040503050406030204" pitchFamily="18" charset="0"/>
                            </a:rPr>
                            <m:t>𝑚</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𝑛</m:t>
                          </m:r>
                        </m:sub>
                        <m:sup>
                          <m:r>
                            <a:rPr lang="en-US" sz="2400" b="0" i="1" smtClean="0">
                              <a:latin typeface="Cambria Math" panose="02040503050406030204" pitchFamily="18" charset="0"/>
                              <a:ea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𝑘</m:t>
                          </m:r>
                        </m:sup>
                      </m:sSubSup>
                      <m:r>
                        <a:rPr lang="en-US" sz="2400" b="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m:t>
                      </m:r>
                      <m:r>
                        <a:rPr lang="en-US" sz="2400" i="0">
                          <a:latin typeface="Cambria Math" panose="02040503050406030204" pitchFamily="18" charset="0"/>
                          <a:ea typeface="Cambria Math" panose="02040503050406030204" pitchFamily="18" charset="0"/>
                        </a:rPr>
                        <m:t>𝛻</m:t>
                      </m:r>
                      <m:sSubSup>
                        <m:sSubSupPr>
                          <m:ctrlPr>
                            <a:rPr lang="en-US" sz="2400" i="1">
                              <a:latin typeface="Cambria Math" panose="02040503050406030204" pitchFamily="18" charset="0"/>
                              <a:ea typeface="Cambria Math" panose="02040503050406030204" pitchFamily="18" charset="0"/>
                            </a:rPr>
                          </m:ctrlPr>
                        </m:sSubSupPr>
                        <m:e>
                          <m:r>
                            <a:rPr lang="en-US" sz="2400" b="0" i="1" smtClean="0">
                              <a:latin typeface="Cambria Math" panose="02040503050406030204" pitchFamily="18" charset="0"/>
                              <a:ea typeface="Cambria Math" panose="02040503050406030204" pitchFamily="18" charset="0"/>
                            </a:rPr>
                            <m:t>𝑁</m:t>
                          </m:r>
                        </m:e>
                        <m:sub>
                          <m:r>
                            <a:rPr lang="en-US" sz="2400" b="0" i="1" smtClean="0">
                              <a:latin typeface="Cambria Math" panose="02040503050406030204" pitchFamily="18" charset="0"/>
                              <a:ea typeface="Cambria Math" panose="02040503050406030204" pitchFamily="18" charset="0"/>
                            </a:rPr>
                            <m:t>𝑚</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𝑛</m:t>
                          </m:r>
                        </m:sub>
                        <m:sup>
                          <m:r>
                            <a:rPr lang="en-US" sz="2400" b="0" i="1" smtClean="0">
                              <a:latin typeface="Cambria Math" panose="02040503050406030204" pitchFamily="18" charset="0"/>
                              <a:ea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𝑘</m:t>
                          </m:r>
                        </m:sup>
                      </m:sSubSup>
                      <m:sSub>
                        <m:sSubPr>
                          <m:ctrlPr>
                            <a:rPr lang="en-US" sz="2400" b="0" i="1" smtClean="0">
                              <a:latin typeface="Cambria Math" panose="02040503050406030204" pitchFamily="18" charset="0"/>
                              <a:ea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𝜆</m:t>
                          </m:r>
                        </m:e>
                        <m:sub>
                          <m:r>
                            <a:rPr lang="en-US" sz="2400" b="0" i="1" smtClean="0">
                              <a:latin typeface="Cambria Math" panose="02040503050406030204" pitchFamily="18" charset="0"/>
                              <a:ea typeface="Cambria Math" panose="02040503050406030204" pitchFamily="18" charset="0"/>
                            </a:rPr>
                            <m:t>𝐿</m:t>
                          </m:r>
                          <m:r>
                            <a:rPr lang="en-US" sz="2400" b="0" i="1" smtClean="0">
                              <a:latin typeface="Cambria Math" panose="02040503050406030204" pitchFamily="18" charset="0"/>
                              <a:ea typeface="Cambria Math" panose="02040503050406030204" pitchFamily="18" charset="0"/>
                            </a:rPr>
                            <m:t>1</m:t>
                          </m:r>
                        </m:sub>
                      </m:sSub>
                    </m:oMath>
                  </m:oMathPara>
                </a14:m>
                <a:endParaRPr lang="en-US" sz="2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4087212" y="3402021"/>
                <a:ext cx="4442306" cy="557076"/>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4283868" y="4376201"/>
                <a:ext cx="4048993" cy="96276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2400" b="0" i="1" smtClean="0">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m:t>
                          </m:r>
                          <m:sSubSup>
                            <m:sSubSupPr>
                              <m:ctrlPr>
                                <a:rPr lang="en-US" sz="2400" i="1">
                                  <a:latin typeface="Cambria Math" panose="02040503050406030204" pitchFamily="18" charset="0"/>
                                  <a:ea typeface="Cambria Math" panose="02040503050406030204" pitchFamily="18" charset="0"/>
                                </a:rPr>
                              </m:ctrlPr>
                            </m:sSubSupPr>
                            <m:e>
                              <m:r>
                                <m:rPr>
                                  <m:sty m:val="p"/>
                                </m:rPr>
                                <a:rPr lang="el-GR" sz="2400" i="1">
                                  <a:latin typeface="Cambria Math" panose="02040503050406030204" pitchFamily="18" charset="0"/>
                                  <a:ea typeface="Cambria Math" panose="02040503050406030204" pitchFamily="18" charset="0"/>
                                </a:rPr>
                                <m:t>Φ</m:t>
                              </m:r>
                            </m:e>
                            <m:sub>
                              <m:r>
                                <a:rPr lang="en-US" sz="2400" i="1">
                                  <a:latin typeface="Cambria Math" panose="02040503050406030204" pitchFamily="18" charset="0"/>
                                  <a:ea typeface="Cambria Math" panose="02040503050406030204" pitchFamily="18" charset="0"/>
                                </a:rPr>
                                <m:t>𝑚</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𝑛</m:t>
                              </m:r>
                            </m:sub>
                            <m:sup>
                              <m:r>
                                <a:rPr lang="en-US" sz="2400" i="1">
                                  <a:latin typeface="Cambria Math" panose="02040503050406030204" pitchFamily="18" charset="0"/>
                                  <a:ea typeface="Cambria Math" panose="02040503050406030204" pitchFamily="18" charset="0"/>
                                </a:rPr>
                                <m:t>𝑗</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𝑘</m:t>
                              </m:r>
                            </m:sup>
                          </m:sSubSup>
                          <m:r>
                            <a:rPr lang="en-US" sz="2400" i="1">
                              <a:latin typeface="Cambria Math" panose="02040503050406030204" pitchFamily="18" charset="0"/>
                              <a:ea typeface="Cambria Math" panose="02040503050406030204" pitchFamily="18" charset="0"/>
                            </a:rPr>
                            <m:t>−∆</m:t>
                          </m:r>
                          <m:r>
                            <a:rPr lang="en-US" sz="2400">
                              <a:latin typeface="Cambria Math" panose="02040503050406030204" pitchFamily="18" charset="0"/>
                              <a:ea typeface="Cambria Math" panose="02040503050406030204" pitchFamily="18" charset="0"/>
                            </a:rPr>
                            <m:t>𝛻</m:t>
                          </m:r>
                          <m:sSubSup>
                            <m:sSubSupPr>
                              <m:ctrlPr>
                                <a:rPr lang="en-US" sz="2400" i="1">
                                  <a:latin typeface="Cambria Math" panose="02040503050406030204" pitchFamily="18" charset="0"/>
                                  <a:ea typeface="Cambria Math" panose="02040503050406030204" pitchFamily="18" charset="0"/>
                                </a:rPr>
                              </m:ctrlPr>
                            </m:sSubSupPr>
                            <m:e>
                              <m:r>
                                <a:rPr lang="en-US" sz="2400" i="1">
                                  <a:latin typeface="Cambria Math" panose="02040503050406030204" pitchFamily="18" charset="0"/>
                                  <a:ea typeface="Cambria Math" panose="02040503050406030204" pitchFamily="18" charset="0"/>
                                </a:rPr>
                                <m:t>𝑅</m:t>
                              </m:r>
                            </m:e>
                            <m:sub>
                              <m:r>
                                <a:rPr lang="en-US" sz="2400" i="1">
                                  <a:latin typeface="Cambria Math" panose="02040503050406030204" pitchFamily="18" charset="0"/>
                                  <a:ea typeface="Cambria Math" panose="02040503050406030204" pitchFamily="18" charset="0"/>
                                </a:rPr>
                                <m:t>𝑚</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𝑛</m:t>
                              </m:r>
                            </m:sub>
                            <m:sup>
                              <m:r>
                                <a:rPr lang="en-US" sz="2400" i="1">
                                  <a:latin typeface="Cambria Math" panose="02040503050406030204" pitchFamily="18" charset="0"/>
                                  <a:ea typeface="Cambria Math" panose="02040503050406030204" pitchFamily="18" charset="0"/>
                                </a:rPr>
                                <m:t>𝑗</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𝑘</m:t>
                              </m:r>
                            </m:sup>
                          </m:sSubSup>
                        </m:num>
                        <m:den>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𝜆</m:t>
                              </m:r>
                            </m:e>
                            <m:sub>
                              <m:r>
                                <a:rPr lang="en-US" sz="2400" i="1">
                                  <a:latin typeface="Cambria Math" panose="02040503050406030204" pitchFamily="18" charset="0"/>
                                  <a:ea typeface="Cambria Math" panose="02040503050406030204" pitchFamily="18" charset="0"/>
                                </a:rPr>
                                <m:t>𝐿</m:t>
                              </m:r>
                              <m:r>
                                <a:rPr lang="en-US" sz="2400" i="1">
                                  <a:latin typeface="Cambria Math" panose="02040503050406030204" pitchFamily="18" charset="0"/>
                                  <a:ea typeface="Cambria Math" panose="02040503050406030204" pitchFamily="18" charset="0"/>
                                </a:rPr>
                                <m:t>1</m:t>
                              </m:r>
                            </m:sub>
                          </m:sSub>
                        </m:den>
                      </m:f>
                      <m:r>
                        <a:rPr lang="en-US" sz="2400" b="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m:t>
                      </m:r>
                      <m:r>
                        <a:rPr lang="en-US" sz="2400" i="0">
                          <a:latin typeface="Cambria Math" panose="02040503050406030204" pitchFamily="18" charset="0"/>
                          <a:ea typeface="Cambria Math" panose="02040503050406030204" pitchFamily="18" charset="0"/>
                        </a:rPr>
                        <m:t>𝛻</m:t>
                      </m:r>
                      <m:sSubSup>
                        <m:sSubSupPr>
                          <m:ctrlPr>
                            <a:rPr lang="en-US" sz="2400" i="1">
                              <a:latin typeface="Cambria Math" panose="02040503050406030204" pitchFamily="18" charset="0"/>
                              <a:ea typeface="Cambria Math" panose="02040503050406030204" pitchFamily="18" charset="0"/>
                            </a:rPr>
                          </m:ctrlPr>
                        </m:sSubSupPr>
                        <m:e>
                          <m:r>
                            <a:rPr lang="en-US" sz="2400" b="0" i="1" smtClean="0">
                              <a:latin typeface="Cambria Math" panose="02040503050406030204" pitchFamily="18" charset="0"/>
                              <a:ea typeface="Cambria Math" panose="02040503050406030204" pitchFamily="18" charset="0"/>
                            </a:rPr>
                            <m:t>𝑁</m:t>
                          </m:r>
                        </m:e>
                        <m:sub>
                          <m:r>
                            <a:rPr lang="en-US" sz="2400" b="0" i="1" smtClean="0">
                              <a:latin typeface="Cambria Math" panose="02040503050406030204" pitchFamily="18" charset="0"/>
                              <a:ea typeface="Cambria Math" panose="02040503050406030204" pitchFamily="18" charset="0"/>
                            </a:rPr>
                            <m:t>𝑚</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𝑛</m:t>
                          </m:r>
                        </m:sub>
                        <m:sup>
                          <m:r>
                            <a:rPr lang="en-US" sz="2400" b="0" i="1" smtClean="0">
                              <a:latin typeface="Cambria Math" panose="02040503050406030204" pitchFamily="18" charset="0"/>
                              <a:ea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𝑘</m:t>
                          </m:r>
                        </m:sup>
                      </m:sSubSup>
                    </m:oMath>
                  </m:oMathPara>
                </a14:m>
                <a:endParaRPr lang="en-US" sz="2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4283868" y="4376201"/>
                <a:ext cx="4048993" cy="962764"/>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609600" y="5756069"/>
                <a:ext cx="4114716" cy="557076"/>
              </a:xfrm>
              <a:prstGeom prst="rect">
                <a:avLst/>
              </a:prstGeom>
              <a:noFill/>
            </p:spPr>
            <p:txBody>
              <a:bodyPr wrap="none" rtlCol="0">
                <a:spAutoFit/>
              </a:bodyPr>
              <a:lstStyle/>
              <a:p>
                <a:r>
                  <a:rPr lang="en-US" sz="2400" b="0" dirty="0" smtClean="0">
                    <a:ea typeface="Cambria Math" panose="02040503050406030204" pitchFamily="18" charset="0"/>
                  </a:rPr>
                  <a:t>Known:  </a:t>
                </a:r>
                <a14:m>
                  <m:oMath xmlns:m="http://schemas.openxmlformats.org/officeDocument/2006/math">
                    <m:func>
                      <m:funcPr>
                        <m:ctrlPr>
                          <a:rPr lang="en-US" sz="2400" b="0" i="1" smtClean="0">
                            <a:latin typeface="Cambria Math" panose="02040503050406030204" pitchFamily="18" charset="0"/>
                            <a:ea typeface="Cambria Math" panose="02040503050406030204" pitchFamily="18" charset="0"/>
                          </a:rPr>
                        </m:ctrlPr>
                      </m:funcPr>
                      <m:fName>
                        <m:r>
                          <m:rPr>
                            <m:sty m:val="p"/>
                          </m:rPr>
                          <a:rPr lang="en-US" sz="2400" b="0" i="0" smtClean="0">
                            <a:latin typeface="Cambria Math" panose="02040503050406030204" pitchFamily="18" charset="0"/>
                            <a:ea typeface="Cambria Math" panose="02040503050406030204" pitchFamily="18" charset="0"/>
                          </a:rPr>
                          <m:t>cos</m:t>
                        </m:r>
                      </m:fName>
                      <m:e>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2</m:t>
                            </m:r>
                            <m:r>
                              <a:rPr lang="en-US" sz="2400" b="0" i="1" smtClean="0">
                                <a:latin typeface="Cambria Math" panose="02040503050406030204" pitchFamily="18" charset="0"/>
                                <a:ea typeface="Cambria Math" panose="02040503050406030204" pitchFamily="18" charset="0"/>
                              </a:rPr>
                              <m:t>𝜋</m:t>
                            </m:r>
                            <m:r>
                              <a:rPr lang="en-US" sz="2400" b="0" i="1" smtClean="0">
                                <a:latin typeface="Cambria Math" panose="02040503050406030204" pitchFamily="18" charset="0"/>
                                <a:ea typeface="Cambria Math" panose="02040503050406030204" pitchFamily="18" charset="0"/>
                              </a:rPr>
                              <m:t>∙∆</m:t>
                            </m:r>
                            <m:r>
                              <a:rPr lang="en-US" sz="2400" i="0">
                                <a:latin typeface="Cambria Math" panose="02040503050406030204" pitchFamily="18" charset="0"/>
                                <a:ea typeface="Cambria Math" panose="02040503050406030204" pitchFamily="18" charset="0"/>
                              </a:rPr>
                              <m:t>𝛻</m:t>
                            </m:r>
                            <m:sSubSup>
                              <m:sSubSupPr>
                                <m:ctrlPr>
                                  <a:rPr lang="en-US" sz="2400" i="1">
                                    <a:latin typeface="Cambria Math" panose="02040503050406030204" pitchFamily="18" charset="0"/>
                                    <a:ea typeface="Cambria Math" panose="02040503050406030204" pitchFamily="18" charset="0"/>
                                  </a:rPr>
                                </m:ctrlPr>
                              </m:sSubSupPr>
                              <m:e>
                                <m:r>
                                  <a:rPr lang="en-US" sz="2400" b="0" i="1" smtClean="0">
                                    <a:latin typeface="Cambria Math" panose="02040503050406030204" pitchFamily="18" charset="0"/>
                                    <a:ea typeface="Cambria Math" panose="02040503050406030204" pitchFamily="18" charset="0"/>
                                  </a:rPr>
                                  <m:t>𝑁</m:t>
                                </m:r>
                              </m:e>
                              <m:sub>
                                <m:r>
                                  <a:rPr lang="en-US" sz="2400" b="0" i="1" smtClean="0">
                                    <a:latin typeface="Cambria Math" panose="02040503050406030204" pitchFamily="18" charset="0"/>
                                    <a:ea typeface="Cambria Math" panose="02040503050406030204" pitchFamily="18" charset="0"/>
                                  </a:rPr>
                                  <m:t>𝑚</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𝑛</m:t>
                                </m:r>
                              </m:sub>
                              <m:sup>
                                <m:r>
                                  <a:rPr lang="en-US" sz="2400" b="0" i="1" smtClean="0">
                                    <a:latin typeface="Cambria Math" panose="02040503050406030204" pitchFamily="18" charset="0"/>
                                    <a:ea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𝑘</m:t>
                                </m:r>
                              </m:sup>
                            </m:sSubSup>
                          </m:e>
                        </m:d>
                      </m:e>
                    </m:func>
                    <m:r>
                      <a:rPr lang="en-US" sz="2400" b="0" i="1" smtClean="0">
                        <a:latin typeface="Cambria Math" panose="02040503050406030204" pitchFamily="18" charset="0"/>
                        <a:ea typeface="Cambria Math" panose="02040503050406030204" pitchFamily="18" charset="0"/>
                      </a:rPr>
                      <m:t>=1</m:t>
                    </m:r>
                  </m:oMath>
                </a14:m>
                <a:endParaRPr lang="en-US" sz="2400" dirty="0"/>
              </a:p>
            </p:txBody>
          </p:sp>
        </mc:Choice>
        <mc:Fallback xmlns="">
          <p:sp>
            <p:nvSpPr>
              <p:cNvPr id="16" name="TextBox 15"/>
              <p:cNvSpPr txBox="1">
                <a:spLocks noRot="1" noChangeAspect="1" noMove="1" noResize="1" noEditPoints="1" noAdjustHandles="1" noChangeArrowheads="1" noChangeShapeType="1" noTextEdit="1"/>
              </p:cNvSpPr>
              <p:nvPr/>
            </p:nvSpPr>
            <p:spPr>
              <a:xfrm>
                <a:off x="609600" y="5756069"/>
                <a:ext cx="4114716" cy="557076"/>
              </a:xfrm>
              <a:prstGeom prst="rect">
                <a:avLst/>
              </a:prstGeom>
              <a:blipFill rotWithShape="0">
                <a:blip r:embed="rId6"/>
                <a:stretch>
                  <a:fillRect l="-2222" b="-184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6318267" y="5634465"/>
                <a:ext cx="5264133" cy="800284"/>
              </a:xfrm>
              <a:prstGeom prst="rect">
                <a:avLst/>
              </a:prstGeom>
              <a:noFill/>
            </p:spPr>
            <p:txBody>
              <a:bodyPr wrap="none" rtlCol="0">
                <a:spAutoFit/>
              </a:bodyPr>
              <a:lstStyle/>
              <a:p>
                <a:r>
                  <a:rPr lang="en-US" sz="2400" b="0" dirty="0" smtClean="0">
                    <a:ea typeface="Cambria Math" panose="02040503050406030204" pitchFamily="18" charset="0"/>
                  </a:rPr>
                  <a:t>Therefore:  </a:t>
                </a:r>
                <a14:m>
                  <m:oMath xmlns:m="http://schemas.openxmlformats.org/officeDocument/2006/math">
                    <m:r>
                      <m:rPr>
                        <m:sty m:val="p"/>
                      </m:rPr>
                      <a:rPr lang="en-US" sz="2400" b="0" i="0" smtClean="0">
                        <a:latin typeface="Cambria Math" panose="02040503050406030204" pitchFamily="18" charset="0"/>
                        <a:ea typeface="Cambria Math" panose="02040503050406030204" pitchFamily="18" charset="0"/>
                      </a:rPr>
                      <m:t>cos</m:t>
                    </m:r>
                    <m:r>
                      <a:rPr lang="en-US" sz="2400" i="1">
                        <a:latin typeface="Cambria Math" panose="02040503050406030204" pitchFamily="18" charset="0"/>
                        <a:ea typeface="Cambria Math" panose="02040503050406030204" pitchFamily="18" charset="0"/>
                      </a:rPr>
                      <m:t>⁡(2</m:t>
                    </m:r>
                    <m:r>
                      <a:rPr lang="en-US" sz="2400" i="1">
                        <a:latin typeface="Cambria Math" panose="02040503050406030204" pitchFamily="18" charset="0"/>
                        <a:ea typeface="Cambria Math" panose="02040503050406030204" pitchFamily="18" charset="0"/>
                      </a:rPr>
                      <m:t>𝜋</m:t>
                    </m:r>
                    <m:r>
                      <a:rPr lang="en-US" sz="2400" i="1">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m:t>
                        </m:r>
                        <m:sSubSup>
                          <m:sSubSupPr>
                            <m:ctrlPr>
                              <a:rPr lang="en-US" sz="2400" i="1">
                                <a:latin typeface="Cambria Math" panose="02040503050406030204" pitchFamily="18" charset="0"/>
                                <a:ea typeface="Cambria Math" panose="02040503050406030204" pitchFamily="18" charset="0"/>
                              </a:rPr>
                            </m:ctrlPr>
                          </m:sSubSupPr>
                          <m:e>
                            <m:r>
                              <m:rPr>
                                <m:sty m:val="p"/>
                              </m:rPr>
                              <a:rPr lang="el-GR" sz="2400" i="1">
                                <a:latin typeface="Cambria Math" panose="02040503050406030204" pitchFamily="18" charset="0"/>
                                <a:ea typeface="Cambria Math" panose="02040503050406030204" pitchFamily="18" charset="0"/>
                              </a:rPr>
                              <m:t>Φ</m:t>
                            </m:r>
                          </m:e>
                          <m:sub>
                            <m:r>
                              <a:rPr lang="en-US" sz="2400" i="1">
                                <a:latin typeface="Cambria Math" panose="02040503050406030204" pitchFamily="18" charset="0"/>
                                <a:ea typeface="Cambria Math" panose="02040503050406030204" pitchFamily="18" charset="0"/>
                              </a:rPr>
                              <m:t>𝑚</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𝑛</m:t>
                            </m:r>
                          </m:sub>
                          <m:sup>
                            <m:r>
                              <a:rPr lang="en-US" sz="2400" i="1">
                                <a:latin typeface="Cambria Math" panose="02040503050406030204" pitchFamily="18" charset="0"/>
                                <a:ea typeface="Cambria Math" panose="02040503050406030204" pitchFamily="18" charset="0"/>
                              </a:rPr>
                              <m:t>𝑗</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𝑘</m:t>
                            </m:r>
                          </m:sup>
                        </m:sSubSup>
                        <m:r>
                          <a:rPr lang="en-US" sz="2400" i="1">
                            <a:latin typeface="Cambria Math" panose="02040503050406030204" pitchFamily="18" charset="0"/>
                            <a:ea typeface="Cambria Math" panose="02040503050406030204" pitchFamily="18" charset="0"/>
                          </a:rPr>
                          <m:t>−∆</m:t>
                        </m:r>
                        <m:r>
                          <a:rPr lang="en-US" sz="2400">
                            <a:latin typeface="Cambria Math" panose="02040503050406030204" pitchFamily="18" charset="0"/>
                            <a:ea typeface="Cambria Math" panose="02040503050406030204" pitchFamily="18" charset="0"/>
                          </a:rPr>
                          <m:t>𝛻</m:t>
                        </m:r>
                        <m:sSubSup>
                          <m:sSubSupPr>
                            <m:ctrlPr>
                              <a:rPr lang="en-US" sz="2400" i="1">
                                <a:latin typeface="Cambria Math" panose="02040503050406030204" pitchFamily="18" charset="0"/>
                                <a:ea typeface="Cambria Math" panose="02040503050406030204" pitchFamily="18" charset="0"/>
                              </a:rPr>
                            </m:ctrlPr>
                          </m:sSubSupPr>
                          <m:e>
                            <m:r>
                              <a:rPr lang="en-US" sz="2400" i="1">
                                <a:latin typeface="Cambria Math" panose="02040503050406030204" pitchFamily="18" charset="0"/>
                                <a:ea typeface="Cambria Math" panose="02040503050406030204" pitchFamily="18" charset="0"/>
                              </a:rPr>
                              <m:t>𝑅</m:t>
                            </m:r>
                          </m:e>
                          <m:sub>
                            <m:r>
                              <a:rPr lang="en-US" sz="2400" i="1">
                                <a:latin typeface="Cambria Math" panose="02040503050406030204" pitchFamily="18" charset="0"/>
                                <a:ea typeface="Cambria Math" panose="02040503050406030204" pitchFamily="18" charset="0"/>
                              </a:rPr>
                              <m:t>𝑚</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𝑛</m:t>
                            </m:r>
                          </m:sub>
                          <m:sup>
                            <m:r>
                              <a:rPr lang="en-US" sz="2400" i="1">
                                <a:latin typeface="Cambria Math" panose="02040503050406030204" pitchFamily="18" charset="0"/>
                                <a:ea typeface="Cambria Math" panose="02040503050406030204" pitchFamily="18" charset="0"/>
                              </a:rPr>
                              <m:t>𝑗</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𝑘</m:t>
                            </m:r>
                          </m:sup>
                        </m:sSubSup>
                      </m:num>
                      <m:den>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𝜆</m:t>
                            </m:r>
                          </m:e>
                          <m:sub>
                            <m:r>
                              <a:rPr lang="en-US" sz="2400" i="1">
                                <a:latin typeface="Cambria Math" panose="02040503050406030204" pitchFamily="18" charset="0"/>
                                <a:ea typeface="Cambria Math" panose="02040503050406030204" pitchFamily="18" charset="0"/>
                              </a:rPr>
                              <m:t>𝐿</m:t>
                            </m:r>
                            <m:r>
                              <a:rPr lang="en-US" sz="2400" i="1">
                                <a:latin typeface="Cambria Math" panose="02040503050406030204" pitchFamily="18" charset="0"/>
                                <a:ea typeface="Cambria Math" panose="02040503050406030204" pitchFamily="18" charset="0"/>
                              </a:rPr>
                              <m:t>1</m:t>
                            </m:r>
                          </m:sub>
                        </m:sSub>
                      </m:den>
                    </m:f>
                    <m:r>
                      <a:rPr lang="en-US" sz="2400" b="0" i="1" smtClean="0">
                        <a:latin typeface="Cambria Math" panose="02040503050406030204" pitchFamily="18" charset="0"/>
                        <a:ea typeface="Cambria Math" panose="02040503050406030204" pitchFamily="18" charset="0"/>
                      </a:rPr>
                      <m:t>)=</m:t>
                    </m:r>
                    <m:r>
                      <a:rPr lang="en-US" sz="2400" i="1" smtClean="0">
                        <a:latin typeface="Cambria Math" panose="02040503050406030204" pitchFamily="18" charset="0"/>
                        <a:ea typeface="Cambria Math" panose="02040503050406030204" pitchFamily="18" charset="0"/>
                      </a:rPr>
                      <m:t>1</m:t>
                    </m:r>
                  </m:oMath>
                </a14:m>
                <a:endParaRPr lang="en-US" sz="2400" dirty="0"/>
              </a:p>
            </p:txBody>
          </p:sp>
        </mc:Choice>
        <mc:Fallback xmlns="">
          <p:sp>
            <p:nvSpPr>
              <p:cNvPr id="17" name="TextBox 16"/>
              <p:cNvSpPr txBox="1">
                <a:spLocks noRot="1" noChangeAspect="1" noMove="1" noResize="1" noEditPoints="1" noAdjustHandles="1" noChangeArrowheads="1" noChangeShapeType="1" noTextEdit="1"/>
              </p:cNvSpPr>
              <p:nvPr/>
            </p:nvSpPr>
            <p:spPr>
              <a:xfrm>
                <a:off x="6318267" y="5634465"/>
                <a:ext cx="5264133" cy="800284"/>
              </a:xfrm>
              <a:prstGeom prst="rect">
                <a:avLst/>
              </a:prstGeom>
              <a:blipFill rotWithShape="0">
                <a:blip r:embed="rId7"/>
                <a:stretch>
                  <a:fillRect l="-1736" b="-758"/>
                </a:stretch>
              </a:blipFill>
            </p:spPr>
            <p:txBody>
              <a:bodyPr/>
              <a:lstStyle/>
              <a:p>
                <a:r>
                  <a:rPr lang="en-US">
                    <a:noFill/>
                  </a:rPr>
                  <a:t> </a:t>
                </a:r>
              </a:p>
            </p:txBody>
          </p:sp>
        </mc:Fallback>
      </mc:AlternateContent>
    </p:spTree>
    <p:extLst>
      <p:ext uri="{BB962C8B-B14F-4D97-AF65-F5344CB8AC3E}">
        <p14:creationId xmlns:p14="http://schemas.microsoft.com/office/powerpoint/2010/main" val="3887739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09600" y="1407160"/>
            <a:ext cx="10972800" cy="1618397"/>
          </a:xfrm>
        </p:spPr>
        <p:txBody>
          <a:bodyPr>
            <a:normAutofit/>
          </a:bodyPr>
          <a:lstStyle/>
          <a:p>
            <a:pPr marL="0" indent="0" algn="ctr">
              <a:spcBef>
                <a:spcPts val="1800"/>
              </a:spcBef>
              <a:buNone/>
            </a:pPr>
            <a:r>
              <a:rPr lang="en-US" b="1" dirty="0">
                <a:solidFill>
                  <a:prstClr val="black"/>
                </a:solidFill>
              </a:rPr>
              <a:t>Combine multiple epochs of ‘collapsed’ satellite observations in an Ambiguity Function Method (AFM) algorithm to solve for relative baselines</a:t>
            </a:r>
          </a:p>
        </p:txBody>
      </p:sp>
      <p:sp>
        <p:nvSpPr>
          <p:cNvPr id="10"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1"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a:t>
            </a:r>
            <a:r>
              <a:rPr lang="en-US" sz="2800" dirty="0">
                <a:solidFill>
                  <a:prstClr val="black">
                    <a:lumMod val="75000"/>
                    <a:lumOff val="25000"/>
                  </a:prstClr>
                </a:solidFill>
              </a:rPr>
              <a:t>5</a:t>
            </a:r>
          </a:p>
        </p:txBody>
      </p:sp>
      <p:pic>
        <p:nvPicPr>
          <p:cNvPr id="12"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13"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p:cNvSpPr txBox="1"/>
              <p:nvPr/>
            </p:nvSpPr>
            <p:spPr>
              <a:xfrm>
                <a:off x="1649965" y="3594530"/>
                <a:ext cx="7126823" cy="13432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nary>
                            <m:naryPr>
                              <m:chr m:val="∑"/>
                              <m:ctrlPr>
                                <a:rPr lang="en-US" sz="2400" i="1">
                                  <a:latin typeface="Cambria Math" panose="02040503050406030204" pitchFamily="18" charset="0"/>
                                  <a:ea typeface="Cambria Math" panose="02040503050406030204" pitchFamily="18" charset="0"/>
                                </a:rPr>
                              </m:ctrlPr>
                            </m:naryPr>
                            <m:sub>
                              <m:r>
                                <m:rPr>
                                  <m:brk m:alnAt="23"/>
                                </m:rPr>
                                <a:rPr lang="en-US" sz="2400" i="1">
                                  <a:latin typeface="Cambria Math" panose="02040503050406030204" pitchFamily="18" charset="0"/>
                                  <a:ea typeface="Cambria Math" panose="02040503050406030204" pitchFamily="18" charset="0"/>
                                </a:rPr>
                                <m:t>𝑗</m:t>
                              </m:r>
                              <m:r>
                                <a:rPr lang="en-US" sz="2400" i="1">
                                  <a:latin typeface="Cambria Math" panose="02040503050406030204" pitchFamily="18" charset="0"/>
                                  <a:ea typeface="Cambria Math" panose="02040503050406030204" pitchFamily="18" charset="0"/>
                                </a:rPr>
                                <m:t>=1</m:t>
                              </m:r>
                            </m:sub>
                            <m:sup>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𝑛</m:t>
                                  </m:r>
                                </m:e>
                                <m:sub>
                                  <m:r>
                                    <a:rPr lang="en-US" sz="2400" i="1">
                                      <a:latin typeface="Cambria Math" panose="02040503050406030204" pitchFamily="18" charset="0"/>
                                      <a:ea typeface="Cambria Math" panose="02040503050406030204" pitchFamily="18" charset="0"/>
                                    </a:rPr>
                                    <m:t>𝑒𝑝𝑜𝑐h</m:t>
                                  </m:r>
                                </m:sub>
                              </m:sSub>
                            </m:sup>
                            <m:e>
                              <m:nary>
                                <m:naryPr>
                                  <m:chr m:val="∑"/>
                                  <m:ctrlPr>
                                    <a:rPr lang="en-US" sz="2400" i="1">
                                      <a:latin typeface="Cambria Math" panose="02040503050406030204" pitchFamily="18" charset="0"/>
                                      <a:ea typeface="Cambria Math" panose="02040503050406030204" pitchFamily="18" charset="0"/>
                                    </a:rPr>
                                  </m:ctrlPr>
                                </m:naryPr>
                                <m:sub>
                                  <m:r>
                                    <m:rPr>
                                      <m:brk m:alnAt="23"/>
                                    </m:rPr>
                                    <a:rPr lang="en-US" sz="2400" i="1">
                                      <a:latin typeface="Cambria Math" panose="02040503050406030204" pitchFamily="18" charset="0"/>
                                      <a:ea typeface="Cambria Math" panose="02040503050406030204" pitchFamily="18" charset="0"/>
                                    </a:rPr>
                                    <m:t>𝑖</m:t>
                                  </m:r>
                                  <m:r>
                                    <a:rPr lang="en-US" sz="2400" i="1">
                                      <a:latin typeface="Cambria Math" panose="02040503050406030204" pitchFamily="18" charset="0"/>
                                      <a:ea typeface="Cambria Math" panose="02040503050406030204" pitchFamily="18" charset="0"/>
                                    </a:rPr>
                                    <m:t>=1</m:t>
                                  </m:r>
                                </m:sub>
                                <m:sup>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𝑛</m:t>
                                      </m:r>
                                    </m:e>
                                    <m:sub>
                                      <m:r>
                                        <a:rPr lang="en-US" sz="2400" i="1">
                                          <a:latin typeface="Cambria Math" panose="02040503050406030204" pitchFamily="18" charset="0"/>
                                          <a:ea typeface="Cambria Math" panose="02040503050406030204" pitchFamily="18" charset="0"/>
                                        </a:rPr>
                                        <m:t>𝑠𝑎𝑡</m:t>
                                      </m:r>
                                    </m:sub>
                                  </m:sSub>
                                  <m:r>
                                    <a:rPr lang="en-US" sz="2400" i="1">
                                      <a:latin typeface="Cambria Math" panose="02040503050406030204" pitchFamily="18" charset="0"/>
                                      <a:ea typeface="Cambria Math" panose="02040503050406030204" pitchFamily="18" charset="0"/>
                                    </a:rPr>
                                    <m:t>−1</m:t>
                                  </m:r>
                                </m:sup>
                                <m:e>
                                  <m:r>
                                    <m:rPr>
                                      <m:sty m:val="p"/>
                                    </m:rPr>
                                    <a:rPr lang="en-US" sz="2400">
                                      <a:latin typeface="Cambria Math" panose="02040503050406030204" pitchFamily="18" charset="0"/>
                                      <a:ea typeface="Cambria Math" panose="02040503050406030204" pitchFamily="18" charset="0"/>
                                    </a:rPr>
                                    <m:t>cos</m:t>
                                  </m:r>
                                  <m:r>
                                    <a:rPr lang="en-US" sz="2400" i="1">
                                      <a:latin typeface="Cambria Math" panose="02040503050406030204" pitchFamily="18" charset="0"/>
                                      <a:ea typeface="Cambria Math" panose="02040503050406030204" pitchFamily="18" charset="0"/>
                                    </a:rPr>
                                    <m:t>⁡(2</m:t>
                                  </m:r>
                                  <m:r>
                                    <a:rPr lang="en-US" sz="2400" i="1">
                                      <a:latin typeface="Cambria Math" panose="02040503050406030204" pitchFamily="18" charset="0"/>
                                      <a:ea typeface="Cambria Math" panose="02040503050406030204" pitchFamily="18" charset="0"/>
                                    </a:rPr>
                                    <m:t>𝜋</m:t>
                                  </m:r>
                                  <m:r>
                                    <a:rPr lang="en-US" sz="2400" i="1">
                                      <a:latin typeface="Cambria Math" panose="02040503050406030204" pitchFamily="18" charset="0"/>
                                      <a:ea typeface="Cambria Math" panose="02040503050406030204" pitchFamily="18" charset="0"/>
                                    </a:rPr>
                                    <m:t>∙</m:t>
                                  </m:r>
                                  <m:f>
                                    <m:fPr>
                                      <m:ctrlPr>
                                        <a:rPr lang="en-US" sz="2400"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m:t>
                                      </m:r>
                                      <m:sSubSup>
                                        <m:sSubSupPr>
                                          <m:ctrlPr>
                                            <a:rPr lang="en-US" sz="2400" i="1">
                                              <a:latin typeface="Cambria Math" panose="02040503050406030204" pitchFamily="18" charset="0"/>
                                              <a:ea typeface="Cambria Math" panose="02040503050406030204" pitchFamily="18" charset="0"/>
                                            </a:rPr>
                                          </m:ctrlPr>
                                        </m:sSubSupPr>
                                        <m:e>
                                          <m:r>
                                            <m:rPr>
                                              <m:sty m:val="p"/>
                                            </m:rPr>
                                            <a:rPr lang="el-GR" sz="2400" i="1">
                                              <a:latin typeface="Cambria Math" panose="02040503050406030204" pitchFamily="18" charset="0"/>
                                              <a:ea typeface="Cambria Math" panose="02040503050406030204" pitchFamily="18" charset="0"/>
                                            </a:rPr>
                                            <m:t>Φ</m:t>
                                          </m:r>
                                        </m:e>
                                        <m:sub>
                                          <m:r>
                                            <a:rPr lang="en-US" sz="2400" i="1">
                                              <a:latin typeface="Cambria Math" panose="02040503050406030204" pitchFamily="18" charset="0"/>
                                              <a:ea typeface="Cambria Math" panose="02040503050406030204" pitchFamily="18" charset="0"/>
                                            </a:rPr>
                                            <m:t>𝑚</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𝑛</m:t>
                                          </m:r>
                                        </m:sub>
                                        <m:sup>
                                          <m:r>
                                            <a:rPr lang="en-US" sz="2400" i="1">
                                              <a:latin typeface="Cambria Math" panose="02040503050406030204" pitchFamily="18" charset="0"/>
                                              <a:ea typeface="Cambria Math" panose="02040503050406030204" pitchFamily="18" charset="0"/>
                                            </a:rPr>
                                            <m:t>𝑗</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𝑘</m:t>
                                          </m:r>
                                        </m:sup>
                                      </m:sSubSup>
                                      <m:r>
                                        <a:rPr lang="en-US" sz="2400" i="1">
                                          <a:latin typeface="Cambria Math" panose="02040503050406030204" pitchFamily="18" charset="0"/>
                                          <a:ea typeface="Cambria Math" panose="02040503050406030204" pitchFamily="18" charset="0"/>
                                        </a:rPr>
                                        <m:t>−∆</m:t>
                                      </m:r>
                                      <m:r>
                                        <a:rPr lang="en-US" sz="2400">
                                          <a:latin typeface="Cambria Math" panose="02040503050406030204" pitchFamily="18" charset="0"/>
                                          <a:ea typeface="Cambria Math" panose="02040503050406030204" pitchFamily="18" charset="0"/>
                                        </a:rPr>
                                        <m:t>𝛻</m:t>
                                      </m:r>
                                      <m:sSubSup>
                                        <m:sSubSupPr>
                                          <m:ctrlPr>
                                            <a:rPr lang="en-US" sz="2400" i="1">
                                              <a:latin typeface="Cambria Math" panose="02040503050406030204" pitchFamily="18" charset="0"/>
                                              <a:ea typeface="Cambria Math" panose="02040503050406030204" pitchFamily="18" charset="0"/>
                                            </a:rPr>
                                          </m:ctrlPr>
                                        </m:sSubSupPr>
                                        <m:e>
                                          <m:r>
                                            <a:rPr lang="en-US" sz="2400" i="1">
                                              <a:latin typeface="Cambria Math" panose="02040503050406030204" pitchFamily="18" charset="0"/>
                                              <a:ea typeface="Cambria Math" panose="02040503050406030204" pitchFamily="18" charset="0"/>
                                            </a:rPr>
                                            <m:t>𝑅</m:t>
                                          </m:r>
                                        </m:e>
                                        <m:sub>
                                          <m:r>
                                            <a:rPr lang="en-US" sz="2400" i="1">
                                              <a:latin typeface="Cambria Math" panose="02040503050406030204" pitchFamily="18" charset="0"/>
                                              <a:ea typeface="Cambria Math" panose="02040503050406030204" pitchFamily="18" charset="0"/>
                                            </a:rPr>
                                            <m:t>𝑚</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𝑛</m:t>
                                          </m:r>
                                        </m:sub>
                                        <m:sup>
                                          <m:r>
                                            <a:rPr lang="en-US" sz="2400" i="1">
                                              <a:latin typeface="Cambria Math" panose="02040503050406030204" pitchFamily="18" charset="0"/>
                                              <a:ea typeface="Cambria Math" panose="02040503050406030204" pitchFamily="18" charset="0"/>
                                            </a:rPr>
                                            <m:t>𝑗</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𝑘</m:t>
                                          </m:r>
                                        </m:sup>
                                      </m:sSubSup>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𝑦</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𝑧</m:t>
                                      </m:r>
                                      <m:r>
                                        <a:rPr lang="en-US" sz="2400" b="0" i="1" smtClean="0">
                                          <a:latin typeface="Cambria Math" panose="02040503050406030204" pitchFamily="18" charset="0"/>
                                          <a:ea typeface="Cambria Math" panose="02040503050406030204" pitchFamily="18" charset="0"/>
                                        </a:rPr>
                                        <m:t>)</m:t>
                                      </m:r>
                                    </m:num>
                                    <m:den>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𝜆</m:t>
                                          </m:r>
                                        </m:e>
                                        <m:sub>
                                          <m:r>
                                            <a:rPr lang="en-US" sz="2400" i="1">
                                              <a:latin typeface="Cambria Math" panose="02040503050406030204" pitchFamily="18" charset="0"/>
                                              <a:ea typeface="Cambria Math" panose="02040503050406030204" pitchFamily="18" charset="0"/>
                                            </a:rPr>
                                            <m:t>𝐿</m:t>
                                          </m:r>
                                          <m:r>
                                            <a:rPr lang="en-US" sz="2400" i="1">
                                              <a:latin typeface="Cambria Math" panose="02040503050406030204" pitchFamily="18" charset="0"/>
                                              <a:ea typeface="Cambria Math" panose="02040503050406030204" pitchFamily="18" charset="0"/>
                                            </a:rPr>
                                            <m:t>1</m:t>
                                          </m:r>
                                        </m:sub>
                                      </m:sSub>
                                    </m:den>
                                  </m:f>
                                  <m:r>
                                    <a:rPr lang="en-US" sz="2400" i="1">
                                      <a:latin typeface="Cambria Math" panose="02040503050406030204" pitchFamily="18" charset="0"/>
                                      <a:ea typeface="Cambria Math" panose="02040503050406030204" pitchFamily="18" charset="0"/>
                                    </a:rPr>
                                    <m:t>)</m:t>
                                  </m:r>
                                  <m:r>
                                    <m:rPr>
                                      <m:nor/>
                                    </m:rPr>
                                    <a:rPr lang="en-US" sz="2400" dirty="0"/>
                                    <m:t> </m:t>
                                  </m:r>
                                </m:e>
                              </m:nary>
                            </m:e>
                          </m:nary>
                          <m:r>
                            <m:rPr>
                              <m:nor/>
                            </m:rPr>
                            <a:rPr lang="en-US" sz="2400" dirty="0" smtClean="0"/>
                            <m:t> </m:t>
                          </m:r>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𝑒𝑝𝑜𝑐h</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𝑛</m:t>
                              </m:r>
                            </m:e>
                            <m:sub>
                              <m:r>
                                <a:rPr lang="en-US" sz="2400" b="0" i="1" smtClean="0">
                                  <a:latin typeface="Cambria Math" panose="02040503050406030204" pitchFamily="18" charset="0"/>
                                  <a:ea typeface="Cambria Math" panose="02040503050406030204" pitchFamily="18" charset="0"/>
                                </a:rPr>
                                <m:t>𝑠𝑎𝑡</m:t>
                              </m:r>
                            </m:sub>
                          </m:sSub>
                          <m:r>
                            <a:rPr lang="en-US" sz="2400" b="0" i="1" smtClean="0">
                              <a:latin typeface="Cambria Math" panose="02040503050406030204" pitchFamily="18" charset="0"/>
                              <a:ea typeface="Cambria Math" panose="02040503050406030204" pitchFamily="18" charset="0"/>
                            </a:rPr>
                            <m:t>−1)</m:t>
                          </m:r>
                        </m:den>
                      </m:f>
                    </m:oMath>
                  </m:oMathPara>
                </a14:m>
                <a:endParaRPr lang="en-US" sz="2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1649965" y="3594530"/>
                <a:ext cx="7126823" cy="1343253"/>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p:cNvSpPr/>
              <p:nvPr/>
            </p:nvSpPr>
            <p:spPr>
              <a:xfrm>
                <a:off x="8579789" y="4197980"/>
                <a:ext cx="2247923"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r>
                        <a:rPr lang="en-US" sz="2800" b="0" i="1" smtClean="0">
                          <a:latin typeface="Cambria Math" panose="02040503050406030204" pitchFamily="18" charset="0"/>
                        </a:rPr>
                        <m:t>𝐴𝐹</m:t>
                      </m:r>
                      <m:r>
                        <a:rPr lang="en-US" sz="2800" b="0" i="1" smtClean="0">
                          <a:latin typeface="Cambria Math" panose="02040503050406030204" pitchFamily="18" charset="0"/>
                        </a:rPr>
                        <m:t>(</m:t>
                      </m:r>
                      <m:r>
                        <a:rPr lang="en-US" sz="2800" b="0" i="1" smtClean="0">
                          <a:latin typeface="Cambria Math" panose="02040503050406030204" pitchFamily="18" charset="0"/>
                        </a:rPr>
                        <m:t>𝑥</m:t>
                      </m:r>
                      <m:r>
                        <a:rPr lang="en-US" sz="2800" b="0" i="1" smtClean="0">
                          <a:latin typeface="Cambria Math" panose="02040503050406030204" pitchFamily="18" charset="0"/>
                        </a:rPr>
                        <m:t>,</m:t>
                      </m:r>
                      <m:r>
                        <a:rPr lang="en-US" sz="2800" b="0" i="1" smtClean="0">
                          <a:latin typeface="Cambria Math" panose="02040503050406030204" pitchFamily="18" charset="0"/>
                        </a:rPr>
                        <m:t>𝑦</m:t>
                      </m:r>
                      <m:r>
                        <a:rPr lang="en-US" sz="2800" b="0" i="1" smtClean="0">
                          <a:latin typeface="Cambria Math" panose="02040503050406030204" pitchFamily="18" charset="0"/>
                        </a:rPr>
                        <m:t>,</m:t>
                      </m:r>
                      <m:r>
                        <a:rPr lang="en-US" sz="2800" b="0" i="1" smtClean="0">
                          <a:latin typeface="Cambria Math" panose="02040503050406030204" pitchFamily="18" charset="0"/>
                        </a:rPr>
                        <m:t>𝑧</m:t>
                      </m:r>
                      <m:r>
                        <a:rPr lang="en-US" sz="2800" b="0" i="1" smtClean="0">
                          <a:latin typeface="Cambria Math" panose="02040503050406030204" pitchFamily="18" charset="0"/>
                        </a:rPr>
                        <m:t>)</m:t>
                      </m:r>
                    </m:oMath>
                  </m:oMathPara>
                </a14:m>
                <a:endParaRPr lang="en-US" sz="2800" dirty="0"/>
              </a:p>
            </p:txBody>
          </p:sp>
        </mc:Choice>
        <mc:Fallback xmlns="">
          <p:sp>
            <p:nvSpPr>
              <p:cNvPr id="2" name="Rectangle 1"/>
              <p:cNvSpPr>
                <a:spLocks noRot="1" noChangeAspect="1" noMove="1" noResize="1" noEditPoints="1" noAdjustHandles="1" noChangeArrowheads="1" noChangeShapeType="1" noTextEdit="1"/>
              </p:cNvSpPr>
              <p:nvPr/>
            </p:nvSpPr>
            <p:spPr>
              <a:xfrm>
                <a:off x="8579789" y="4197980"/>
                <a:ext cx="2247923" cy="523220"/>
              </a:xfrm>
              <a:prstGeom prst="rect">
                <a:avLst/>
              </a:prstGeom>
              <a:blipFill rotWithShape="0">
                <a:blip r:embed="rId5"/>
                <a:stretch>
                  <a:fillRect/>
                </a:stretch>
              </a:blipFill>
            </p:spPr>
            <p:txBody>
              <a:bodyPr/>
              <a:lstStyle/>
              <a:p>
                <a:r>
                  <a:rPr lang="en-US">
                    <a:noFill/>
                  </a:rPr>
                  <a:t> </a:t>
                </a:r>
              </a:p>
            </p:txBody>
          </p:sp>
        </mc:Fallback>
      </mc:AlternateContent>
      <p:sp>
        <p:nvSpPr>
          <p:cNvPr id="4" name="TextBox 3"/>
          <p:cNvSpPr txBox="1"/>
          <p:nvPr/>
        </p:nvSpPr>
        <p:spPr>
          <a:xfrm>
            <a:off x="2946035" y="5435600"/>
            <a:ext cx="6299930" cy="584775"/>
          </a:xfrm>
          <a:prstGeom prst="rect">
            <a:avLst/>
          </a:prstGeom>
          <a:noFill/>
        </p:spPr>
        <p:txBody>
          <a:bodyPr wrap="none" rtlCol="0">
            <a:spAutoFit/>
          </a:bodyPr>
          <a:lstStyle/>
          <a:p>
            <a:pPr algn="ctr"/>
            <a:r>
              <a:rPr lang="en-US" sz="3200" dirty="0" smtClean="0">
                <a:solidFill>
                  <a:srgbClr val="00B050"/>
                </a:solidFill>
              </a:rPr>
              <a:t>Immune to carrier phase cycle slips!</a:t>
            </a:r>
            <a:endParaRPr lang="en-US" sz="3200" dirty="0">
              <a:solidFill>
                <a:srgbClr val="00B050"/>
              </a:solidFill>
            </a:endParaRPr>
          </a:p>
        </p:txBody>
      </p:sp>
    </p:spTree>
    <p:extLst>
      <p:ext uri="{BB962C8B-B14F-4D97-AF65-F5344CB8AC3E}">
        <p14:creationId xmlns:p14="http://schemas.microsoft.com/office/powerpoint/2010/main" val="5924344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6035" y="274638"/>
            <a:ext cx="9347200" cy="1143000"/>
          </a:xfrm>
        </p:spPr>
        <p:txBody>
          <a:bodyPr/>
          <a:lstStyle/>
          <a:p>
            <a:r>
              <a:rPr lang="en-US" b="1" dirty="0" smtClean="0"/>
              <a:t>Outline</a:t>
            </a:r>
            <a:endParaRPr lang="en-US" b="1" dirty="0"/>
          </a:p>
        </p:txBody>
      </p:sp>
      <p:pic>
        <p:nvPicPr>
          <p:cNvPr id="4"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6"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520263" y="1733456"/>
            <a:ext cx="11269330" cy="487229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chemeClr val="bg1">
                    <a:lumMod val="75000"/>
                  </a:schemeClr>
                </a:solidFill>
              </a:rPr>
              <a:t>Motivation</a:t>
            </a:r>
          </a:p>
          <a:p>
            <a:r>
              <a:rPr lang="en-US" dirty="0" smtClean="0">
                <a:solidFill>
                  <a:schemeClr val="bg1">
                    <a:lumMod val="75000"/>
                  </a:schemeClr>
                </a:solidFill>
              </a:rPr>
              <a:t>Requirements and Overview</a:t>
            </a:r>
          </a:p>
          <a:p>
            <a:r>
              <a:rPr lang="en-US" dirty="0" smtClean="0">
                <a:solidFill>
                  <a:schemeClr val="bg1">
                    <a:lumMod val="75000"/>
                  </a:schemeClr>
                </a:solidFill>
              </a:rPr>
              <a:t>GPS Measurement Observables and Terminology</a:t>
            </a:r>
          </a:p>
          <a:p>
            <a:r>
              <a:rPr lang="en-US" dirty="0" smtClean="0">
                <a:solidFill>
                  <a:schemeClr val="bg1">
                    <a:lumMod val="75000"/>
                  </a:schemeClr>
                </a:solidFill>
              </a:rPr>
              <a:t>Technical Methodology</a:t>
            </a:r>
          </a:p>
          <a:p>
            <a:r>
              <a:rPr lang="en-US" dirty="0" smtClean="0"/>
              <a:t>Future Work</a:t>
            </a:r>
          </a:p>
          <a:p>
            <a:r>
              <a:rPr lang="en-US" dirty="0" smtClean="0">
                <a:solidFill>
                  <a:schemeClr val="bg1">
                    <a:lumMod val="75000"/>
                  </a:schemeClr>
                </a:solidFill>
              </a:rPr>
              <a:t>Experimental Implementation</a:t>
            </a:r>
          </a:p>
          <a:p>
            <a:r>
              <a:rPr lang="en-US" dirty="0" smtClean="0">
                <a:solidFill>
                  <a:schemeClr val="bg1">
                    <a:lumMod val="75000"/>
                  </a:schemeClr>
                </a:solidFill>
              </a:rPr>
              <a:t>Results (Demo)</a:t>
            </a:r>
          </a:p>
        </p:txBody>
      </p:sp>
      <p:sp>
        <p:nvSpPr>
          <p:cNvPr id="8" name="Content Placeholder 2"/>
          <p:cNvSpPr txBox="1">
            <a:spLocks/>
          </p:cNvSpPr>
          <p:nvPr/>
        </p:nvSpPr>
        <p:spPr>
          <a:xfrm>
            <a:off x="521310" y="1732409"/>
            <a:ext cx="11269330" cy="487229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prstClr val="black"/>
                </a:solidFill>
              </a:rPr>
              <a:t>Motivation</a:t>
            </a:r>
          </a:p>
          <a:p>
            <a:r>
              <a:rPr lang="en-US" dirty="0" smtClean="0">
                <a:solidFill>
                  <a:prstClr val="black"/>
                </a:solidFill>
              </a:rPr>
              <a:t>Requirements and Overview</a:t>
            </a:r>
          </a:p>
          <a:p>
            <a:r>
              <a:rPr lang="en-US" dirty="0" smtClean="0">
                <a:solidFill>
                  <a:prstClr val="black"/>
                </a:solidFill>
              </a:rPr>
              <a:t>GPS Measurement Observables and Terminology</a:t>
            </a:r>
          </a:p>
          <a:p>
            <a:r>
              <a:rPr lang="en-US" dirty="0" smtClean="0">
                <a:solidFill>
                  <a:prstClr val="black"/>
                </a:solidFill>
              </a:rPr>
              <a:t>Technical Methodology</a:t>
            </a:r>
          </a:p>
          <a:p>
            <a:r>
              <a:rPr lang="en-US" dirty="0" smtClean="0">
                <a:solidFill>
                  <a:prstClr val="black"/>
                </a:solidFill>
              </a:rPr>
              <a:t>Future Work</a:t>
            </a:r>
          </a:p>
          <a:p>
            <a:r>
              <a:rPr lang="en-US" dirty="0" smtClean="0">
                <a:solidFill>
                  <a:prstClr val="black"/>
                </a:solidFill>
              </a:rPr>
              <a:t>Experimental Implementation</a:t>
            </a:r>
          </a:p>
          <a:p>
            <a:r>
              <a:rPr lang="en-US" dirty="0" smtClean="0">
                <a:solidFill>
                  <a:prstClr val="black"/>
                </a:solidFill>
              </a:rPr>
              <a:t>Results (Demo)</a:t>
            </a:r>
            <a:endParaRPr lang="en-US" dirty="0">
              <a:solidFill>
                <a:prstClr val="black"/>
              </a:solidFill>
            </a:endParaRPr>
          </a:p>
        </p:txBody>
      </p:sp>
    </p:spTree>
    <p:extLst>
      <p:ext uri="{BB962C8B-B14F-4D97-AF65-F5344CB8AC3E}">
        <p14:creationId xmlns:p14="http://schemas.microsoft.com/office/powerpoint/2010/main" val="39102579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100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187354" y="2914428"/>
            <a:ext cx="10395045" cy="2468561"/>
          </a:xfrm>
        </p:spPr>
        <p:txBody>
          <a:bodyPr>
            <a:normAutofit fontScale="85000" lnSpcReduction="20000"/>
          </a:bodyPr>
          <a:lstStyle/>
          <a:p>
            <a:r>
              <a:rPr lang="en-US" dirty="0" smtClean="0"/>
              <a:t>Results </a:t>
            </a:r>
            <a:r>
              <a:rPr lang="en-US" dirty="0"/>
              <a:t>from tracking algorithm will allow for baseline calculation to collapse to the stationary </a:t>
            </a:r>
            <a:r>
              <a:rPr lang="en-US" dirty="0" smtClean="0"/>
              <a:t>case</a:t>
            </a:r>
          </a:p>
          <a:p>
            <a:endParaRPr lang="en-US" sz="400" dirty="0"/>
          </a:p>
          <a:p>
            <a:r>
              <a:rPr lang="en-US" dirty="0"/>
              <a:t>Multiple epochs of data will provide much needed GPS satellite constellation changes for the removal of unlikely ambiguity </a:t>
            </a:r>
            <a:r>
              <a:rPr lang="en-US" dirty="0" smtClean="0"/>
              <a:t>sets</a:t>
            </a:r>
          </a:p>
          <a:p>
            <a:endParaRPr lang="en-US" sz="400" dirty="0"/>
          </a:p>
          <a:p>
            <a:r>
              <a:rPr lang="en-US" dirty="0"/>
              <a:t>This combination should enable rapid on-the-fly (OTF) ambiguity resolution, as well as </a:t>
            </a:r>
            <a:r>
              <a:rPr lang="en-US" dirty="0" smtClean="0"/>
              <a:t>verification</a:t>
            </a:r>
            <a:endParaRPr lang="en-US" dirty="0"/>
          </a:p>
        </p:txBody>
      </p:sp>
      <p:sp>
        <p:nvSpPr>
          <p:cNvPr id="7" name="Titel 1"/>
          <p:cNvSpPr txBox="1">
            <a:spLocks/>
          </p:cNvSpPr>
          <p:nvPr/>
        </p:nvSpPr>
        <p:spPr>
          <a:xfrm>
            <a:off x="2016035" y="274638"/>
            <a:ext cx="9347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Future Work</a:t>
            </a:r>
            <a:endParaRPr lang="en-US" b="1" dirty="0"/>
          </a:p>
        </p:txBody>
      </p:sp>
      <p:pic>
        <p:nvPicPr>
          <p:cNvPr id="8"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9"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616609" y="5533448"/>
            <a:ext cx="10958783" cy="954107"/>
          </a:xfrm>
          <a:prstGeom prst="rect">
            <a:avLst/>
          </a:prstGeom>
        </p:spPr>
        <p:txBody>
          <a:bodyPr wrap="square">
            <a:spAutoFit/>
          </a:bodyPr>
          <a:lstStyle/>
          <a:p>
            <a:pPr algn="ctr"/>
            <a:r>
              <a:rPr lang="en-US" sz="2800" b="1" dirty="0"/>
              <a:t>Extension of successful methodology to include cooperative network adjustments for both increased precision and faster ambiguity resolution</a:t>
            </a:r>
          </a:p>
        </p:txBody>
      </p:sp>
      <p:sp>
        <p:nvSpPr>
          <p:cNvPr id="4" name="Rectangle 3"/>
          <p:cNvSpPr/>
          <p:nvPr/>
        </p:nvSpPr>
        <p:spPr>
          <a:xfrm>
            <a:off x="201204" y="1595062"/>
            <a:ext cx="11789592" cy="954107"/>
          </a:xfrm>
          <a:prstGeom prst="rect">
            <a:avLst/>
          </a:prstGeom>
        </p:spPr>
        <p:txBody>
          <a:bodyPr wrap="square">
            <a:spAutoFit/>
          </a:bodyPr>
          <a:lstStyle/>
          <a:p>
            <a:pPr algn="ctr"/>
            <a:r>
              <a:rPr lang="en-US" sz="2800" b="1" dirty="0"/>
              <a:t>We only solved half of the problem</a:t>
            </a:r>
          </a:p>
          <a:p>
            <a:pPr algn="ctr"/>
            <a:r>
              <a:rPr lang="en-US" sz="2800" i="1" dirty="0"/>
              <a:t>Initial baseline determination and re-initialization upon loss of satellite locks</a:t>
            </a:r>
          </a:p>
        </p:txBody>
      </p:sp>
    </p:spTree>
    <p:extLst>
      <p:ext uri="{BB962C8B-B14F-4D97-AF65-F5344CB8AC3E}">
        <p14:creationId xmlns:p14="http://schemas.microsoft.com/office/powerpoint/2010/main" val="36066562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6035" y="274638"/>
            <a:ext cx="9347200" cy="1143000"/>
          </a:xfrm>
        </p:spPr>
        <p:txBody>
          <a:bodyPr/>
          <a:lstStyle/>
          <a:p>
            <a:r>
              <a:rPr lang="en-US" b="1" dirty="0" smtClean="0"/>
              <a:t>Outline</a:t>
            </a:r>
            <a:endParaRPr lang="en-US" b="1" dirty="0"/>
          </a:p>
        </p:txBody>
      </p:sp>
      <p:pic>
        <p:nvPicPr>
          <p:cNvPr id="4"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6"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520263" y="1733456"/>
            <a:ext cx="11269330" cy="487229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chemeClr val="bg1">
                    <a:lumMod val="75000"/>
                  </a:schemeClr>
                </a:solidFill>
              </a:rPr>
              <a:t>Motivation</a:t>
            </a:r>
          </a:p>
          <a:p>
            <a:r>
              <a:rPr lang="en-US" dirty="0" smtClean="0">
                <a:solidFill>
                  <a:schemeClr val="bg1">
                    <a:lumMod val="75000"/>
                  </a:schemeClr>
                </a:solidFill>
              </a:rPr>
              <a:t>Requirements and Overview</a:t>
            </a:r>
          </a:p>
          <a:p>
            <a:r>
              <a:rPr lang="en-US" dirty="0" smtClean="0">
                <a:solidFill>
                  <a:schemeClr val="bg1">
                    <a:lumMod val="75000"/>
                  </a:schemeClr>
                </a:solidFill>
              </a:rPr>
              <a:t>GPS Measurement Observables and Terminology</a:t>
            </a:r>
          </a:p>
          <a:p>
            <a:r>
              <a:rPr lang="en-US" dirty="0" smtClean="0">
                <a:solidFill>
                  <a:schemeClr val="bg1">
                    <a:lumMod val="75000"/>
                  </a:schemeClr>
                </a:solidFill>
              </a:rPr>
              <a:t>Technical Methodology</a:t>
            </a:r>
          </a:p>
          <a:p>
            <a:r>
              <a:rPr lang="en-US" dirty="0" smtClean="0">
                <a:solidFill>
                  <a:schemeClr val="bg1">
                    <a:lumMod val="75000"/>
                  </a:schemeClr>
                </a:solidFill>
              </a:rPr>
              <a:t>Future Work</a:t>
            </a:r>
          </a:p>
          <a:p>
            <a:r>
              <a:rPr lang="en-US" dirty="0" smtClean="0">
                <a:solidFill>
                  <a:prstClr val="black"/>
                </a:solidFill>
              </a:rPr>
              <a:t>Experimental Implementation</a:t>
            </a:r>
          </a:p>
          <a:p>
            <a:r>
              <a:rPr lang="en-US" dirty="0" smtClean="0">
                <a:solidFill>
                  <a:schemeClr val="bg1">
                    <a:lumMod val="75000"/>
                  </a:schemeClr>
                </a:solidFill>
              </a:rPr>
              <a:t>Results (Demo)</a:t>
            </a:r>
          </a:p>
        </p:txBody>
      </p:sp>
      <p:sp>
        <p:nvSpPr>
          <p:cNvPr id="8" name="Content Placeholder 2"/>
          <p:cNvSpPr txBox="1">
            <a:spLocks/>
          </p:cNvSpPr>
          <p:nvPr/>
        </p:nvSpPr>
        <p:spPr>
          <a:xfrm>
            <a:off x="521310" y="1732409"/>
            <a:ext cx="11269330" cy="487229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prstClr val="black"/>
                </a:solidFill>
              </a:rPr>
              <a:t>Motivation</a:t>
            </a:r>
          </a:p>
          <a:p>
            <a:r>
              <a:rPr lang="en-US" dirty="0" smtClean="0">
                <a:solidFill>
                  <a:prstClr val="black"/>
                </a:solidFill>
              </a:rPr>
              <a:t>Requirements and Overview</a:t>
            </a:r>
          </a:p>
          <a:p>
            <a:r>
              <a:rPr lang="en-US" dirty="0" smtClean="0">
                <a:solidFill>
                  <a:prstClr val="black"/>
                </a:solidFill>
              </a:rPr>
              <a:t>GPS Measurement Observables and Terminology</a:t>
            </a:r>
          </a:p>
          <a:p>
            <a:r>
              <a:rPr lang="en-US" dirty="0" smtClean="0">
                <a:solidFill>
                  <a:prstClr val="black"/>
                </a:solidFill>
              </a:rPr>
              <a:t>Technical Methodology</a:t>
            </a:r>
          </a:p>
          <a:p>
            <a:r>
              <a:rPr lang="en-US" dirty="0" smtClean="0">
                <a:solidFill>
                  <a:prstClr val="black"/>
                </a:solidFill>
              </a:rPr>
              <a:t>Future Work</a:t>
            </a:r>
          </a:p>
          <a:p>
            <a:r>
              <a:rPr lang="en-US" dirty="0" smtClean="0">
                <a:solidFill>
                  <a:prstClr val="black"/>
                </a:solidFill>
              </a:rPr>
              <a:t>Experimental Implementation</a:t>
            </a:r>
          </a:p>
          <a:p>
            <a:r>
              <a:rPr lang="en-US" dirty="0" smtClean="0">
                <a:solidFill>
                  <a:prstClr val="black"/>
                </a:solidFill>
              </a:rPr>
              <a:t>Results (Demo)</a:t>
            </a:r>
            <a:endParaRPr lang="en-US" dirty="0">
              <a:solidFill>
                <a:prstClr val="black"/>
              </a:solidFill>
            </a:endParaRPr>
          </a:p>
        </p:txBody>
      </p:sp>
    </p:spTree>
    <p:extLst>
      <p:ext uri="{BB962C8B-B14F-4D97-AF65-F5344CB8AC3E}">
        <p14:creationId xmlns:p14="http://schemas.microsoft.com/office/powerpoint/2010/main" val="39102579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100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pic>
        <p:nvPicPr>
          <p:cNvPr id="2" name="Picture 2" descr="D:\Dropbox\work\Paper\MobiSys 2013 - Relative GPS\Data\ConferenceVideo\Pictures\IMG_056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54272" y="1527999"/>
            <a:ext cx="6716987" cy="503774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Dropbox\work\Paper\MobiSys 2013 - Relative GPS\Data\ConferenceVideo\Pictures\IMG_056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813" t="26833" r="13229" b="14872"/>
          <a:stretch/>
        </p:blipFill>
        <p:spPr bwMode="auto">
          <a:xfrm rot="5400000">
            <a:off x="-181738" y="2730478"/>
            <a:ext cx="5084767" cy="2679810"/>
          </a:xfrm>
          <a:prstGeom prst="rect">
            <a:avLst/>
          </a:prstGeom>
          <a:noFill/>
          <a:extLst>
            <a:ext uri="{909E8E84-426E-40DD-AFC4-6F175D3DCCD1}">
              <a14:hiddenFill xmlns:a14="http://schemas.microsoft.com/office/drawing/2010/main">
                <a:solidFill>
                  <a:srgbClr val="FFFFFF"/>
                </a:solidFill>
              </a14:hiddenFill>
            </a:ext>
          </a:extLst>
        </p:spPr>
      </p:pic>
      <p:sp>
        <p:nvSpPr>
          <p:cNvPr id="10"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Implementation</a:t>
            </a:r>
            <a:endParaRPr lang="en-US" b="1" dirty="0">
              <a:solidFill>
                <a:prstClr val="black"/>
              </a:solidFill>
            </a:endParaRPr>
          </a:p>
        </p:txBody>
      </p:sp>
      <p:sp>
        <p:nvSpPr>
          <p:cNvPr id="11"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Hardware Architecture</a:t>
            </a:r>
            <a:endParaRPr lang="en-US" sz="2800" dirty="0">
              <a:solidFill>
                <a:prstClr val="black">
                  <a:lumMod val="75000"/>
                  <a:lumOff val="25000"/>
                </a:prstClr>
              </a:solidFill>
            </a:endParaRPr>
          </a:p>
        </p:txBody>
      </p:sp>
      <p:cxnSp>
        <p:nvCxnSpPr>
          <p:cNvPr id="12"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97937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sp>
        <p:nvSpPr>
          <p:cNvPr id="11"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Implementation</a:t>
            </a:r>
            <a:endParaRPr lang="en-US" b="1" dirty="0">
              <a:solidFill>
                <a:prstClr val="black"/>
              </a:solidFill>
            </a:endParaRPr>
          </a:p>
        </p:txBody>
      </p:sp>
      <p:sp>
        <p:nvSpPr>
          <p:cNvPr id="12"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Software Architecture</a:t>
            </a:r>
            <a:endParaRPr lang="en-US" sz="2800" dirty="0">
              <a:solidFill>
                <a:prstClr val="black">
                  <a:lumMod val="75000"/>
                  <a:lumOff val="25000"/>
                </a:prstClr>
              </a:solidFill>
            </a:endParaRPr>
          </a:p>
        </p:txBody>
      </p:sp>
      <p:cxnSp>
        <p:nvCxnSpPr>
          <p:cNvPr id="13"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201204" y="1524722"/>
            <a:ext cx="11789592" cy="1384995"/>
          </a:xfrm>
          <a:prstGeom prst="rect">
            <a:avLst/>
          </a:prstGeom>
        </p:spPr>
        <p:txBody>
          <a:bodyPr wrap="square">
            <a:spAutoFit/>
          </a:bodyPr>
          <a:lstStyle/>
          <a:p>
            <a:pPr algn="ctr"/>
            <a:r>
              <a:rPr lang="en-US" sz="2800" b="1" dirty="0" smtClean="0"/>
              <a:t>Distributed, Multi-Agent System</a:t>
            </a:r>
            <a:endParaRPr lang="en-US" sz="2800" b="1" dirty="0"/>
          </a:p>
          <a:p>
            <a:pPr algn="ctr"/>
            <a:r>
              <a:rPr lang="en-US" sz="2800" i="1" dirty="0" smtClean="0"/>
              <a:t>Software agent-based system comprising distinct, distributed agents running on physically separate devices and communicating over a network</a:t>
            </a:r>
            <a:endParaRPr lang="en-US" sz="2800" i="1" dirty="0"/>
          </a:p>
        </p:txBody>
      </p:sp>
      <p:sp>
        <p:nvSpPr>
          <p:cNvPr id="15" name="Inhaltsplatzhalter 2"/>
          <p:cNvSpPr>
            <a:spLocks noGrp="1"/>
          </p:cNvSpPr>
          <p:nvPr>
            <p:ph idx="1"/>
          </p:nvPr>
        </p:nvSpPr>
        <p:spPr>
          <a:xfrm>
            <a:off x="534572" y="3185255"/>
            <a:ext cx="11255020" cy="3341944"/>
          </a:xfrm>
        </p:spPr>
        <p:txBody>
          <a:bodyPr>
            <a:noAutofit/>
          </a:bodyPr>
          <a:lstStyle/>
          <a:p>
            <a:r>
              <a:rPr lang="en-US" sz="2500" dirty="0" smtClean="0"/>
              <a:t>“Software Agent”:  A computer program whose purpose is to act on behalf of or provide a data resource for a standalone application</a:t>
            </a:r>
          </a:p>
          <a:p>
            <a:pPr lvl="1"/>
            <a:r>
              <a:rPr lang="en-US" sz="2300" dirty="0" smtClean="0"/>
              <a:t>Background service capable of providing localization services to a requesting application</a:t>
            </a:r>
          </a:p>
          <a:p>
            <a:r>
              <a:rPr lang="en-US" sz="2500" dirty="0" smtClean="0"/>
              <a:t>  “Multi-Agent”:  The system comprises multiple distinct software agents to provide functionality</a:t>
            </a:r>
          </a:p>
          <a:p>
            <a:r>
              <a:rPr lang="en-US" sz="2500" dirty="0" smtClean="0"/>
              <a:t>“Distributed”:  The multiple agents are disseminated among separate and unique devices</a:t>
            </a:r>
            <a:endParaRPr lang="en-US" sz="2500" dirty="0"/>
          </a:p>
        </p:txBody>
      </p:sp>
    </p:spTree>
    <p:extLst>
      <p:ext uri="{BB962C8B-B14F-4D97-AF65-F5344CB8AC3E}">
        <p14:creationId xmlns:p14="http://schemas.microsoft.com/office/powerpoint/2010/main" val="16180277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xEl>
                                              <p:pRg st="1" end="1"/>
                                            </p:txEl>
                                          </p:spTgt>
                                        </p:tgtEl>
                                        <p:attrNameLst>
                                          <p:attrName>style.visibility</p:attrName>
                                        </p:attrNameLst>
                                      </p:cBhvr>
                                      <p:to>
                                        <p:strVal val="visible"/>
                                      </p:to>
                                    </p:set>
                                    <p:animEffect transition="in" filter="fade">
                                      <p:cBhvr>
                                        <p:cTn id="10" dur="500"/>
                                        <p:tgtEl>
                                          <p:spTgt spid="1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animEffect transition="in" filter="fade">
                                      <p:cBhvr>
                                        <p:cTn id="15" dur="500"/>
                                        <p:tgtEl>
                                          <p:spTgt spid="1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xEl>
                                              <p:pRg st="3" end="3"/>
                                            </p:txEl>
                                          </p:spTgt>
                                        </p:tgtEl>
                                        <p:attrNameLst>
                                          <p:attrName>style.visibility</p:attrName>
                                        </p:attrNameLst>
                                      </p:cBhvr>
                                      <p:to>
                                        <p:strVal val="visible"/>
                                      </p:to>
                                    </p:set>
                                    <p:animEffect transition="in" filter="fade">
                                      <p:cBhvr>
                                        <p:cTn id="20" dur="500"/>
                                        <p:tgtEl>
                                          <p:spTgt spid="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sp>
        <p:nvSpPr>
          <p:cNvPr id="11"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Implementation</a:t>
            </a:r>
            <a:endParaRPr lang="en-US" b="1" dirty="0">
              <a:solidFill>
                <a:prstClr val="black"/>
              </a:solidFill>
            </a:endParaRPr>
          </a:p>
        </p:txBody>
      </p:sp>
      <p:sp>
        <p:nvSpPr>
          <p:cNvPr id="12"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Software Architecture</a:t>
            </a:r>
            <a:endParaRPr lang="en-US" sz="2800" dirty="0">
              <a:solidFill>
                <a:prstClr val="black">
                  <a:lumMod val="75000"/>
                  <a:lumOff val="25000"/>
                </a:prstClr>
              </a:solidFill>
            </a:endParaRPr>
          </a:p>
        </p:txBody>
      </p:sp>
      <p:cxnSp>
        <p:nvCxnSpPr>
          <p:cNvPr id="13"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1737" y="1660079"/>
            <a:ext cx="9308527" cy="4840873"/>
          </a:xfrm>
          <a:prstGeom prst="rect">
            <a:avLst/>
          </a:prstGeom>
        </p:spPr>
      </p:pic>
    </p:spTree>
    <p:extLst>
      <p:ext uri="{BB962C8B-B14F-4D97-AF65-F5344CB8AC3E}">
        <p14:creationId xmlns:p14="http://schemas.microsoft.com/office/powerpoint/2010/main" val="26517013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6035" y="274638"/>
            <a:ext cx="9347200" cy="1143000"/>
          </a:xfrm>
        </p:spPr>
        <p:txBody>
          <a:bodyPr/>
          <a:lstStyle/>
          <a:p>
            <a:r>
              <a:rPr lang="en-US" b="1" dirty="0" smtClean="0"/>
              <a:t>Outline</a:t>
            </a:r>
            <a:endParaRPr lang="en-US" b="1" dirty="0"/>
          </a:p>
        </p:txBody>
      </p:sp>
      <p:pic>
        <p:nvPicPr>
          <p:cNvPr id="4"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6"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520263" y="1733456"/>
            <a:ext cx="11269330" cy="487229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chemeClr val="bg1">
                    <a:lumMod val="75000"/>
                  </a:schemeClr>
                </a:solidFill>
              </a:rPr>
              <a:t>Motivation</a:t>
            </a:r>
          </a:p>
          <a:p>
            <a:r>
              <a:rPr lang="en-US" dirty="0" smtClean="0">
                <a:solidFill>
                  <a:schemeClr val="bg1">
                    <a:lumMod val="75000"/>
                  </a:schemeClr>
                </a:solidFill>
              </a:rPr>
              <a:t>Requirements and Overview</a:t>
            </a:r>
          </a:p>
          <a:p>
            <a:r>
              <a:rPr lang="en-US" dirty="0" smtClean="0">
                <a:solidFill>
                  <a:schemeClr val="bg1">
                    <a:lumMod val="75000"/>
                  </a:schemeClr>
                </a:solidFill>
              </a:rPr>
              <a:t>GPS Measurement Observables and Terminology</a:t>
            </a:r>
          </a:p>
          <a:p>
            <a:r>
              <a:rPr lang="en-US" dirty="0" smtClean="0">
                <a:solidFill>
                  <a:schemeClr val="bg1">
                    <a:lumMod val="75000"/>
                  </a:schemeClr>
                </a:solidFill>
              </a:rPr>
              <a:t>Technical Methodology</a:t>
            </a:r>
          </a:p>
          <a:p>
            <a:r>
              <a:rPr lang="en-US" dirty="0" smtClean="0">
                <a:solidFill>
                  <a:schemeClr val="bg1">
                    <a:lumMod val="75000"/>
                  </a:schemeClr>
                </a:solidFill>
              </a:rPr>
              <a:t>Future Work</a:t>
            </a:r>
          </a:p>
          <a:p>
            <a:r>
              <a:rPr lang="en-US" dirty="0" smtClean="0">
                <a:solidFill>
                  <a:schemeClr val="bg1">
                    <a:lumMod val="75000"/>
                  </a:schemeClr>
                </a:solidFill>
              </a:rPr>
              <a:t>Experimental Implementation</a:t>
            </a:r>
          </a:p>
          <a:p>
            <a:r>
              <a:rPr lang="en-US" dirty="0" smtClean="0">
                <a:solidFill>
                  <a:prstClr val="black"/>
                </a:solidFill>
              </a:rPr>
              <a:t>Results (Demo)</a:t>
            </a:r>
          </a:p>
        </p:txBody>
      </p:sp>
      <p:sp>
        <p:nvSpPr>
          <p:cNvPr id="8" name="Content Placeholder 2"/>
          <p:cNvSpPr txBox="1">
            <a:spLocks/>
          </p:cNvSpPr>
          <p:nvPr/>
        </p:nvSpPr>
        <p:spPr>
          <a:xfrm>
            <a:off x="521310" y="1732409"/>
            <a:ext cx="11269330" cy="487229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prstClr val="black"/>
                </a:solidFill>
              </a:rPr>
              <a:t>Motivation</a:t>
            </a:r>
          </a:p>
          <a:p>
            <a:r>
              <a:rPr lang="en-US" dirty="0" smtClean="0">
                <a:solidFill>
                  <a:prstClr val="black"/>
                </a:solidFill>
              </a:rPr>
              <a:t>Requirements and Overview</a:t>
            </a:r>
          </a:p>
          <a:p>
            <a:r>
              <a:rPr lang="en-US" dirty="0" smtClean="0">
                <a:solidFill>
                  <a:prstClr val="black"/>
                </a:solidFill>
              </a:rPr>
              <a:t>GPS Measurement Observables and Terminology</a:t>
            </a:r>
          </a:p>
          <a:p>
            <a:r>
              <a:rPr lang="en-US" dirty="0" smtClean="0">
                <a:solidFill>
                  <a:prstClr val="black"/>
                </a:solidFill>
              </a:rPr>
              <a:t>Technical Methodology</a:t>
            </a:r>
          </a:p>
          <a:p>
            <a:r>
              <a:rPr lang="en-US" dirty="0" smtClean="0">
                <a:solidFill>
                  <a:prstClr val="black"/>
                </a:solidFill>
              </a:rPr>
              <a:t>Future Work</a:t>
            </a:r>
          </a:p>
          <a:p>
            <a:r>
              <a:rPr lang="en-US" dirty="0" smtClean="0">
                <a:solidFill>
                  <a:prstClr val="black"/>
                </a:solidFill>
              </a:rPr>
              <a:t>Experimental Implementation</a:t>
            </a:r>
          </a:p>
          <a:p>
            <a:r>
              <a:rPr lang="en-US" dirty="0" smtClean="0">
                <a:solidFill>
                  <a:prstClr val="black"/>
                </a:solidFill>
              </a:rPr>
              <a:t>Results (Demo)</a:t>
            </a:r>
            <a:endParaRPr lang="en-US" dirty="0">
              <a:solidFill>
                <a:prstClr val="black"/>
              </a:solidFill>
            </a:endParaRPr>
          </a:p>
        </p:txBody>
      </p:sp>
    </p:spTree>
    <p:extLst>
      <p:ext uri="{BB962C8B-B14F-4D97-AF65-F5344CB8AC3E}">
        <p14:creationId xmlns:p14="http://schemas.microsoft.com/office/powerpoint/2010/main" val="39102579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100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txBox="1">
            <a:spLocks/>
          </p:cNvSpPr>
          <p:nvPr/>
        </p:nvSpPr>
        <p:spPr>
          <a:xfrm>
            <a:off x="2016035" y="274638"/>
            <a:ext cx="9347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Results</a:t>
            </a:r>
            <a:endParaRPr lang="en-US" b="1" dirty="0"/>
          </a:p>
        </p:txBody>
      </p:sp>
      <p:pic>
        <p:nvPicPr>
          <p:cNvPr id="8"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9"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74" name="Picture 2" descr="C:\Users\Owner\Desktop\1TrackWithGroundTruth.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2295" y="1694171"/>
            <a:ext cx="2544090" cy="4631368"/>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Owner\Desktop\2Reported.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99493" y="1694171"/>
            <a:ext cx="2446350" cy="463136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Owner\Desktop\3Track.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32244" y="1694173"/>
            <a:ext cx="2457461" cy="463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6153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txBox="1">
            <a:spLocks/>
          </p:cNvSpPr>
          <p:nvPr/>
        </p:nvSpPr>
        <p:spPr>
          <a:xfrm>
            <a:off x="2016035" y="274638"/>
            <a:ext cx="9347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Results</a:t>
            </a:r>
            <a:endParaRPr lang="en-US" b="1" dirty="0"/>
          </a:p>
        </p:txBody>
      </p:sp>
      <p:pic>
        <p:nvPicPr>
          <p:cNvPr id="8"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9"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050" name="Picture 2" descr="D:\Dropbox\work\Paper\MobiSys 2013 - Relative GPS\figures\RelativeDistanceTrackRef.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9527" y="1578084"/>
            <a:ext cx="9552946" cy="4895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13669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txBox="1">
            <a:spLocks/>
          </p:cNvSpPr>
          <p:nvPr/>
        </p:nvSpPr>
        <p:spPr>
          <a:xfrm>
            <a:off x="2016035" y="274638"/>
            <a:ext cx="9347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Results</a:t>
            </a:r>
            <a:endParaRPr lang="en-US" b="1" dirty="0"/>
          </a:p>
        </p:txBody>
      </p:sp>
      <p:pic>
        <p:nvPicPr>
          <p:cNvPr id="8"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9"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74" name="Picture 2" descr="D:\Dropbox\work\Paper\MobiSys 2013 - Relative GPS\figures\TrackAngle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5631" y="1601185"/>
            <a:ext cx="8440738" cy="4933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8200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ctrTitle"/>
          </p:nvPr>
        </p:nvSpPr>
        <p:spPr>
          <a:xfrm>
            <a:off x="1524000" y="2656010"/>
            <a:ext cx="9144000" cy="1634044"/>
          </a:xfrm>
        </p:spPr>
        <p:txBody>
          <a:bodyPr>
            <a:noAutofit/>
          </a:bodyPr>
          <a:lstStyle/>
          <a:p>
            <a:r>
              <a:rPr lang="en-US" sz="8800" dirty="0" smtClean="0">
                <a:solidFill>
                  <a:srgbClr val="10180A"/>
                </a:solidFill>
                <a:effectLst>
                  <a:outerShdw blurRad="38100" dist="38100" dir="2700000" algn="tl">
                    <a:srgbClr val="000000">
                      <a:alpha val="43137"/>
                    </a:srgbClr>
                  </a:outerShdw>
                </a:effectLst>
                <a:latin typeface="Berlin Sans FB Demi" panose="020E0802020502020306" pitchFamily="34" charset="0"/>
              </a:rPr>
              <a:t>Questions?</a:t>
            </a:r>
            <a:endParaRPr lang="en-US" sz="8800" dirty="0">
              <a:solidFill>
                <a:srgbClr val="10180A"/>
              </a:solidFill>
              <a:effectLst>
                <a:outerShdw blurRad="38100" dist="38100" dir="2700000" algn="tl">
                  <a:srgbClr val="000000">
                    <a:alpha val="43137"/>
                  </a:srgbClr>
                </a:outerShdw>
              </a:effectLst>
              <a:latin typeface="Berlin Sans FB Demi" panose="020E0802020502020306" pitchFamily="34" charset="0"/>
            </a:endParaRPr>
          </a:p>
        </p:txBody>
      </p:sp>
      <p:pic>
        <p:nvPicPr>
          <p:cNvPr id="15" name="Grafik 5" descr="136581138_display.jpg"/>
          <p:cNvPicPr>
            <a:picLocks noChangeAspect="1"/>
          </p:cNvPicPr>
          <p:nvPr/>
        </p:nvPicPr>
        <p:blipFill>
          <a:blip r:embed="rId3" cstate="print"/>
          <a:stretch>
            <a:fillRect/>
          </a:stretch>
        </p:blipFill>
        <p:spPr>
          <a:xfrm>
            <a:off x="1290437" y="211270"/>
            <a:ext cx="1071904" cy="1071904"/>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0372" y="338016"/>
            <a:ext cx="971552" cy="671914"/>
          </a:xfrm>
          <a:prstGeom prst="rect">
            <a:avLst/>
          </a:prstGeom>
        </p:spPr>
      </p:pic>
      <p:sp>
        <p:nvSpPr>
          <p:cNvPr id="17" name="Rectangle 16"/>
          <p:cNvSpPr/>
          <p:nvPr/>
        </p:nvSpPr>
        <p:spPr>
          <a:xfrm>
            <a:off x="8710602" y="1009930"/>
            <a:ext cx="3291093" cy="954107"/>
          </a:xfrm>
          <a:prstGeom prst="rect">
            <a:avLst/>
          </a:prstGeom>
          <a:noFill/>
        </p:spPr>
        <p:txBody>
          <a:bodyPr wrap="none" lIns="91440" tIns="45720" rIns="91440" bIns="45720">
            <a:spAutoFit/>
          </a:bodyPr>
          <a:lstStyle/>
          <a:p>
            <a:pPr algn="ctr"/>
            <a:r>
              <a:rPr lang="en-US" sz="2800" b="0" cap="none" spc="0" dirty="0" smtClean="0">
                <a:ln w="0"/>
                <a:solidFill>
                  <a:schemeClr val="accent2">
                    <a:lumMod val="50000"/>
                  </a:schemeClr>
                </a:solidFill>
                <a:effectLst>
                  <a:outerShdw blurRad="38100" dist="25400" dir="5400000" algn="ctr" rotWithShape="0">
                    <a:srgbClr val="6E747A">
                      <a:alpha val="43000"/>
                    </a:srgbClr>
                  </a:outerShdw>
                </a:effectLst>
              </a:rPr>
              <a:t>Institute for Software</a:t>
            </a:r>
          </a:p>
          <a:p>
            <a:pPr algn="ctr"/>
            <a:r>
              <a:rPr lang="en-US" sz="2800" b="0" cap="none" spc="0" dirty="0" smtClean="0">
                <a:ln w="0"/>
                <a:solidFill>
                  <a:schemeClr val="accent2">
                    <a:lumMod val="50000"/>
                  </a:schemeClr>
                </a:solidFill>
                <a:effectLst>
                  <a:outerShdw blurRad="38100" dist="25400" dir="5400000" algn="ctr" rotWithShape="0">
                    <a:srgbClr val="6E747A">
                      <a:alpha val="43000"/>
                    </a:srgbClr>
                  </a:outerShdw>
                </a:effectLst>
              </a:rPr>
              <a:t>Integrated Systems</a:t>
            </a:r>
            <a:endParaRPr lang="en-US" sz="2800" b="0" cap="none" spc="0" dirty="0">
              <a:ln w="0"/>
              <a:solidFill>
                <a:schemeClr val="accent2">
                  <a:lumMod val="50000"/>
                </a:schemeClr>
              </a:solidFill>
              <a:effectLst>
                <a:outerShdw blurRad="38100" dist="25400" dir="5400000" algn="ctr" rotWithShape="0">
                  <a:srgbClr val="6E747A">
                    <a:alpha val="43000"/>
                  </a:srgbClr>
                </a:outerShdw>
              </a:effectLst>
            </a:endParaRPr>
          </a:p>
        </p:txBody>
      </p:sp>
      <p:sp>
        <p:nvSpPr>
          <p:cNvPr id="18" name="Rectangle 17"/>
          <p:cNvSpPr/>
          <p:nvPr/>
        </p:nvSpPr>
        <p:spPr>
          <a:xfrm>
            <a:off x="207613" y="1316679"/>
            <a:ext cx="3237553" cy="523220"/>
          </a:xfrm>
          <a:prstGeom prst="rect">
            <a:avLst/>
          </a:prstGeom>
          <a:noFill/>
        </p:spPr>
        <p:txBody>
          <a:bodyPr wrap="none" lIns="91440" tIns="45720" rIns="91440" bIns="45720">
            <a:spAutoFit/>
          </a:bodyPr>
          <a:lstStyle/>
          <a:p>
            <a:pPr algn="ctr"/>
            <a:r>
              <a:rPr lang="en-US" sz="2800" b="0" cap="none" spc="0" dirty="0" smtClean="0">
                <a:ln w="0"/>
                <a:solidFill>
                  <a:schemeClr val="accent4">
                    <a:lumMod val="50000"/>
                  </a:schemeClr>
                </a:solidFill>
                <a:effectLst>
                  <a:outerShdw blurRad="38100" dist="25400" dir="5400000" algn="ctr" rotWithShape="0">
                    <a:srgbClr val="6E747A">
                      <a:alpha val="43000"/>
                    </a:srgbClr>
                  </a:outerShdw>
                </a:effectLst>
              </a:rPr>
              <a:t>Vanderbilt University</a:t>
            </a:r>
            <a:endParaRPr lang="en-US" sz="2800" b="0" cap="none" spc="0" dirty="0">
              <a:ln w="0"/>
              <a:solidFill>
                <a:schemeClr val="accent4">
                  <a:lumMod val="50000"/>
                </a:schemeClr>
              </a:solidFill>
              <a:effectLst>
                <a:outerShdw blurRad="38100" dist="25400" dir="5400000" algn="ctr" rotWithShape="0">
                  <a:srgbClr val="6E747A">
                    <a:alpha val="43000"/>
                  </a:srgbClr>
                </a:outerShdw>
              </a:effectLst>
            </a:endParaRPr>
          </a:p>
        </p:txBody>
      </p:sp>
      <p:sp>
        <p:nvSpPr>
          <p:cNvPr id="19" name="TextBox 18"/>
          <p:cNvSpPr txBox="1"/>
          <p:nvPr/>
        </p:nvSpPr>
        <p:spPr>
          <a:xfrm>
            <a:off x="4724663" y="5590803"/>
            <a:ext cx="2742674" cy="584775"/>
          </a:xfrm>
          <a:prstGeom prst="rect">
            <a:avLst/>
          </a:prstGeom>
          <a:noFill/>
          <a:effectLst>
            <a:outerShdw blurRad="50800" dist="12700" dir="2700000" algn="tl" rotWithShape="0">
              <a:prstClr val="black">
                <a:alpha val="40000"/>
              </a:prstClr>
            </a:outerShdw>
          </a:effectLst>
        </p:spPr>
        <p:txBody>
          <a:bodyPr wrap="none" rtlCol="0">
            <a:spAutoFit/>
          </a:bodyPr>
          <a:lstStyle/>
          <a:p>
            <a:r>
              <a:rPr lang="en-US" sz="3200" dirty="0" smtClean="0"/>
              <a:t>Will Hedgecock</a:t>
            </a:r>
            <a:endParaRPr lang="en-US" sz="3200" dirty="0"/>
          </a:p>
        </p:txBody>
      </p:sp>
      <p:sp>
        <p:nvSpPr>
          <p:cNvPr id="20" name="TextBox 19"/>
          <p:cNvSpPr txBox="1"/>
          <p:nvPr/>
        </p:nvSpPr>
        <p:spPr>
          <a:xfrm>
            <a:off x="3714932" y="6076578"/>
            <a:ext cx="4762137" cy="461665"/>
          </a:xfrm>
          <a:prstGeom prst="rect">
            <a:avLst/>
          </a:prstGeom>
          <a:noFill/>
          <a:effectLst>
            <a:outerShdw blurRad="50800" dist="12700" dir="2700000" algn="tl" rotWithShape="0">
              <a:prstClr val="black">
                <a:alpha val="40000"/>
              </a:prstClr>
            </a:outerShdw>
          </a:effectLst>
        </p:spPr>
        <p:txBody>
          <a:bodyPr wrap="none" rtlCol="0">
            <a:spAutoFit/>
          </a:bodyPr>
          <a:lstStyle/>
          <a:p>
            <a:r>
              <a:rPr lang="en-US" sz="2400" dirty="0" err="1" smtClean="0"/>
              <a:t>WithIT</a:t>
            </a:r>
            <a:r>
              <a:rPr lang="en-US" sz="2400" dirty="0" smtClean="0"/>
              <a:t> Seminar, </a:t>
            </a:r>
            <a:r>
              <a:rPr lang="en-US" sz="2400" smtClean="0"/>
              <a:t>September 26, </a:t>
            </a:r>
            <a:r>
              <a:rPr lang="en-US" sz="2400" dirty="0" smtClean="0"/>
              <a:t>2013</a:t>
            </a:r>
            <a:endParaRPr lang="en-US" sz="2400" dirty="0"/>
          </a:p>
        </p:txBody>
      </p:sp>
    </p:spTree>
    <p:custDataLst>
      <p:tags r:id="rId1"/>
    </p:custDataLst>
    <p:extLst>
      <p:ext uri="{BB962C8B-B14F-4D97-AF65-F5344CB8AC3E}">
        <p14:creationId xmlns:p14="http://schemas.microsoft.com/office/powerpoint/2010/main" val="299276481"/>
      </p:ext>
    </p:extLst>
  </p:cSld>
  <p:clrMapOvr>
    <a:masterClrMapping/>
  </p:clrMapOvr>
  <p:transition spd="slow">
    <p:fade thruBlk="1"/>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4|1.2|2.2|2|1.2|2.9"/>
</p:tagLst>
</file>

<file path=ppt/tags/tag2.xml><?xml version="1.0" encoding="utf-8"?>
<p:tagLst xmlns:a="http://schemas.openxmlformats.org/drawingml/2006/main" xmlns:r="http://schemas.openxmlformats.org/officeDocument/2006/relationships" xmlns:p="http://schemas.openxmlformats.org/presentationml/2006/main">
  <p:tag name="TIMING" val="|3.9|0.9|0.9"/>
</p:tagLst>
</file>

<file path=ppt/tags/tag3.xml><?xml version="1.0" encoding="utf-8"?>
<p:tagLst xmlns:a="http://schemas.openxmlformats.org/drawingml/2006/main" xmlns:r="http://schemas.openxmlformats.org/officeDocument/2006/relationships" xmlns:p="http://schemas.openxmlformats.org/presentationml/2006/main">
  <p:tag name="TIMING" val="|5.4|1.2|2.2|2|1.2|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6519</TotalTime>
  <Words>1262</Words>
  <Application>Microsoft Office PowerPoint</Application>
  <PresentationFormat>Widescreen</PresentationFormat>
  <Paragraphs>293</Paragraphs>
  <Slides>42</Slides>
  <Notes>40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42</vt:i4>
      </vt:variant>
    </vt:vector>
  </HeadingPairs>
  <TitlesOfParts>
    <vt:vector size="50" baseType="lpstr">
      <vt:lpstr>Calibri</vt:lpstr>
      <vt:lpstr>Cambria Math</vt:lpstr>
      <vt:lpstr>Arial</vt:lpstr>
      <vt:lpstr>Berlin Sans FB Demi</vt:lpstr>
      <vt:lpstr>Calibri Light</vt:lpstr>
      <vt:lpstr>Office Theme</vt:lpstr>
      <vt:lpstr>1_Office Theme</vt:lpstr>
      <vt:lpstr>2_Office Theme</vt:lpstr>
      <vt:lpstr>High-Precision Relative Positioning with GPS</vt:lpstr>
      <vt:lpstr>Outline</vt:lpstr>
      <vt:lpstr>Motivation</vt:lpstr>
      <vt:lpstr>Outline</vt:lpstr>
      <vt:lpstr>Requirements</vt:lpstr>
      <vt:lpstr>PowerPoint Presentation</vt:lpstr>
      <vt:lpstr>Outline</vt:lpstr>
      <vt:lpstr>Observables and Terminology</vt:lpstr>
      <vt:lpstr>Observables and Terminology</vt:lpstr>
      <vt:lpstr>Observables and Terminology</vt:lpstr>
      <vt:lpstr>Outline</vt:lpstr>
      <vt:lpstr>Related Work</vt:lpstr>
      <vt:lpstr>Methodology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Outline</vt:lpstr>
      <vt:lpstr>PowerPoint Presentation</vt:lpstr>
      <vt:lpstr>Outline</vt:lpstr>
      <vt:lpstr>PowerPoint Presentation</vt:lpstr>
      <vt:lpstr>PowerPoint Presentation</vt:lpstr>
      <vt:lpstr>PowerPoint Presentation</vt:lpstr>
      <vt:lpstr>Outline</vt:lpstr>
      <vt:lpstr>PowerPoint Presentation</vt:lpstr>
      <vt:lpstr>PowerPoint Presentation</vt:lpstr>
      <vt:lpstr>PowerPoint Presentation</vt:lpstr>
      <vt:lpstr>Questions?</vt:lpstr>
    </vt:vector>
  </TitlesOfParts>
  <Company>Vanderbilt University, ISIS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RegTrack</dc:title>
  <dc:creator>Will Hedgecock</dc:creator>
  <cp:lastModifiedBy>Will Hedgecock</cp:lastModifiedBy>
  <cp:revision>188</cp:revision>
  <dcterms:created xsi:type="dcterms:W3CDTF">2013-03-21T22:12:30Z</dcterms:created>
  <dcterms:modified xsi:type="dcterms:W3CDTF">2013-09-27T15:02:26Z</dcterms:modified>
</cp:coreProperties>
</file>