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47"/>
  </p:notesMasterIdLst>
  <p:sldIdLst>
    <p:sldId id="340" r:id="rId2"/>
    <p:sldId id="341" r:id="rId3"/>
    <p:sldId id="349" r:id="rId4"/>
    <p:sldId id="348" r:id="rId5"/>
    <p:sldId id="345" r:id="rId6"/>
    <p:sldId id="344" r:id="rId7"/>
    <p:sldId id="342" r:id="rId8"/>
    <p:sldId id="343" r:id="rId9"/>
    <p:sldId id="350" r:id="rId10"/>
    <p:sldId id="259" r:id="rId11"/>
    <p:sldId id="351" r:id="rId12"/>
    <p:sldId id="260" r:id="rId13"/>
    <p:sldId id="262" r:id="rId14"/>
    <p:sldId id="264" r:id="rId15"/>
    <p:sldId id="352" r:id="rId16"/>
    <p:sldId id="334" r:id="rId17"/>
    <p:sldId id="338" r:id="rId18"/>
    <p:sldId id="337" r:id="rId19"/>
    <p:sldId id="296" r:id="rId20"/>
    <p:sldId id="299" r:id="rId21"/>
    <p:sldId id="303" r:id="rId22"/>
    <p:sldId id="302" r:id="rId23"/>
    <p:sldId id="313" r:id="rId24"/>
    <p:sldId id="314" r:id="rId25"/>
    <p:sldId id="301" r:id="rId26"/>
    <p:sldId id="316" r:id="rId27"/>
    <p:sldId id="317" r:id="rId28"/>
    <p:sldId id="357" r:id="rId29"/>
    <p:sldId id="318" r:id="rId30"/>
    <p:sldId id="320" r:id="rId31"/>
    <p:sldId id="321" r:id="rId32"/>
    <p:sldId id="323" r:id="rId33"/>
    <p:sldId id="327" r:id="rId34"/>
    <p:sldId id="328" r:id="rId35"/>
    <p:sldId id="330" r:id="rId36"/>
    <p:sldId id="353" r:id="rId37"/>
    <p:sldId id="281" r:id="rId38"/>
    <p:sldId id="282" r:id="rId39"/>
    <p:sldId id="325" r:id="rId40"/>
    <p:sldId id="354" r:id="rId41"/>
    <p:sldId id="285" r:id="rId42"/>
    <p:sldId id="331" r:id="rId43"/>
    <p:sldId id="362" r:id="rId44"/>
    <p:sldId id="361" r:id="rId45"/>
    <p:sldId id="359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  <p:embeddedFont>
      <p:font typeface="Cambria Math" panose="02040503050406030204" pitchFamily="18" charset="0"/>
      <p:regular r:id="rId52"/>
    </p:embeddedFont>
    <p:embeddedFont>
      <p:font typeface="MS PGothic" panose="020B0600070205080204" pitchFamily="34" charset="-128"/>
      <p:regular r:id="rId53"/>
    </p:embeddedFont>
    <p:embeddedFont>
      <p:font typeface="MS PGothic" panose="020B0600070205080204" pitchFamily="34" charset="-128"/>
      <p:regular r:id="rId53"/>
    </p:embeddedFont>
    <p:embeddedFont>
      <p:font typeface="Tahoma" panose="020B0604030504040204" pitchFamily="34" charset="0"/>
      <p:regular r:id="rId54"/>
      <p:bold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69" userDrawn="1">
          <p15:clr>
            <a:srgbClr val="A4A3A4"/>
          </p15:clr>
        </p15:guide>
        <p15:guide id="2" pos="2304" userDrawn="1">
          <p15:clr>
            <a:srgbClr val="A4A3A4"/>
          </p15:clr>
        </p15:guide>
        <p15:guide id="3" orient="horz" pos="14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A300"/>
    <a:srgbClr val="7E0000"/>
    <a:srgbClr val="F74B4B"/>
    <a:srgbClr val="AD403D"/>
    <a:srgbClr val="004821"/>
    <a:srgbClr val="007434"/>
    <a:srgbClr val="FFDDDD"/>
    <a:srgbClr val="10180A"/>
    <a:srgbClr val="FFFFFF"/>
    <a:srgbClr val="1D2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26" autoAdjust="0"/>
    <p:restoredTop sz="96586" autoAdjust="0"/>
  </p:normalViewPr>
  <p:slideViewPr>
    <p:cSldViewPr snapToGrid="0">
      <p:cViewPr varScale="1">
        <p:scale>
          <a:sx n="122" d="100"/>
          <a:sy n="122" d="100"/>
        </p:scale>
        <p:origin x="1332" y="90"/>
      </p:cViewPr>
      <p:guideLst>
        <p:guide orient="horz" pos="2369"/>
        <p:guide pos="2304"/>
        <p:guide orient="horz" pos="1418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66860B-8688-4CFD-8907-20E3BCD7D068}" type="datetimeFigureOut">
              <a:rPr lang="en-US" smtClean="0"/>
              <a:t>11/18/2014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045DA-29CB-44E7-BCB6-1F67402B4F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72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80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 smtClean="0"/>
              <a:t>Solved via full extrapolation of observation </a:t>
            </a:r>
            <a:r>
              <a:rPr lang="en-US" sz="2400" b="1" i="1" dirty="0" smtClean="0"/>
              <a:t>data</a:t>
            </a:r>
            <a:r>
              <a:rPr lang="en-US" sz="2400" i="1" dirty="0" smtClean="0"/>
              <a:t> to a common receive epoch and updating the </a:t>
            </a:r>
            <a:r>
              <a:rPr lang="en-US" sz="2400" b="1" i="1" dirty="0" smtClean="0"/>
              <a:t>satellite positions </a:t>
            </a:r>
            <a:r>
              <a:rPr lang="en-US" sz="2400" i="1" dirty="0" smtClean="0"/>
              <a:t>to the locations at which they must have been when transmitting the corresponding signal that would have been received at the </a:t>
            </a:r>
            <a:r>
              <a:rPr lang="en-US" sz="2400" b="1" i="1" dirty="0" smtClean="0"/>
              <a:t>common epoch</a:t>
            </a:r>
            <a:endParaRPr lang="en-US" sz="24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951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step:</a:t>
            </a:r>
            <a:r>
              <a:rPr lang="en-US" baseline="0" dirty="0" smtClean="0"/>
              <a:t> function of six coordinate changes</a:t>
            </a:r>
            <a:endParaRPr lang="en-US" dirty="0" smtClean="0"/>
          </a:p>
          <a:p>
            <a:r>
              <a:rPr lang="en-US" dirty="0" smtClean="0"/>
              <a:t>Second step: make function of reference, j</a:t>
            </a:r>
          </a:p>
          <a:p>
            <a:r>
              <a:rPr lang="en-US" dirty="0" smtClean="0"/>
              <a:t>Third step: make everything relative</a:t>
            </a:r>
            <a:r>
              <a:rPr lang="en-US" baseline="0" dirty="0" smtClean="0"/>
              <a:t> to node j (therefore, subtract j out)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65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First step:</a:t>
            </a:r>
            <a:r>
              <a:rPr lang="en-US" baseline="0" dirty="0" smtClean="0"/>
              <a:t> function of six coordinate changes</a:t>
            </a:r>
            <a:endParaRPr lang="en-US" dirty="0" smtClean="0"/>
          </a:p>
          <a:p>
            <a:r>
              <a:rPr lang="en-US" dirty="0" smtClean="0"/>
              <a:t>Second step: make function of reference, j</a:t>
            </a:r>
          </a:p>
          <a:p>
            <a:r>
              <a:rPr lang="en-US" dirty="0" smtClean="0"/>
              <a:t>Third step: make everything relative</a:t>
            </a:r>
            <a:r>
              <a:rPr lang="en-US" baseline="0" dirty="0" smtClean="0"/>
              <a:t> to node j (therefore, subtract j out)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78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Existing solutions: that is the extent of the method…identify,</a:t>
            </a:r>
            <a:r>
              <a:rPr lang="en-US" baseline="0" dirty="0" smtClean="0"/>
              <a:t> take highest peak, done…oftentimes highest peak isn’t the correct peak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49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these times are for the initial</a:t>
            </a:r>
            <a:r>
              <a:rPr lang="en-US" baseline="0" dirty="0" smtClean="0"/>
              <a:t> baseline determination</a:t>
            </a:r>
          </a:p>
          <a:p>
            <a:r>
              <a:rPr lang="en-US" baseline="0" dirty="0" smtClean="0"/>
              <a:t>After loss of lock, system falls back on tracking results as shown in video (still very accurate)</a:t>
            </a:r>
          </a:p>
          <a:p>
            <a:r>
              <a:rPr lang="en-US" baseline="0" dirty="0" smtClean="0"/>
              <a:t>Minimizes search space upon satellite </a:t>
            </a:r>
            <a:r>
              <a:rPr lang="en-US" baseline="0" smtClean="0"/>
              <a:t>lock reacquisition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045DA-29CB-44E7-BCB6-1F67402B4FA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38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8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5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11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5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4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97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2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478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3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18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022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69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3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3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271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5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 userDrawn="1"/>
        </p:nvSpPr>
        <p:spPr bwMode="auto">
          <a:xfrm>
            <a:off x="0" y="6643688"/>
            <a:ext cx="9144000" cy="214312"/>
          </a:xfrm>
          <a:prstGeom prst="rect">
            <a:avLst/>
          </a:prstGeom>
          <a:noFill/>
          <a:ln w="12700" algn="ctr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sz="800" b="1" i="1" dirty="0" smtClean="0">
                <a:solidFill>
                  <a:srgbClr val="C0C0C0"/>
                </a:solidFill>
                <a:latin typeface="Arial" pitchFamily="34" charset="0"/>
                <a:cs typeface="Arial" pitchFamily="34" charset="0"/>
              </a:rPr>
              <a:t>Copyright © 2004-2013, Vanderbilt University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86800" y="6675120"/>
            <a:ext cx="45720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D231886-F523-415A-80F7-64AED9B561A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109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0.png"/><Relationship Id="rId7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82" y="291073"/>
            <a:ext cx="992437" cy="726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5798" y="6342301"/>
            <a:ext cx="3632405" cy="461665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Google, </a:t>
            </a:r>
            <a:r>
              <a:rPr lang="en-US" sz="2400" i="1" dirty="0"/>
              <a:t>December 10, 2013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409299" y="5395427"/>
            <a:ext cx="6325402" cy="892552"/>
            <a:chOff x="1436904" y="5442311"/>
            <a:chExt cx="6325402" cy="892552"/>
          </a:xfrm>
        </p:grpSpPr>
        <p:sp>
          <p:nvSpPr>
            <p:cNvPr id="7" name="TextBox 6"/>
            <p:cNvSpPr txBox="1"/>
            <p:nvPr/>
          </p:nvSpPr>
          <p:spPr>
            <a:xfrm>
              <a:off x="1436904" y="5442311"/>
              <a:ext cx="2794355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/>
                <a:t>Will </a:t>
              </a:r>
              <a:r>
                <a:rPr lang="en-US" sz="3200" b="1" dirty="0" smtClean="0"/>
                <a:t>Hedgecock</a:t>
              </a:r>
            </a:p>
            <a:p>
              <a:pPr algn="ctr"/>
              <a:r>
                <a:rPr lang="en-US" b="1" i="1" dirty="0" smtClean="0"/>
                <a:t>Ph.D. Candidate</a:t>
              </a:r>
              <a:endParaRPr lang="en-US" b="1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23589" y="5442311"/>
              <a:ext cx="2338717" cy="89255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/>
                <a:t>Akos </a:t>
              </a:r>
              <a:r>
                <a:rPr lang="en-US" sz="3200" b="1" dirty="0" smtClean="0"/>
                <a:t>Ledeczi</a:t>
              </a:r>
            </a:p>
            <a:p>
              <a:pPr algn="ctr"/>
              <a:r>
                <a:rPr lang="en-US" sz="2000" b="1" i="1" dirty="0" smtClean="0"/>
                <a:t>Associate Professor</a:t>
              </a:r>
              <a:endParaRPr lang="en-US" sz="2000" b="1" i="1" dirty="0"/>
            </a:p>
          </p:txBody>
        </p:sp>
      </p:grp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4"/>
            <a:ext cx="61722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57200" y="2256690"/>
            <a:ext cx="8229600" cy="225278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Precise Relative Localization and Tracking of Low-Cost GPS Nodes</a:t>
            </a:r>
          </a:p>
        </p:txBody>
      </p:sp>
    </p:spTree>
    <p:extLst>
      <p:ext uri="{BB962C8B-B14F-4D97-AF65-F5344CB8AC3E}">
        <p14:creationId xmlns:p14="http://schemas.microsoft.com/office/powerpoint/2010/main" val="30305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82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Traditional Acoustic Shooter Localization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114800" y="1350264"/>
            <a:ext cx="4800600" cy="4974336"/>
          </a:xfrm>
        </p:spPr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 smtClean="0"/>
              <a:t>Microphone array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Exact position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Perfect time sync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 smtClean="0"/>
              <a:t>Observations: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Shockwave TOA and AOA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Muzzle blast TOA and AOA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Shockwave-muzzle blast TDOA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 smtClean="0"/>
              <a:t>A simple analytical formula gives shooter position (bearing and range), but not trajectory.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1800" b="1" dirty="0" smtClean="0"/>
              <a:t>Disadvantages: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Relies on line-of-sight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Centralized: single point of failure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Big, expensive (although there are wearable versions now)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600" dirty="0" smtClean="0"/>
              <a:t>Not very accurate</a:t>
            </a:r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339725" y="1143000"/>
            <a:ext cx="3581400" cy="5503539"/>
            <a:chOff x="4343400" y="962025"/>
            <a:chExt cx="3440113" cy="5503539"/>
          </a:xfrm>
        </p:grpSpPr>
        <p:pic>
          <p:nvPicPr>
            <p:cNvPr id="9" name="Picture 2" descr="Boomerang III mas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962025"/>
              <a:ext cx="3440113" cy="518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427395" y="6188565"/>
              <a:ext cx="3272122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200" b="1" dirty="0">
                  <a:solidFill>
                    <a:schemeClr val="bg2">
                      <a:lumMod val="50000"/>
                    </a:schemeClr>
                  </a:solidFill>
                  <a:latin typeface="Arial" pitchFamily="34" charset="0"/>
                  <a:ea typeface="+mn-ea"/>
                  <a:cs typeface="Arial" pitchFamily="34" charset="0"/>
                </a:rPr>
                <a:t>Boomerang by Raytheon BBN Technologies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00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"/>
          <p:cNvSpPr txBox="1">
            <a:spLocks/>
          </p:cNvSpPr>
          <p:nvPr/>
        </p:nvSpPr>
        <p:spPr>
          <a:xfrm>
            <a:off x="8382000" y="6477000"/>
            <a:ext cx="762000" cy="381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914400" rtl="0" eaLnBrk="0" latinLnBrk="0" hangingPunct="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914400" rtl="0" eaLnBrk="0" latin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914400" rtl="0" eaLnBrk="0" latinLnBrk="0" hangingPunct="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914400" rtl="0" eaLnBrk="0" latinLnBrk="0" hangingPunct="0">
              <a:spcBef>
                <a:spcPct val="20000"/>
              </a:spcBef>
              <a:buClr>
                <a:srgbClr val="9933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914400" rtl="0" eaLnBrk="0" latin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fld id="{A25456D2-1A02-4E80-9CBB-99DB9083DA24}" type="slidenum">
              <a:rPr lang="en-US" altLang="en-US" sz="1000" smtClean="0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000">
              <a:latin typeface="Arial" panose="020B0604020202020204" pitchFamily="34" charset="0"/>
            </a:endParaRPr>
          </a:p>
        </p:txBody>
      </p:sp>
      <p:pic>
        <p:nvPicPr>
          <p:cNvPr id="8" name="Picture 2" descr="Shoot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029200" y="304800"/>
            <a:ext cx="3733800" cy="609600"/>
          </a:xfrm>
          <a:prstGeom prst="rect">
            <a:avLst/>
          </a:prstGeom>
          <a:solidFill>
            <a:srgbClr val="FFF9F0"/>
          </a:solidFill>
          <a:ln w="12700">
            <a:solidFill>
              <a:srgbClr val="FFF6EA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9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0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008438" y="152400"/>
            <a:ext cx="51355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9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/>
              <a:t>Wireless Sensor Network-Based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2400" b="1" dirty="0"/>
              <a:t>Countersniper System</a:t>
            </a:r>
          </a:p>
        </p:txBody>
      </p:sp>
    </p:spTree>
    <p:extLst>
      <p:ext uri="{BB962C8B-B14F-4D97-AF65-F5344CB8AC3E}">
        <p14:creationId xmlns:p14="http://schemas.microsoft.com/office/powerpoint/2010/main" val="244954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Novel Contributions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3791712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Networked sensor fusion based on consistency function: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Multipath elimination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Multiple simultaneous shot resolution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High accuracy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Weapon classification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Shockwave length-based trajectory estimation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dirty="0" smtClean="0"/>
              <a:t>Smartphone-based system</a:t>
            </a:r>
          </a:p>
        </p:txBody>
      </p:sp>
    </p:spTree>
    <p:extLst>
      <p:ext uri="{BB962C8B-B14F-4D97-AF65-F5344CB8AC3E}">
        <p14:creationId xmlns:p14="http://schemas.microsoft.com/office/powerpoint/2010/main" val="379023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Radio Interferometric Positioning (RIPS)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58109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804135" y="1080480"/>
            <a:ext cx="5181600" cy="1447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 sz="1200" b="1" smtClean="0"/>
              <a:t>Radio Interferometric Ranging</a:t>
            </a:r>
          </a:p>
          <a:p>
            <a:r>
              <a:rPr lang="en-US" altLang="en-US" sz="1100" smtClean="0"/>
              <a:t>Two nodes transmit sinusoid signals ~300Hz apart in the 400MHz range</a:t>
            </a:r>
          </a:p>
          <a:p>
            <a:r>
              <a:rPr lang="en-US" altLang="en-US" sz="1100" smtClean="0"/>
              <a:t>The generated interference signal has a ~300Hz envelope</a:t>
            </a:r>
          </a:p>
          <a:p>
            <a:r>
              <a:rPr lang="en-US" altLang="en-US" sz="1100" smtClean="0"/>
              <a:t>The phase difference of the signal strength signal at two receivers is proportional to a linear combination of pair wise ranges</a:t>
            </a:r>
          </a:p>
          <a:p>
            <a:r>
              <a:rPr lang="en-US" altLang="en-US" sz="1100" smtClean="0"/>
              <a:t>Implemented in low-cost COTS sensor nodes, no extra hardware required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679935" y="3823680"/>
            <a:ext cx="3657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31" tIns="46017" rIns="92031" bIns="46017"/>
          <a:lstStyle/>
          <a:p>
            <a:pPr marL="342739" indent="-342739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endParaRPr lang="en-US" sz="2800" kern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Text Box 69"/>
          <p:cNvSpPr txBox="1">
            <a:spLocks noChangeArrowheads="1"/>
          </p:cNvSpPr>
          <p:nvPr/>
        </p:nvSpPr>
        <p:spPr bwMode="auto">
          <a:xfrm>
            <a:off x="70335" y="5500080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CC3300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9933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Tahom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phase offset / 2</a:t>
            </a:r>
            <a:r>
              <a:rPr lang="el-GR" altLang="en-US" sz="1600"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 ∙ </a:t>
            </a:r>
            <a:r>
              <a:rPr lang="el-GR" altLang="en-US" sz="160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	= 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	(</a:t>
            </a:r>
            <a:r>
              <a:rPr lang="en-US" altLang="en-US" sz="1600" i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600" baseline="-25000">
                <a:latin typeface="Arial" panose="020B0604020202020204" pitchFamily="34" charset="0"/>
                <a:cs typeface="Arial" panose="020B0604020202020204" pitchFamily="34" charset="0"/>
              </a:rPr>
              <a:t>AD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 − </a:t>
            </a:r>
            <a:r>
              <a:rPr lang="en-US" altLang="en-US" sz="1600" i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600" baseline="-25000">
                <a:latin typeface="Arial" panose="020B0604020202020204" pitchFamily="34" charset="0"/>
                <a:cs typeface="Arial" panose="020B0604020202020204" pitchFamily="34" charset="0"/>
              </a:rPr>
              <a:t>BD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US" altLang="en-US" sz="1600" i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600" baseline="-25000">
                <a:latin typeface="Arial" panose="020B0604020202020204" pitchFamily="34" charset="0"/>
                <a:cs typeface="Arial" panose="020B0604020202020204" pitchFamily="34" charset="0"/>
              </a:rPr>
              <a:t>BC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 − </a:t>
            </a:r>
            <a:r>
              <a:rPr lang="en-US" altLang="en-US" sz="1600" i="1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1600" baseline="-25000">
                <a:latin typeface="Arial" panose="020B0604020202020204" pitchFamily="34" charset="0"/>
                <a:cs typeface="Arial" panose="020B0604020202020204" pitchFamily="34" charset="0"/>
              </a:rPr>
              <a:t>AC</a:t>
            </a:r>
            <a:r>
              <a:rPr lang="en-US" altLang="en-US" sz="1600">
                <a:latin typeface="Arial" panose="020B0604020202020204" pitchFamily="34" charset="0"/>
                <a:cs typeface="Arial" panose="020B0604020202020204" pitchFamily="34" charset="0"/>
              </a:rPr>
              <a:t>) mod </a:t>
            </a:r>
            <a:r>
              <a:rPr lang="el-GR" altLang="en-US" sz="1600">
                <a:latin typeface="Arial" panose="020B0604020202020204" pitchFamily="34" charset="0"/>
                <a:cs typeface="Arial" panose="020B0604020202020204" pitchFamily="34" charset="0"/>
              </a:rPr>
              <a:t>λ</a:t>
            </a:r>
            <a:endParaRPr lang="en-US" alt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32" descr="RIP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0" y="1442430"/>
            <a:ext cx="3387725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2"/>
          <p:cNvSpPr txBox="1">
            <a:spLocks/>
          </p:cNvSpPr>
          <p:nvPr/>
        </p:nvSpPr>
        <p:spPr bwMode="auto">
          <a:xfrm>
            <a:off x="3804135" y="2452080"/>
            <a:ext cx="52578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31" tIns="46017" rIns="92031" bIns="46017"/>
          <a:lstStyle/>
          <a:p>
            <a:pPr marL="341313" indent="-341313" algn="ctr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None/>
              <a:defRPr/>
            </a:pPr>
            <a:r>
              <a:rPr lang="en-US" sz="1200" b="1" kern="0" dirty="0">
                <a:solidFill>
                  <a:schemeClr val="tx1"/>
                </a:solidFill>
                <a:latin typeface="+mn-lt"/>
              </a:rPr>
              <a:t>Sensor Network Localization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A network of at least six nodes provides enough range measurements (equations) to compute relative locations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Multiple successful demonstrations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In a 150x150m </a:t>
            </a:r>
            <a:r>
              <a:rPr lang="en-US" sz="1100" kern="0" dirty="0">
                <a:solidFill>
                  <a:schemeClr val="tx1"/>
                </a:solidFill>
              </a:rPr>
              <a:t>field  </a:t>
            </a:r>
            <a:r>
              <a:rPr lang="en-US" sz="1100" kern="0" dirty="0">
                <a:solidFill>
                  <a:schemeClr val="tx1"/>
                </a:solidFill>
                <a:latin typeface="+mn-lt"/>
              </a:rPr>
              <a:t>with 16 nodes, the average location accuracy: 4cm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b="1" i="1" kern="0" dirty="0">
                <a:solidFill>
                  <a:srgbClr val="FF0000"/>
                </a:solidFill>
                <a:latin typeface="+mn-lt"/>
              </a:rPr>
              <a:t>Unprecedented accuracy and range in wireless sensor networks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3804135" y="3925280"/>
            <a:ext cx="5181600" cy="134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31" tIns="46017" rIns="92031" bIns="46017"/>
          <a:lstStyle/>
          <a:p>
            <a:pPr marL="341313" indent="-341313" algn="ctr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None/>
              <a:defRPr/>
            </a:pPr>
            <a:r>
              <a:rPr lang="en-US" sz="1200" b="1" kern="0" dirty="0">
                <a:solidFill>
                  <a:schemeClr val="tx1"/>
                </a:solidFill>
                <a:latin typeface="+mn-lt"/>
              </a:rPr>
              <a:t>Doppler Shift-based Sensor Node Tracking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Using a 400MHz signal, the Doppler shift induced by a node moving at 1m/s is ~1.3Hz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Using the same </a:t>
            </a:r>
            <a:r>
              <a:rPr lang="en-US" sz="1100" kern="0" dirty="0" err="1">
                <a:solidFill>
                  <a:schemeClr val="tx1"/>
                </a:solidFill>
                <a:latin typeface="+mn-lt"/>
              </a:rPr>
              <a:t>interferometric</a:t>
            </a:r>
            <a:r>
              <a:rPr lang="en-US" sz="1100" kern="0" dirty="0">
                <a:solidFill>
                  <a:schemeClr val="tx1"/>
                </a:solidFill>
                <a:latin typeface="+mn-lt"/>
              </a:rPr>
              <a:t> ranging technique this tiny frequency change can be measured and used to track the moving node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b="1" i="1" kern="0" dirty="0">
                <a:solidFill>
                  <a:srgbClr val="FF0000"/>
                </a:solidFill>
                <a:latin typeface="+mn-lt"/>
              </a:rPr>
              <a:t>Best Paper Award at ACM </a:t>
            </a:r>
            <a:r>
              <a:rPr lang="en-US" sz="1100" b="1" i="1" kern="0" dirty="0" err="1">
                <a:solidFill>
                  <a:srgbClr val="FF0000"/>
                </a:solidFill>
                <a:latin typeface="+mn-lt"/>
              </a:rPr>
              <a:t>Sensys</a:t>
            </a:r>
            <a:r>
              <a:rPr lang="en-US" sz="1100" b="1" i="1" kern="0" dirty="0">
                <a:solidFill>
                  <a:srgbClr val="FF0000"/>
                </a:solidFill>
                <a:latin typeface="+mn-lt"/>
              </a:rPr>
              <a:t>, the most prestigious WSN conference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804135" y="5423880"/>
            <a:ext cx="5181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31" tIns="46017" rIns="92031" bIns="46017"/>
          <a:lstStyle/>
          <a:p>
            <a:pPr marL="341313" indent="-341313" algn="ctr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None/>
              <a:defRPr/>
            </a:pPr>
            <a:r>
              <a:rPr lang="en-US" sz="1200" b="1" kern="0" dirty="0">
                <a:solidFill>
                  <a:schemeClr val="tx1"/>
                </a:solidFill>
                <a:latin typeface="+mn-lt"/>
              </a:rPr>
              <a:t>RF Bearing Estimation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kern="0" dirty="0">
                <a:solidFill>
                  <a:schemeClr val="tx1"/>
                </a:solidFill>
                <a:latin typeface="+mn-lt"/>
              </a:rPr>
              <a:t>Placing together three of the four nodes involved in a radio </a:t>
            </a:r>
            <a:r>
              <a:rPr lang="en-US" sz="1100" kern="0" dirty="0" err="1">
                <a:solidFill>
                  <a:schemeClr val="tx1"/>
                </a:solidFill>
                <a:latin typeface="+mn-lt"/>
              </a:rPr>
              <a:t>interferometric</a:t>
            </a:r>
            <a:r>
              <a:rPr lang="en-US" sz="1100" kern="0" dirty="0">
                <a:solidFill>
                  <a:schemeClr val="tx1"/>
                </a:solidFill>
                <a:latin typeface="+mn-lt"/>
              </a:rPr>
              <a:t> range measurement to form a quasi antenna array, the measured phase on the fourth node determines the bearing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r>
              <a:rPr lang="en-US" sz="1100" b="1" i="1" kern="0" dirty="0">
                <a:solidFill>
                  <a:srgbClr val="FF0000"/>
                </a:solidFill>
                <a:latin typeface="+mn-lt"/>
              </a:rPr>
              <a:t>A single antenna is utilized to measure RF bearing</a:t>
            </a:r>
          </a:p>
          <a:p>
            <a:pPr marL="341313" indent="-341313" eaLnBrk="0" hangingPunct="0">
              <a:spcBef>
                <a:spcPct val="20000"/>
              </a:spcBef>
              <a:buClr>
                <a:srgbClr val="CC3300"/>
              </a:buClr>
              <a:buFont typeface="Wingdings" pitchFamily="2" charset="2"/>
              <a:buChar char="§"/>
              <a:defRPr/>
            </a:pPr>
            <a:endParaRPr lang="en-US" sz="1100" kern="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89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Motivation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Relative Localization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GPS Overview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Technical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Implementation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498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Motivation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For shooter localization it is good to have &lt;1m error in sensor locations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Multipath kills RIPS and it is too slow when high accuracy is needed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While we were busy doing radio </a:t>
            </a:r>
            <a:r>
              <a:rPr lang="en-US" altLang="en-US" sz="2000" dirty="0" err="1" smtClean="0"/>
              <a:t>interferometric</a:t>
            </a:r>
            <a:r>
              <a:rPr lang="en-US" altLang="en-US" sz="2000" dirty="0" smtClean="0"/>
              <a:t> localization, GPS became cheaper and less power hungry. Still not accurate enough for some applications though…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Shooter localization needs precise knowledge of sensor geometry, but absolute location accuracy is not that important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Other such applications: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800" dirty="0" smtClean="0"/>
              <a:t>Land surveying, precision agriculture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800" dirty="0" smtClean="0"/>
              <a:t>Coordinated movement of UAVs and UGVs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800" dirty="0" smtClean="0"/>
              <a:t>Driverless cars: collision avoidance, platoon formation when there is no LOS 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altLang="en-US" sz="1800" dirty="0" smtClean="0"/>
              <a:t>etc.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altLang="en-US" sz="2000" dirty="0" smtClean="0"/>
              <a:t>Differential GPS and RTK have various disadvantages</a:t>
            </a:r>
          </a:p>
        </p:txBody>
      </p:sp>
    </p:spTree>
    <p:extLst>
      <p:ext uri="{BB962C8B-B14F-4D97-AF65-F5344CB8AC3E}">
        <p14:creationId xmlns:p14="http://schemas.microsoft.com/office/powerpoint/2010/main" val="225990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Relative Localization with GPS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GPS Overview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Technical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Implementation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6163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Requirements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370936" y="1196299"/>
            <a:ext cx="8333117" cy="2091559"/>
          </a:xfrm>
        </p:spPr>
        <p:txBody>
          <a:bodyPr>
            <a:normAutofit fontScale="92500" lnSpcReduction="1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/>
              <a:t>Centimeter-precision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stationary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explicit reference station or hub</a:t>
            </a:r>
          </a:p>
        </p:txBody>
      </p:sp>
      <p:sp>
        <p:nvSpPr>
          <p:cNvPr id="8" name="Inhaltsplatzhalter 2"/>
          <p:cNvSpPr txBox="1">
            <a:spLocks/>
          </p:cNvSpPr>
          <p:nvPr/>
        </p:nvSpPr>
        <p:spPr>
          <a:xfrm>
            <a:off x="128094" y="3536822"/>
            <a:ext cx="8867625" cy="28294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u="sng" dirty="0">
                <a:solidFill>
                  <a:prstClr val="black"/>
                </a:solidFill>
              </a:rPr>
              <a:t>Our Approach</a:t>
            </a:r>
            <a:endParaRPr lang="en-US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endParaRPr lang="en-US" sz="9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prstClr val="black"/>
                </a:solidFill>
              </a:rPr>
              <a:t>Use GPS satellites to provide </a:t>
            </a:r>
            <a:r>
              <a:rPr lang="en-US" b="1" i="1" dirty="0" smtClean="0">
                <a:solidFill>
                  <a:prstClr val="black"/>
                </a:solidFill>
              </a:rPr>
              <a:t>relative </a:t>
            </a:r>
            <a:r>
              <a:rPr lang="en-US" b="1" dirty="0">
                <a:solidFill>
                  <a:prstClr val="black"/>
                </a:solidFill>
              </a:rPr>
              <a:t>position </a:t>
            </a:r>
            <a:r>
              <a:rPr lang="en-US" b="1" dirty="0" smtClean="0">
                <a:solidFill>
                  <a:prstClr val="black"/>
                </a:solidFill>
              </a:rPr>
              <a:t>information for </a:t>
            </a:r>
            <a:r>
              <a:rPr lang="en-US" b="1" dirty="0">
                <a:solidFill>
                  <a:prstClr val="black"/>
                </a:solidFill>
              </a:rPr>
              <a:t>a cooperating network of sensor nodes via raw data sharing and pairwise node </a:t>
            </a:r>
            <a:r>
              <a:rPr lang="en-US" b="1" dirty="0" smtClean="0">
                <a:solidFill>
                  <a:prstClr val="black"/>
                </a:solidFill>
              </a:rPr>
              <a:t>tracking and localization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76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Relative Localization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GPS Overview</a:t>
            </a:r>
            <a:endParaRPr lang="en-US" dirty="0"/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Technical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Implementation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55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GPS Overview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Inhaltsplatzhalter 2"/>
              <p:cNvSpPr>
                <a:spLocks noGrp="1"/>
              </p:cNvSpPr>
              <p:nvPr>
                <p:ph idx="1"/>
              </p:nvPr>
            </p:nvSpPr>
            <p:spPr>
              <a:xfrm>
                <a:off x="284672" y="971194"/>
                <a:ext cx="8711047" cy="1476284"/>
              </a:xfrm>
            </p:spPr>
            <p:txBody>
              <a:bodyPr>
                <a:normAutofit fontScale="92500" lnSpcReduction="10000"/>
              </a:bodyPr>
              <a:lstStyle/>
              <a:p>
                <a:pPr>
                  <a:spcAft>
                    <a:spcPts val="200"/>
                  </a:spcAft>
                  <a:buClr>
                    <a:srgbClr val="C00000"/>
                  </a:buClr>
                  <a:buFont typeface="Wingdings" panose="05000000000000000000" pitchFamily="2" charset="2"/>
                  <a:buChar char="§"/>
                </a:pPr>
                <a:r>
                  <a:rPr lang="en-US" b="1" dirty="0" smtClean="0"/>
                  <a:t>Pseudorange</a:t>
                </a:r>
              </a:p>
              <a:p>
                <a:pPr lvl="1">
                  <a:buClr>
                    <a:schemeClr val="bg2">
                      <a:lumMod val="50000"/>
                    </a:schemeClr>
                  </a:buClr>
                  <a:buFont typeface="Wingdings" panose="05000000000000000000" pitchFamily="2" charset="2"/>
                  <a:buChar char="§"/>
                </a:pPr>
                <a:r>
                  <a:rPr lang="en-US" dirty="0" smtClean="0"/>
                  <a:t>Time-of-flight (TOF)-based measurement observable</a:t>
                </a:r>
              </a:p>
              <a:p>
                <a:pPr lvl="1">
                  <a:buClr>
                    <a:schemeClr val="bg2">
                      <a:lumMod val="50000"/>
                    </a:schemeClr>
                  </a:buClr>
                  <a:buFont typeface="Wingdings" panose="05000000000000000000" pitchFamily="2" charset="2"/>
                  <a:buChar char="§"/>
                </a:pPr>
                <a:r>
                  <a:rPr lang="en-US" b="0" dirty="0" smtClean="0"/>
                  <a:t>True range: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𝑅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𝑟𝑐𝑣</m:t>
                            </m:r>
                          </m:sub>
                        </m:sSub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</a:rPr>
                              <m:t>𝑥𝑚𝑖𝑡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𝑝𝑟𝑜𝑝</m:t>
                        </m:r>
                      </m:sub>
                    </m:sSub>
                  </m:oMath>
                </a14:m>
                <a:endParaRPr lang="en-US" dirty="0" smtClean="0"/>
              </a:p>
            </p:txBody>
          </p:sp>
        </mc:Choice>
        <mc:Fallback xmlns="">
          <p:sp>
            <p:nvSpPr>
              <p:cNvPr id="7" name="Inhaltsplatzhalt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4672" y="971194"/>
                <a:ext cx="8711047" cy="1476284"/>
              </a:xfrm>
              <a:blipFill rotWithShape="0">
                <a:blip r:embed="rId3"/>
                <a:stretch>
                  <a:fillRect l="-1470" t="-8264" b="-70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62994" y="5949429"/>
                <a:ext cx="6218013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/>
                        </a:rPr>
                        <m:t>𝑷𝑹</m:t>
                      </m:r>
                      <m:r>
                        <a:rPr lang="en-US" sz="2800" b="1" i="1" smtClean="0">
                          <a:latin typeface="Cambria Math"/>
                        </a:rPr>
                        <m:t>=</m:t>
                      </m:r>
                      <m:r>
                        <a:rPr lang="en-US" sz="2800" b="1" i="1" smtClean="0">
                          <a:latin typeface="Cambria Math"/>
                        </a:rPr>
                        <m:t>𝒄</m:t>
                      </m:r>
                      <m:r>
                        <a:rPr lang="en-US" sz="2800" b="1" i="1" smtClean="0">
                          <a:latin typeface="Cambria Math"/>
                        </a:rPr>
                        <m:t>·</m:t>
                      </m:r>
                      <m:d>
                        <m:d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𝒓𝒄𝒗</m:t>
                              </m:r>
                            </m:sub>
                          </m:sSub>
                          <m:r>
                            <a:rPr lang="en-US" sz="28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1" i="1">
                                  <a:latin typeface="Cambria Math"/>
                                </a:rPr>
                                <m:t>𝑻</m:t>
                              </m:r>
                            </m:e>
                            <m:sub>
                              <m:r>
                                <a:rPr lang="en-US" sz="2800" b="1" i="1">
                                  <a:latin typeface="Cambria Math"/>
                                </a:rPr>
                                <m:t>𝒙𝒎𝒊𝒕</m:t>
                              </m:r>
                            </m:sub>
                          </m:sSub>
                        </m:e>
                      </m:d>
                      <m:r>
                        <a:rPr lang="en-US" sz="2800" b="1" i="1">
                          <a:latin typeface="Cambria Math"/>
                        </a:rPr>
                        <m:t>+</m:t>
                      </m:r>
                      <m:r>
                        <a:rPr lang="en-US" sz="2800" b="1" i="1">
                          <a:latin typeface="Cambria Math"/>
                        </a:rPr>
                        <m:t>𝒄</m:t>
                      </m:r>
                      <m:r>
                        <a:rPr lang="en-US" sz="2800" b="1" i="1">
                          <a:latin typeface="Cambria Math"/>
                        </a:rPr>
                        <m:t>·</m:t>
                      </m:r>
                      <m:sSub>
                        <m:sSubPr>
                          <m:ctrlPr>
                            <a:rPr lang="en-US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1" i="1">
                              <a:latin typeface="Cambria Math"/>
                            </a:rPr>
                            <m:t>𝒕</m:t>
                          </m:r>
                        </m:e>
                        <m:sub>
                          <m:r>
                            <a:rPr lang="en-US" sz="2800" b="1" i="1">
                              <a:latin typeface="Cambria Math"/>
                            </a:rPr>
                            <m:t>𝒃𝒊𝒂𝒔</m:t>
                          </m:r>
                        </m:sub>
                      </m:sSub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𝝐</m:t>
                      </m:r>
                    </m:oMath>
                  </m:oMathPara>
                </a14:m>
                <a:endParaRPr lang="en-US" sz="2800" b="1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2994" y="5949429"/>
                <a:ext cx="6218013" cy="52322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/>
          <p:cNvGrpSpPr/>
          <p:nvPr/>
        </p:nvGrpSpPr>
        <p:grpSpPr>
          <a:xfrm>
            <a:off x="1733910" y="2668712"/>
            <a:ext cx="5676181" cy="2990218"/>
            <a:chOff x="1233577" y="2798106"/>
            <a:chExt cx="5676181" cy="2990218"/>
          </a:xfrm>
        </p:grpSpPr>
        <p:cxnSp>
          <p:nvCxnSpPr>
            <p:cNvPr id="3" name="Straight Connector 2"/>
            <p:cNvCxnSpPr/>
            <p:nvPr/>
          </p:nvCxnSpPr>
          <p:spPr>
            <a:xfrm flipV="1">
              <a:off x="1233577" y="5753819"/>
              <a:ext cx="5676181" cy="1725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 rot="21120000">
              <a:off x="1370795" y="5111045"/>
              <a:ext cx="548640" cy="67727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5797789" y="2798106"/>
              <a:ext cx="603361" cy="603361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 flipV="1">
              <a:off x="1820173" y="3467817"/>
              <a:ext cx="4503581" cy="1832464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2543034" y="3305457"/>
              <a:ext cx="3684370" cy="1499461"/>
            </a:xfrm>
            <a:prstGeom prst="line">
              <a:avLst/>
            </a:prstGeom>
            <a:ln w="28575">
              <a:solidFill>
                <a:schemeClr val="accent3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177107" y="3223855"/>
              <a:ext cx="206441" cy="35559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386890" y="4449061"/>
              <a:ext cx="215361" cy="448104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578634" y="4804918"/>
              <a:ext cx="272048" cy="53602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 rot="20268833">
              <a:off x="3186755" y="3872340"/>
              <a:ext cx="14185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Pseudorange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0266113">
              <a:off x="3463076" y="4387658"/>
              <a:ext cx="1249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3">
                      <a:lumMod val="50000"/>
                    </a:schemeClr>
                  </a:solidFill>
                </a:rPr>
                <a:t>True Range</a:t>
              </a:r>
              <a:endParaRPr lang="en-US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0" name="Right Brace 29"/>
            <p:cNvSpPr/>
            <p:nvPr/>
          </p:nvSpPr>
          <p:spPr>
            <a:xfrm rot="14762493">
              <a:off x="1818739" y="4087291"/>
              <a:ext cx="229417" cy="879230"/>
            </a:xfrm>
            <a:prstGeom prst="rightBrace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 rot="20268833">
              <a:off x="1501178" y="4094512"/>
              <a:ext cx="662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chemeClr val="accent2">
                      <a:lumMod val="75000"/>
                    </a:schemeClr>
                  </a:solidFill>
                </a:rPr>
                <a:t>Error</a:t>
              </a:r>
              <a:endParaRPr lang="en-US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942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GPS Overview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ight Bracket 6"/>
          <p:cNvSpPr/>
          <p:nvPr/>
        </p:nvSpPr>
        <p:spPr>
          <a:xfrm rot="21480000">
            <a:off x="4775062" y="2332524"/>
            <a:ext cx="120023" cy="3581400"/>
          </a:xfrm>
          <a:prstGeom prst="rightBracket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82"/>
          <p:cNvSpPr/>
          <p:nvPr/>
        </p:nvSpPr>
        <p:spPr>
          <a:xfrm>
            <a:off x="2720509" y="3436614"/>
            <a:ext cx="2077293" cy="2483933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  <a:gd name="connsiteX0" fmla="*/ 1151 w 968708"/>
              <a:gd name="connsiteY0" fmla="*/ 2021679 h 2021679"/>
              <a:gd name="connsiteX1" fmla="*/ 968708 w 968708"/>
              <a:gd name="connsiteY1" fmla="*/ 0 h 2021679"/>
              <a:gd name="connsiteX0" fmla="*/ 0 w 1194211"/>
              <a:gd name="connsiteY0" fmla="*/ 1231969 h 1231969"/>
              <a:gd name="connsiteX1" fmla="*/ 1194211 w 1194211"/>
              <a:gd name="connsiteY1" fmla="*/ 0 h 1231969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387287"/>
              <a:gd name="connsiteY0" fmla="*/ 1076366 h 1076366"/>
              <a:gd name="connsiteX1" fmla="*/ 1387287 w 1387287"/>
              <a:gd name="connsiteY1" fmla="*/ 18598 h 1076366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191223"/>
              <a:gd name="connsiteY0" fmla="*/ 1324875 h 1324875"/>
              <a:gd name="connsiteX1" fmla="*/ 1191223 w 1191223"/>
              <a:gd name="connsiteY1" fmla="*/ 0 h 1324875"/>
              <a:gd name="connsiteX0" fmla="*/ 0 w 1209395"/>
              <a:gd name="connsiteY0" fmla="*/ 1324875 h 1324875"/>
              <a:gd name="connsiteX1" fmla="*/ 1191223 w 1209395"/>
              <a:gd name="connsiteY1" fmla="*/ 0 h 1324875"/>
              <a:gd name="connsiteX0" fmla="*/ 0 w 1402747"/>
              <a:gd name="connsiteY0" fmla="*/ 1069381 h 1069381"/>
              <a:gd name="connsiteX1" fmla="*/ 1387287 w 1402747"/>
              <a:gd name="connsiteY1" fmla="*/ 0 h 1069381"/>
              <a:gd name="connsiteX0" fmla="*/ 0 w 1402868"/>
              <a:gd name="connsiteY0" fmla="*/ 1069381 h 1069381"/>
              <a:gd name="connsiteX1" fmla="*/ 453597 w 1402868"/>
              <a:gd name="connsiteY1" fmla="*/ 535125 h 1069381"/>
              <a:gd name="connsiteX2" fmla="*/ 1387287 w 1402868"/>
              <a:gd name="connsiteY2" fmla="*/ 0 h 1069381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387287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387287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14125"/>
              <a:gd name="connsiteY0" fmla="*/ 106938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14125"/>
              <a:gd name="connsiteY0" fmla="*/ 1104221 h 2370037"/>
              <a:gd name="connsiteX1" fmla="*/ 1514125 w 1514125"/>
              <a:gd name="connsiteY1" fmla="*/ 2370037 h 2370037"/>
              <a:gd name="connsiteX2" fmla="*/ 1422935 w 1514125"/>
              <a:gd name="connsiteY2" fmla="*/ 0 h 2370037"/>
              <a:gd name="connsiteX0" fmla="*/ 0 w 1540861"/>
              <a:gd name="connsiteY0" fmla="*/ 1092608 h 2370037"/>
              <a:gd name="connsiteX1" fmla="*/ 1540861 w 1540861"/>
              <a:gd name="connsiteY1" fmla="*/ 2370037 h 2370037"/>
              <a:gd name="connsiteX2" fmla="*/ 1449671 w 1540861"/>
              <a:gd name="connsiteY2" fmla="*/ 0 h 2370037"/>
              <a:gd name="connsiteX0" fmla="*/ 0 w 1549773"/>
              <a:gd name="connsiteY0" fmla="*/ 1092608 h 2370037"/>
              <a:gd name="connsiteX1" fmla="*/ 1549773 w 1549773"/>
              <a:gd name="connsiteY1" fmla="*/ 2370037 h 2370037"/>
              <a:gd name="connsiteX2" fmla="*/ 1458583 w 1549773"/>
              <a:gd name="connsiteY2" fmla="*/ 0 h 2370037"/>
              <a:gd name="connsiteX0" fmla="*/ 0 w 1549773"/>
              <a:gd name="connsiteY0" fmla="*/ 1080994 h 2370037"/>
              <a:gd name="connsiteX1" fmla="*/ 1549773 w 1549773"/>
              <a:gd name="connsiteY1" fmla="*/ 2370037 h 2370037"/>
              <a:gd name="connsiteX2" fmla="*/ 1458583 w 1549773"/>
              <a:gd name="connsiteY2" fmla="*/ 0 h 2370037"/>
              <a:gd name="connsiteX0" fmla="*/ 0 w 1549773"/>
              <a:gd name="connsiteY0" fmla="*/ 1104221 h 2393264"/>
              <a:gd name="connsiteX1" fmla="*/ 1549773 w 1549773"/>
              <a:gd name="connsiteY1" fmla="*/ 2393264 h 2393264"/>
              <a:gd name="connsiteX2" fmla="*/ 1449671 w 1549773"/>
              <a:gd name="connsiteY2" fmla="*/ 0 h 2393264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  <a:gd name="connsiteX0" fmla="*/ 0 w 1518441"/>
              <a:gd name="connsiteY0" fmla="*/ 1104221 h 2366045"/>
              <a:gd name="connsiteX1" fmla="*/ 1518441 w 1518441"/>
              <a:gd name="connsiteY1" fmla="*/ 2366045 h 2366045"/>
              <a:gd name="connsiteX2" fmla="*/ 1449671 w 1518441"/>
              <a:gd name="connsiteY2" fmla="*/ 0 h 2366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8441" h="2366045">
                <a:moveTo>
                  <a:pt x="0" y="1104221"/>
                </a:moveTo>
                <a:lnTo>
                  <a:pt x="1518441" y="2366045"/>
                </a:lnTo>
                <a:cubicBezTo>
                  <a:pt x="1496440" y="1954051"/>
                  <a:pt x="1462240" y="355797"/>
                  <a:pt x="1449671" y="0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2"/>
          <p:cNvSpPr/>
          <p:nvPr/>
        </p:nvSpPr>
        <p:spPr>
          <a:xfrm>
            <a:off x="2740478" y="2115700"/>
            <a:ext cx="2331835" cy="3000231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05547" h="2857842">
                <a:moveTo>
                  <a:pt x="0" y="2857842"/>
                </a:moveTo>
                <a:cubicBezTo>
                  <a:pt x="55966" y="1539963"/>
                  <a:pt x="363088" y="597408"/>
                  <a:pt x="1605547" y="0"/>
                </a:cubicBezTo>
              </a:path>
            </a:pathLst>
          </a:custGeom>
          <a:noFill/>
          <a:ln>
            <a:solidFill>
              <a:schemeClr val="accent3">
                <a:lumMod val="50000"/>
              </a:schemeClr>
            </a:solidFill>
            <a:prstDash val="dash"/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3399631" y="3352227"/>
            <a:ext cx="219455" cy="400516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12" idx="0"/>
          </p:cNvCxnSpPr>
          <p:nvPr/>
        </p:nvCxnSpPr>
        <p:spPr>
          <a:xfrm>
            <a:off x="2803541" y="4656769"/>
            <a:ext cx="1994452" cy="125577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42656"/>
          <a:stretch/>
        </p:blipFill>
        <p:spPr>
          <a:xfrm>
            <a:off x="4523672" y="5912548"/>
            <a:ext cx="548640" cy="6772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3007066" y="2924607"/>
            <a:ext cx="603361" cy="603361"/>
          </a:xfrm>
          <a:prstGeom prst="rect">
            <a:avLst/>
          </a:prstGeom>
        </p:spPr>
      </p:pic>
      <p:sp>
        <p:nvSpPr>
          <p:cNvPr id="14" name="Oval 82"/>
          <p:cNvSpPr/>
          <p:nvPr/>
        </p:nvSpPr>
        <p:spPr>
          <a:xfrm>
            <a:off x="2803541" y="3446945"/>
            <a:ext cx="1897869" cy="1110471"/>
          </a:xfrm>
          <a:custGeom>
            <a:avLst/>
            <a:gdLst>
              <a:gd name="connsiteX0" fmla="*/ 0 w 6486144"/>
              <a:gd name="connsiteY0" fmla="*/ 3805428 h 7610856"/>
              <a:gd name="connsiteX1" fmla="*/ 3243072 w 6486144"/>
              <a:gd name="connsiteY1" fmla="*/ 0 h 7610856"/>
              <a:gd name="connsiteX2" fmla="*/ 6486144 w 6486144"/>
              <a:gd name="connsiteY2" fmla="*/ 3805428 h 7610856"/>
              <a:gd name="connsiteX3" fmla="*/ 3243072 w 6486144"/>
              <a:gd name="connsiteY3" fmla="*/ 7610856 h 7610856"/>
              <a:gd name="connsiteX4" fmla="*/ 0 w 6486144"/>
              <a:gd name="connsiteY4" fmla="*/ 3805428 h 7610856"/>
              <a:gd name="connsiteX0" fmla="*/ 6486144 w 6577584"/>
              <a:gd name="connsiteY0" fmla="*/ 3805428 h 7610856"/>
              <a:gd name="connsiteX1" fmla="*/ 3243072 w 6577584"/>
              <a:gd name="connsiteY1" fmla="*/ 7610856 h 7610856"/>
              <a:gd name="connsiteX2" fmla="*/ 0 w 6577584"/>
              <a:gd name="connsiteY2" fmla="*/ 3805428 h 7610856"/>
              <a:gd name="connsiteX3" fmla="*/ 3243072 w 6577584"/>
              <a:gd name="connsiteY3" fmla="*/ 0 h 7610856"/>
              <a:gd name="connsiteX4" fmla="*/ 6577584 w 6577584"/>
              <a:gd name="connsiteY4" fmla="*/ 3896868 h 7610856"/>
              <a:gd name="connsiteX0" fmla="*/ 6486144 w 6486144"/>
              <a:gd name="connsiteY0" fmla="*/ 3805428 h 7610856"/>
              <a:gd name="connsiteX1" fmla="*/ 3243072 w 6486144"/>
              <a:gd name="connsiteY1" fmla="*/ 7610856 h 7610856"/>
              <a:gd name="connsiteX2" fmla="*/ 0 w 6486144"/>
              <a:gd name="connsiteY2" fmla="*/ 3805428 h 7610856"/>
              <a:gd name="connsiteX3" fmla="*/ 3243072 w 6486144"/>
              <a:gd name="connsiteY3" fmla="*/ 0 h 7610856"/>
              <a:gd name="connsiteX0" fmla="*/ 3243072 w 3243072"/>
              <a:gd name="connsiteY0" fmla="*/ 7610856 h 7610856"/>
              <a:gd name="connsiteX1" fmla="*/ 0 w 3243072"/>
              <a:gd name="connsiteY1" fmla="*/ 3805428 h 7610856"/>
              <a:gd name="connsiteX2" fmla="*/ 3243072 w 3243072"/>
              <a:gd name="connsiteY2" fmla="*/ 0 h 7610856"/>
              <a:gd name="connsiteX0" fmla="*/ 0 w 3243072"/>
              <a:gd name="connsiteY0" fmla="*/ 3805428 h 3805428"/>
              <a:gd name="connsiteX1" fmla="*/ 3243072 w 3243072"/>
              <a:gd name="connsiteY1" fmla="*/ 0 h 3805428"/>
              <a:gd name="connsiteX0" fmla="*/ 0 w 3182112"/>
              <a:gd name="connsiteY0" fmla="*/ 3793236 h 3793236"/>
              <a:gd name="connsiteX1" fmla="*/ 3182112 w 3182112"/>
              <a:gd name="connsiteY1" fmla="*/ 0 h 3793236"/>
              <a:gd name="connsiteX0" fmla="*/ 6146 w 1603298"/>
              <a:gd name="connsiteY0" fmla="*/ 3415284 h 3415284"/>
              <a:gd name="connsiteX1" fmla="*/ 1603298 w 1603298"/>
              <a:gd name="connsiteY1" fmla="*/ 0 h 3415284"/>
              <a:gd name="connsiteX0" fmla="*/ 0 w 1597152"/>
              <a:gd name="connsiteY0" fmla="*/ 3415284 h 3415284"/>
              <a:gd name="connsiteX1" fmla="*/ 1597152 w 1597152"/>
              <a:gd name="connsiteY1" fmla="*/ 0 h 3415284"/>
              <a:gd name="connsiteX0" fmla="*/ 17604 w 1614756"/>
              <a:gd name="connsiteY0" fmla="*/ 3415284 h 3415284"/>
              <a:gd name="connsiteX1" fmla="*/ 1614756 w 1614756"/>
              <a:gd name="connsiteY1" fmla="*/ 0 h 3415284"/>
              <a:gd name="connsiteX0" fmla="*/ 31353 w 1628505"/>
              <a:gd name="connsiteY0" fmla="*/ 3415284 h 3415284"/>
              <a:gd name="connsiteX1" fmla="*/ 1628505 w 1628505"/>
              <a:gd name="connsiteY1" fmla="*/ 0 h 3415284"/>
              <a:gd name="connsiteX0" fmla="*/ 31010 w 1636557"/>
              <a:gd name="connsiteY0" fmla="*/ 2857842 h 2857842"/>
              <a:gd name="connsiteX1" fmla="*/ 1636557 w 1636557"/>
              <a:gd name="connsiteY1" fmla="*/ 0 h 2857842"/>
              <a:gd name="connsiteX0" fmla="*/ 0 w 1605547"/>
              <a:gd name="connsiteY0" fmla="*/ 2857842 h 2857842"/>
              <a:gd name="connsiteX1" fmla="*/ 1605547 w 1605547"/>
              <a:gd name="connsiteY1" fmla="*/ 0 h 2857842"/>
              <a:gd name="connsiteX0" fmla="*/ 1151 w 968708"/>
              <a:gd name="connsiteY0" fmla="*/ 2021679 h 2021679"/>
              <a:gd name="connsiteX1" fmla="*/ 968708 w 968708"/>
              <a:gd name="connsiteY1" fmla="*/ 0 h 2021679"/>
              <a:gd name="connsiteX0" fmla="*/ 0 w 1194211"/>
              <a:gd name="connsiteY0" fmla="*/ 1231969 h 1231969"/>
              <a:gd name="connsiteX1" fmla="*/ 1194211 w 1194211"/>
              <a:gd name="connsiteY1" fmla="*/ 0 h 1231969"/>
              <a:gd name="connsiteX0" fmla="*/ 0 w 1387287"/>
              <a:gd name="connsiteY0" fmla="*/ 1057768 h 1057768"/>
              <a:gd name="connsiteX1" fmla="*/ 1387287 w 1387287"/>
              <a:gd name="connsiteY1" fmla="*/ 0 h 1057768"/>
              <a:gd name="connsiteX0" fmla="*/ 0 w 1387287"/>
              <a:gd name="connsiteY0" fmla="*/ 1076366 h 1076366"/>
              <a:gd name="connsiteX1" fmla="*/ 1387287 w 1387287"/>
              <a:gd name="connsiteY1" fmla="*/ 18598 h 1076366"/>
              <a:gd name="connsiteX0" fmla="*/ 0 w 1387287"/>
              <a:gd name="connsiteY0" fmla="*/ 1057768 h 1057768"/>
              <a:gd name="connsiteX1" fmla="*/ 1387287 w 1387287"/>
              <a:gd name="connsiteY1" fmla="*/ 0 h 1057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7287" h="1057768">
                <a:moveTo>
                  <a:pt x="0" y="1057768"/>
                </a:moveTo>
                <a:cubicBezTo>
                  <a:pt x="366566" y="192811"/>
                  <a:pt x="1185759" y="5127"/>
                  <a:pt x="1387287" y="0"/>
                </a:cubicBezTo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 w="28575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2450991" y="4263162"/>
            <a:ext cx="603361" cy="603361"/>
          </a:xfrm>
          <a:prstGeom prst="rect">
            <a:avLst/>
          </a:prstGeom>
        </p:spPr>
      </p:pic>
      <p:cxnSp>
        <p:nvCxnSpPr>
          <p:cNvPr id="16" name="Straight Connector 15"/>
          <p:cNvCxnSpPr>
            <a:stCxn id="12" idx="0"/>
          </p:cNvCxnSpPr>
          <p:nvPr/>
        </p:nvCxnSpPr>
        <p:spPr>
          <a:xfrm flipH="1" flipV="1">
            <a:off x="3621464" y="3752743"/>
            <a:ext cx="1176528" cy="21598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4" idx="1"/>
          </p:cNvCxnSpPr>
          <p:nvPr/>
        </p:nvCxnSpPr>
        <p:spPr>
          <a:xfrm flipH="1" flipV="1">
            <a:off x="4654770" y="2239230"/>
            <a:ext cx="46641" cy="1207715"/>
          </a:xfrm>
          <a:prstGeom prst="line">
            <a:avLst/>
          </a:prstGeom>
          <a:ln w="28575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12" idx="0"/>
            <a:endCxn id="14" idx="1"/>
          </p:cNvCxnSpPr>
          <p:nvPr/>
        </p:nvCxnSpPr>
        <p:spPr>
          <a:xfrm flipH="1" flipV="1">
            <a:off x="4701411" y="3446943"/>
            <a:ext cx="96583" cy="2465603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86033">
            <a:off x="4279145" y="1930828"/>
            <a:ext cx="603361" cy="603361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V="1">
            <a:off x="3399631" y="5205409"/>
            <a:ext cx="219455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462444" y="5467384"/>
            <a:ext cx="18071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Satellite distance</a:t>
            </a:r>
          </a:p>
          <a:p>
            <a:pPr algn="ctr"/>
            <a:r>
              <a:rPr lang="en-US" b="1" dirty="0"/>
              <a:t>at time of lock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2092" y="1927729"/>
            <a:ext cx="1476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Satellite orbit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85343" y="4957496"/>
            <a:ext cx="13983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Satellite lock</a:t>
            </a:r>
          </a:p>
          <a:p>
            <a:pPr algn="ctr"/>
            <a:r>
              <a:rPr lang="en-US" b="1" dirty="0"/>
              <a:t>acquired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2476948" y="4710420"/>
            <a:ext cx="219455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59421" y="3090200"/>
            <a:ext cx="2046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Constant ambiguity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value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1914585" y="3630723"/>
            <a:ext cx="1316340" cy="38302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00388" y="2537756"/>
            <a:ext cx="222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Reported carrier</a:t>
            </a:r>
          </a:p>
          <a:p>
            <a:pPr algn="ctr"/>
            <a:r>
              <a:rPr lang="en-US" b="1" dirty="0">
                <a:solidFill>
                  <a:srgbClr val="002060"/>
                </a:solidFill>
              </a:rPr>
              <a:t>phase measurements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4701411" y="2821850"/>
            <a:ext cx="370903" cy="1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3509357" y="2821849"/>
            <a:ext cx="1562957" cy="730637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731509" y="3110242"/>
            <a:ext cx="2257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1" dirty="0">
                <a:solidFill>
                  <a:srgbClr val="002060"/>
                </a:solidFill>
              </a:rPr>
              <a:t>Accumulated Doppler</a:t>
            </a:r>
          </a:p>
          <a:p>
            <a:pPr algn="ctr"/>
            <a:r>
              <a:rPr lang="en-US" b="1" i="1" dirty="0">
                <a:solidFill>
                  <a:srgbClr val="002060"/>
                </a:solidFill>
              </a:rPr>
              <a:t>Shift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83659" y="3106583"/>
            <a:ext cx="413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=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890236" y="4123224"/>
            <a:ext cx="1204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Full carrier</a:t>
            </a:r>
          </a:p>
          <a:p>
            <a:pPr algn="ctr"/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range</a:t>
            </a:r>
          </a:p>
        </p:txBody>
      </p:sp>
      <p:cxnSp>
        <p:nvCxnSpPr>
          <p:cNvPr id="33" name="Straight Arrow Connector 32"/>
          <p:cNvCxnSpPr>
            <a:stCxn id="32" idx="1"/>
            <a:endCxn id="7" idx="2"/>
          </p:cNvCxnSpPr>
          <p:nvPr/>
        </p:nvCxnSpPr>
        <p:spPr>
          <a:xfrm flipH="1" flipV="1">
            <a:off x="4895048" y="4121130"/>
            <a:ext cx="995188" cy="325260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Inhaltsplatzhalter 2"/>
          <p:cNvSpPr txBox="1">
            <a:spLocks/>
          </p:cNvSpPr>
          <p:nvPr/>
        </p:nvSpPr>
        <p:spPr>
          <a:xfrm>
            <a:off x="284670" y="969481"/>
            <a:ext cx="8711049" cy="5315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3000" b="1" dirty="0" smtClean="0"/>
              <a:t>Carrier Phase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241458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4" grpId="0" animBg="1"/>
      <p:bldP spid="21" grpId="0"/>
      <p:bldP spid="22" grpId="0"/>
      <p:bldP spid="23" grpId="0"/>
      <p:bldP spid="25" grpId="0"/>
      <p:bldP spid="27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2256065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single reference station to provide real-time corrections, providing up to centimeter-level </a:t>
            </a:r>
            <a:r>
              <a:rPr lang="en-US" sz="2800" i="1" dirty="0" smtClean="0"/>
              <a:t>accuracy”</a:t>
            </a:r>
            <a:endParaRPr lang="en-US" sz="2800" i="1" dirty="0"/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Related Work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Inhaltsplatzhalter 2"/>
          <p:cNvSpPr>
            <a:spLocks noGrp="1"/>
          </p:cNvSpPr>
          <p:nvPr>
            <p:ph idx="1"/>
          </p:nvPr>
        </p:nvSpPr>
        <p:spPr>
          <a:xfrm>
            <a:off x="181971" y="5108564"/>
            <a:ext cx="8780059" cy="1232051"/>
          </a:xfrm>
        </p:spPr>
        <p:txBody>
          <a:bodyPr>
            <a:normAutofit fontScale="77500" lnSpcReduction="20000"/>
          </a:bodyPr>
          <a:lstStyle/>
          <a:p>
            <a:pPr marL="514338" indent="-514338">
              <a:buFont typeface="+mj-lt"/>
              <a:buAutoNum type="arabicParenR"/>
            </a:pPr>
            <a:r>
              <a:rPr lang="en-US" dirty="0" smtClean="0"/>
              <a:t>Centimeter-precision accuracy for a scalable network of nodes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stationary calibration or data collection phase</a:t>
            </a:r>
          </a:p>
          <a:p>
            <a:pPr marL="514338" indent="-514338">
              <a:buFont typeface="+mj-lt"/>
              <a:buAutoNum type="arabicParenR"/>
            </a:pPr>
            <a:r>
              <a:rPr lang="en-US" dirty="0" smtClean="0"/>
              <a:t>No explicit reference station or hub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28094" y="1189995"/>
            <a:ext cx="8867625" cy="56117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>
                <a:solidFill>
                  <a:srgbClr val="10180A"/>
                </a:solidFill>
              </a:rPr>
              <a:t>Real-Time Kinematic (RTK) Navigation</a:t>
            </a:r>
            <a:endParaRPr lang="en-US" dirty="0">
              <a:solidFill>
                <a:srgbClr val="10180A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79882" y="5688968"/>
            <a:ext cx="6897295" cy="446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9881" y="6076211"/>
            <a:ext cx="5146134" cy="5412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0" y="225606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00B050"/>
                </a:solidFill>
              </a:rPr>
              <a:t>phase of the signal′s carrier wave</a:t>
            </a:r>
            <a:r>
              <a:rPr lang="en-US" sz="2800" i="1" dirty="0"/>
              <a:t>, rather than the information content of the signal, and relies on a single reference station to provide </a:t>
            </a:r>
            <a:r>
              <a:rPr lang="en-US" sz="2800" i="1" dirty="0">
                <a:solidFill>
                  <a:srgbClr val="00B050"/>
                </a:solidFill>
              </a:rPr>
              <a:t>real-time</a:t>
            </a:r>
            <a:r>
              <a:rPr lang="en-US" sz="2800" i="1" dirty="0"/>
              <a:t> corrections, providing up to </a:t>
            </a:r>
            <a:r>
              <a:rPr lang="en-US" sz="2800" i="1" dirty="0">
                <a:solidFill>
                  <a:srgbClr val="00B050"/>
                </a:solidFill>
              </a:rPr>
              <a:t>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256071"/>
            <a:ext cx="907337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i="1" dirty="0"/>
              <a:t>“RTK uses measurements of the </a:t>
            </a:r>
            <a:r>
              <a:rPr lang="en-US" sz="2800" i="1" dirty="0">
                <a:solidFill>
                  <a:srgbClr val="10180A"/>
                </a:solidFill>
              </a:rPr>
              <a:t>phase </a:t>
            </a:r>
            <a:r>
              <a:rPr lang="en-US" sz="2800" i="1" dirty="0"/>
              <a:t>of the signal′s carrier wave, rather than the information content of the signal, and relies on a </a:t>
            </a:r>
            <a:r>
              <a:rPr lang="en-US" sz="2800" i="1" dirty="0">
                <a:solidFill>
                  <a:srgbClr val="C00000"/>
                </a:solidFill>
              </a:rPr>
              <a:t>single reference station</a:t>
            </a:r>
            <a:r>
              <a:rPr lang="en-US" sz="2800" i="1" dirty="0"/>
              <a:t> to provide real-time </a:t>
            </a:r>
            <a:r>
              <a:rPr lang="en-US" sz="2800" i="1" dirty="0">
                <a:solidFill>
                  <a:srgbClr val="C00000"/>
                </a:solidFill>
              </a:rPr>
              <a:t>corrections</a:t>
            </a:r>
            <a:r>
              <a:rPr lang="en-US" sz="2800" i="1" dirty="0"/>
              <a:t>, providing up to centimeter-level accuracy</a:t>
            </a:r>
            <a:r>
              <a:rPr lang="en-US" sz="2800" i="1" dirty="0" smtClean="0"/>
              <a:t>”</a:t>
            </a:r>
          </a:p>
          <a:p>
            <a:pPr algn="ctr"/>
            <a:r>
              <a:rPr lang="en-US" sz="2800" i="1" dirty="0" smtClean="0"/>
              <a:t>--</a:t>
            </a:r>
            <a:r>
              <a:rPr lang="en-US" sz="2800" i="1" dirty="0"/>
              <a:t>Wikipedia</a:t>
            </a:r>
          </a:p>
        </p:txBody>
      </p:sp>
    </p:spTree>
    <p:extLst>
      <p:ext uri="{BB962C8B-B14F-4D97-AF65-F5344CB8AC3E}">
        <p14:creationId xmlns:p14="http://schemas.microsoft.com/office/powerpoint/2010/main" val="24059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4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Relative Localization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GPS Overview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/>
              <a:t>Technical </a:t>
            </a:r>
            <a:r>
              <a:rPr lang="en-US" dirty="0" smtClean="0"/>
              <a:t>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Implementation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297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1073" y="4996119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>
                <a:solidFill>
                  <a:prstClr val="black"/>
                </a:solidFill>
              </a:rPr>
              <a:t>Use </a:t>
            </a:r>
            <a:r>
              <a:rPr lang="en-US" sz="2800" dirty="0" smtClean="0">
                <a:solidFill>
                  <a:prstClr val="black"/>
                </a:solidFill>
              </a:rPr>
              <a:t>extremely accurate tracking </a:t>
            </a:r>
            <a:r>
              <a:rPr lang="en-US" sz="2800" dirty="0">
                <a:solidFill>
                  <a:prstClr val="black"/>
                </a:solidFill>
              </a:rPr>
              <a:t>results to </a:t>
            </a:r>
            <a:r>
              <a:rPr lang="en-US" sz="2800" dirty="0" smtClean="0">
                <a:solidFill>
                  <a:prstClr val="black"/>
                </a:solidFill>
              </a:rPr>
              <a:t>mathematically account for relative </a:t>
            </a:r>
            <a:r>
              <a:rPr lang="en-US" sz="2800" dirty="0">
                <a:solidFill>
                  <a:prstClr val="black"/>
                </a:solidFill>
              </a:rPr>
              <a:t>receiver motions such that the </a:t>
            </a:r>
            <a:r>
              <a:rPr lang="en-US" sz="2800" dirty="0" smtClean="0">
                <a:solidFill>
                  <a:prstClr val="black"/>
                </a:solidFill>
              </a:rPr>
              <a:t>number of unknowns does not grow over time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3866" y="3064660"/>
            <a:ext cx="85162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b="1" dirty="0" smtClean="0">
                <a:solidFill>
                  <a:prstClr val="black"/>
                </a:solidFill>
              </a:rPr>
              <a:t>Stationary</a:t>
            </a:r>
            <a:r>
              <a:rPr lang="en-US" sz="2800" dirty="0" smtClean="0">
                <a:solidFill>
                  <a:prstClr val="black"/>
                </a:solidFill>
              </a:rPr>
              <a:t> calibration historically required because receiver motion adds </a:t>
            </a:r>
            <a:r>
              <a:rPr lang="en-US" sz="2800" i="1" dirty="0" smtClean="0">
                <a:solidFill>
                  <a:prstClr val="black"/>
                </a:solidFill>
              </a:rPr>
              <a:t>at least</a:t>
            </a:r>
            <a:r>
              <a:rPr lang="en-US" sz="2800" dirty="0" smtClean="0">
                <a:solidFill>
                  <a:prstClr val="black"/>
                </a:solidFill>
              </a:rPr>
              <a:t> 3 unknowns per time step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64595" y="2602995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9" name="TextBox 18"/>
          <p:cNvSpPr txBox="1"/>
          <p:nvPr/>
        </p:nvSpPr>
        <p:spPr>
          <a:xfrm>
            <a:off x="3876938" y="4496247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3" name="Rectangle 2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0704" y="1048511"/>
            <a:ext cx="182880" cy="1843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83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" grpId="0"/>
      <p:bldP spid="19" grpId="0"/>
      <p:bldP spid="3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8" name="Rectangle 7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0704" y="1048511"/>
            <a:ext cx="182880" cy="1843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31073" y="5264343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Correct observations for sources of error specific to dual-receiver localization, and create new methods for relative tracking using GPS alone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49527" y="2796436"/>
            <a:ext cx="844494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</a:rPr>
              <a:t>Relative </a:t>
            </a:r>
            <a:r>
              <a:rPr lang="en-US" sz="2800" b="1" dirty="0" smtClean="0">
                <a:solidFill>
                  <a:prstClr val="black"/>
                </a:solidFill>
              </a:rPr>
              <a:t>tracking</a:t>
            </a:r>
            <a:r>
              <a:rPr lang="en-US" sz="2800" dirty="0" smtClean="0">
                <a:solidFill>
                  <a:prstClr val="black"/>
                </a:solidFill>
              </a:rPr>
              <a:t> is usually handled by multi-modal filtering techniques (e.g. joint GPS/IMU Kalman filter)</a:t>
            </a:r>
          </a:p>
          <a:p>
            <a:pPr marL="457200" indent="-4572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800" b="1" dirty="0" smtClean="0">
                <a:solidFill>
                  <a:prstClr val="black"/>
                </a:solidFill>
              </a:rPr>
              <a:t>Precise</a:t>
            </a:r>
            <a:r>
              <a:rPr lang="en-US" sz="2800" dirty="0" smtClean="0">
                <a:solidFill>
                  <a:prstClr val="black"/>
                </a:solidFill>
              </a:rPr>
              <a:t> errors specific to the multi-receiver case are often neglected in standard pre-processing algorithms</a:t>
            </a:r>
            <a:endParaRPr lang="en-US" sz="28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4595" y="2334771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4" name="TextBox 13"/>
          <p:cNvSpPr txBox="1"/>
          <p:nvPr/>
        </p:nvSpPr>
        <p:spPr>
          <a:xfrm>
            <a:off x="3876938" y="4788855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15" name="Rectangle 14"/>
          <p:cNvSpPr/>
          <p:nvPr/>
        </p:nvSpPr>
        <p:spPr>
          <a:xfrm>
            <a:off x="939631" y="82526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1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Methodology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Inhaltsplatzhalter 2"/>
          <p:cNvSpPr>
            <a:spLocks noGrp="1"/>
          </p:cNvSpPr>
          <p:nvPr>
            <p:ph idx="1"/>
          </p:nvPr>
        </p:nvSpPr>
        <p:spPr>
          <a:xfrm>
            <a:off x="935277" y="989035"/>
            <a:ext cx="7273447" cy="122990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Centimeter-precision accuracy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stationary calibration or data collection phase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 No explicit reference station or hub</a:t>
            </a:r>
          </a:p>
        </p:txBody>
      </p:sp>
      <p:sp>
        <p:nvSpPr>
          <p:cNvPr id="7" name="Rectangle 6"/>
          <p:cNvSpPr/>
          <p:nvPr/>
        </p:nvSpPr>
        <p:spPr>
          <a:xfrm>
            <a:off x="935277" y="120849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39631" y="825261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31073" y="5215575"/>
            <a:ext cx="868185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Use local receiver as implicit reference station and create a relative localization procedure that either lacks a reference satellite or overcomes its limitations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3866" y="3064660"/>
            <a:ext cx="85162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800"/>
              </a:spcBef>
            </a:pPr>
            <a:r>
              <a:rPr lang="en-US" sz="2800" dirty="0" smtClean="0">
                <a:solidFill>
                  <a:prstClr val="black"/>
                </a:solidFill>
              </a:rPr>
              <a:t>Standard baseline determination techniques use observation models that require either a reference receiver, a reference satellite, or both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4595" y="2602995"/>
            <a:ext cx="1414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Problem</a:t>
            </a:r>
            <a:endParaRPr lang="en-US" sz="2800" i="1" u="sng" dirty="0"/>
          </a:p>
        </p:txBody>
      </p:sp>
      <p:sp>
        <p:nvSpPr>
          <p:cNvPr id="13" name="TextBox 12"/>
          <p:cNvSpPr txBox="1"/>
          <p:nvPr/>
        </p:nvSpPr>
        <p:spPr>
          <a:xfrm>
            <a:off x="3876938" y="4715703"/>
            <a:ext cx="13901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i="1" u="sng" dirty="0" smtClean="0"/>
              <a:t>Solution</a:t>
            </a:r>
            <a:endParaRPr lang="en-US" sz="2800" i="1" u="sng" dirty="0"/>
          </a:p>
        </p:txBody>
      </p:sp>
      <p:sp>
        <p:nvSpPr>
          <p:cNvPr id="14" name="Rectangle 13"/>
          <p:cNvSpPr/>
          <p:nvPr/>
        </p:nvSpPr>
        <p:spPr>
          <a:xfrm>
            <a:off x="933535" y="1611645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11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</a:t>
            </a:r>
            <a:r>
              <a:rPr lang="en-US" sz="2800" b="1" i="1" dirty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#1</a:t>
            </a: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128094" y="1203387"/>
            <a:ext cx="8867625" cy="1091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/>
              <a:t>Characterize and correct for </a:t>
            </a:r>
            <a:r>
              <a:rPr lang="en-US" b="1" dirty="0" smtClean="0"/>
              <a:t>errors </a:t>
            </a:r>
            <a:r>
              <a:rPr lang="en-US" b="1" dirty="0"/>
              <a:t>specific to the </a:t>
            </a:r>
            <a:r>
              <a:rPr lang="en-US" b="1" i="1" dirty="0"/>
              <a:t>two-receiver</a:t>
            </a:r>
            <a:r>
              <a:rPr lang="en-US" b="1" dirty="0"/>
              <a:t> localization </a:t>
            </a:r>
            <a:r>
              <a:rPr lang="en-US" b="1" dirty="0" smtClean="0"/>
              <a:t>case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60842" y="2393084"/>
            <a:ext cx="840212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i="1" dirty="0"/>
              <a:t>Significant uncharacterized error in the geometrical differences arising from measurements </a:t>
            </a:r>
            <a:r>
              <a:rPr lang="en-US" sz="2800" b="1" i="1" dirty="0">
                <a:solidFill>
                  <a:srgbClr val="C00000"/>
                </a:solidFill>
              </a:rPr>
              <a:t>taken at slightly different times</a:t>
            </a:r>
            <a:r>
              <a:rPr lang="en-US" sz="2800" i="1" dirty="0"/>
              <a:t>:</a:t>
            </a:r>
            <a:endParaRPr lang="en-US" sz="2800" dirty="0"/>
          </a:p>
          <a:p>
            <a:endParaRPr lang="en-US" dirty="0"/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Range errors in the satellite observations due to physically different signal propagation path lengths</a:t>
            </a:r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Inconsistent satellite orbital position estimations</a:t>
            </a:r>
          </a:p>
          <a:p>
            <a:pPr marL="742932" lvl="1" indent="-285744">
              <a:buFont typeface="Arial" pitchFamily="34" charset="0"/>
              <a:buChar char="•"/>
            </a:pPr>
            <a:r>
              <a:rPr lang="en-US" sz="2800" dirty="0"/>
              <a:t>Differing amounts of Earth rotation experienced during potentially different signal propagation times</a:t>
            </a:r>
          </a:p>
        </p:txBody>
      </p:sp>
    </p:spTree>
    <p:extLst>
      <p:ext uri="{BB962C8B-B14F-4D97-AF65-F5344CB8AC3E}">
        <p14:creationId xmlns:p14="http://schemas.microsoft.com/office/powerpoint/2010/main" val="22527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Dual-Receiver Error Sources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>
            <a:off x="3895725" y="2386013"/>
            <a:ext cx="1389199" cy="1373295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3444861" y="2218865"/>
            <a:ext cx="983522" cy="1540443"/>
          </a:xfrm>
          <a:prstGeom prst="line">
            <a:avLst/>
          </a:prstGeom>
          <a:ln w="254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Group 60"/>
          <p:cNvGrpSpPr/>
          <p:nvPr/>
        </p:nvGrpSpPr>
        <p:grpSpPr>
          <a:xfrm>
            <a:off x="3809999" y="4691143"/>
            <a:ext cx="2057400" cy="0"/>
            <a:chOff x="3810000" y="5105400"/>
            <a:chExt cx="2743200" cy="0"/>
          </a:xfrm>
        </p:grpSpPr>
        <p:cxnSp>
          <p:nvCxnSpPr>
            <p:cNvPr id="62" name="Straight Connector 61"/>
            <p:cNvCxnSpPr/>
            <p:nvPr/>
          </p:nvCxnSpPr>
          <p:spPr>
            <a:xfrm>
              <a:off x="3810000" y="5105400"/>
              <a:ext cx="1371599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5181599" y="5105400"/>
              <a:ext cx="1371601" cy="0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3809999" y="4691143"/>
            <a:ext cx="2057400" cy="0"/>
            <a:chOff x="3810000" y="5105400"/>
            <a:chExt cx="2743200" cy="0"/>
          </a:xfrm>
        </p:grpSpPr>
        <p:cxnSp>
          <p:nvCxnSpPr>
            <p:cNvPr id="65" name="Straight Connector 64"/>
            <p:cNvCxnSpPr/>
            <p:nvPr/>
          </p:nvCxnSpPr>
          <p:spPr>
            <a:xfrm>
              <a:off x="3810000" y="5105400"/>
              <a:ext cx="1371599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5181599" y="5105400"/>
              <a:ext cx="1371601" cy="0"/>
            </a:xfrm>
            <a:prstGeom prst="line">
              <a:avLst/>
            </a:prstGeom>
            <a:ln w="25400">
              <a:solidFill>
                <a:schemeClr val="accent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/>
          <p:cNvGrpSpPr/>
          <p:nvPr/>
        </p:nvGrpSpPr>
        <p:grpSpPr>
          <a:xfrm>
            <a:off x="3741420" y="4617720"/>
            <a:ext cx="2194560" cy="137160"/>
            <a:chOff x="4988560" y="5013960"/>
            <a:chExt cx="2926080" cy="182880"/>
          </a:xfrm>
        </p:grpSpPr>
        <p:sp>
          <p:nvSpPr>
            <p:cNvPr id="68" name="Oval 6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71" name="Oval 70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73" name="Oval 72"/>
          <p:cNvSpPr/>
          <p:nvPr/>
        </p:nvSpPr>
        <p:spPr>
          <a:xfrm>
            <a:off x="2482095" y="1946123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Oval 73"/>
          <p:cNvSpPr/>
          <p:nvPr/>
        </p:nvSpPr>
        <p:spPr>
          <a:xfrm>
            <a:off x="3112248" y="1961690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94506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3960000">
                                      <p:cBhvr>
                                        <p:cTn id="6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900000">
                                      <p:cBhvr>
                                        <p:cTn id="8" dur="3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960000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900000">
                                      <p:cBhvr>
                                        <p:cTn id="12" dur="3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51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71 0.02639 L 0.06771 0.00347 C 0.05989 -0.0007 0.04739 -0.00278 0.03385 -0.00278 C 0.01944 -0.00278 0.00451 0.00023 -0.00052 0.00208 " pathEditMode="relative" rAng="0" ptsTypes="AAAA">
                                      <p:cBhvr>
                                        <p:cTn id="14" dur="3500" spd="-100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0" y="-145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Sources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3564254" y="2123661"/>
            <a:ext cx="1720669" cy="1635647"/>
            <a:chOff x="4752337" y="1688548"/>
            <a:chExt cx="2294226" cy="2180862"/>
          </a:xfrm>
        </p:grpSpPr>
        <p:cxnSp>
          <p:nvCxnSpPr>
            <p:cNvPr id="38" name="Straight Connector 37"/>
            <p:cNvCxnSpPr/>
            <p:nvPr/>
          </p:nvCxnSpPr>
          <p:spPr>
            <a:xfrm>
              <a:off x="5194297" y="2038351"/>
              <a:ext cx="1852266" cy="1831059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/>
            <p:cNvSpPr/>
            <p:nvPr/>
          </p:nvSpPr>
          <p:spPr>
            <a:xfrm>
              <a:off x="4752337" y="1688548"/>
              <a:ext cx="883920" cy="6858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3112248" y="1961690"/>
            <a:ext cx="1316135" cy="1797618"/>
            <a:chOff x="4149664" y="1472586"/>
            <a:chExt cx="1754846" cy="2396824"/>
          </a:xfrm>
        </p:grpSpPr>
        <p:cxnSp>
          <p:nvCxnSpPr>
            <p:cNvPr id="45" name="Straight Connector 44"/>
            <p:cNvCxnSpPr/>
            <p:nvPr/>
          </p:nvCxnSpPr>
          <p:spPr>
            <a:xfrm>
              <a:off x="4593148" y="1815486"/>
              <a:ext cx="1311362" cy="2053924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4149664" y="1472586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0392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77348E-7 -1.67438E-6 L 0.04676 -0.02313 " pathEditMode="relative" rAng="0" ptsTypes="FF">
                                      <p:cBhvr>
                                        <p:cTn id="1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2" y="-11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81481E-6 L -0.04461 -0.0182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-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Sources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153918" y="1992241"/>
            <a:ext cx="1710977" cy="1648690"/>
            <a:chOff x="4739640" y="1624652"/>
            <a:chExt cx="2281303" cy="2198253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5181600" y="1981200"/>
              <a:ext cx="1839343" cy="184170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/>
            <p:cNvSpPr/>
            <p:nvPr/>
          </p:nvSpPr>
          <p:spPr>
            <a:xfrm>
              <a:off x="4739640" y="1624652"/>
              <a:ext cx="883920" cy="685800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6" name="Oval 35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 rot="54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38" name="Oval 3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542159" y="1797338"/>
            <a:ext cx="1299769" cy="1791682"/>
            <a:chOff x="4149664" y="1472586"/>
            <a:chExt cx="1733025" cy="2388909"/>
          </a:xfrm>
        </p:grpSpPr>
        <p:cxnSp>
          <p:nvCxnSpPr>
            <p:cNvPr id="41" name="Straight Connector 40"/>
            <p:cNvCxnSpPr>
              <a:endCxn id="44" idx="2"/>
            </p:cNvCxnSpPr>
            <p:nvPr/>
          </p:nvCxnSpPr>
          <p:spPr>
            <a:xfrm>
              <a:off x="4593148" y="1815486"/>
              <a:ext cx="1289541" cy="2046009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/>
            <p:cNvSpPr/>
            <p:nvPr/>
          </p:nvSpPr>
          <p:spPr>
            <a:xfrm>
              <a:off x="4149664" y="1472586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43" name="Group 42"/>
          <p:cNvGrpSpPr/>
          <p:nvPr/>
        </p:nvGrpSpPr>
        <p:grpSpPr>
          <a:xfrm rot="54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4" name="Oval 43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359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04288 0.009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5" y="46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59259E-6 L -0.04948 0.01852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3" y="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3417094" y="2178844"/>
            <a:ext cx="1995553" cy="3122388"/>
            <a:chOff x="3444861" y="2218865"/>
            <a:chExt cx="1967786" cy="3082366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444861" y="2218865"/>
              <a:ext cx="983522" cy="154044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29125" y="3760788"/>
              <a:ext cx="983522" cy="1540443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876675" y="2321719"/>
            <a:ext cx="2797312" cy="2812364"/>
            <a:chOff x="3895724" y="2386013"/>
            <a:chExt cx="2778263" cy="274807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895724" y="2386013"/>
              <a:ext cx="1389199" cy="137329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284788" y="3760788"/>
              <a:ext cx="1389199" cy="1373295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Sources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2" name="Oval 31"/>
          <p:cNvSpPr/>
          <p:nvPr/>
        </p:nvSpPr>
        <p:spPr>
          <a:xfrm>
            <a:off x="3089789" y="1923294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3547586" y="2059074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25147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8.88889E-6 L 0.00816 0.00208 L 0.01805 0.00624 L 0.02569 0.01041 " pathEditMode="relative" ptsTypes="AAAA">
                                      <p:cBhvr>
                                        <p:cTn id="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1.11111E-6 L -0.0066 -0.00324 L -0.01337 -0.00625 L -0.02066 -0.00903 L -0.02448 -0.00926 " pathEditMode="relative" ptsTypes="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30000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80000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>
            <a:grpSpLocks noChangeAspect="1"/>
          </p:cNvGrpSpPr>
          <p:nvPr/>
        </p:nvGrpSpPr>
        <p:grpSpPr>
          <a:xfrm rot="300000">
            <a:off x="3525520" y="2324414"/>
            <a:ext cx="1795998" cy="2810149"/>
            <a:chOff x="3444861" y="2218865"/>
            <a:chExt cx="1967786" cy="3082366"/>
          </a:xfrm>
        </p:grpSpPr>
        <p:cxnSp>
          <p:nvCxnSpPr>
            <p:cNvPr id="30" name="Straight Connector 29"/>
            <p:cNvCxnSpPr/>
            <p:nvPr/>
          </p:nvCxnSpPr>
          <p:spPr>
            <a:xfrm>
              <a:off x="3444861" y="2218865"/>
              <a:ext cx="983522" cy="1540443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4429125" y="3760788"/>
              <a:ext cx="983522" cy="1540443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>
            <a:grpSpLocks noChangeAspect="1"/>
          </p:cNvGrpSpPr>
          <p:nvPr/>
        </p:nvGrpSpPr>
        <p:grpSpPr>
          <a:xfrm rot="-180000">
            <a:off x="3738154" y="2178543"/>
            <a:ext cx="3077043" cy="3093600"/>
            <a:chOff x="3895724" y="2386013"/>
            <a:chExt cx="2778263" cy="2748070"/>
          </a:xfrm>
        </p:grpSpPr>
        <p:cxnSp>
          <p:nvCxnSpPr>
            <p:cNvPr id="34" name="Straight Connector 33"/>
            <p:cNvCxnSpPr/>
            <p:nvPr/>
          </p:nvCxnSpPr>
          <p:spPr>
            <a:xfrm>
              <a:off x="3895724" y="2386013"/>
              <a:ext cx="1389199" cy="1373295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284788" y="3760788"/>
              <a:ext cx="1389199" cy="1373295"/>
            </a:xfrm>
            <a:prstGeom prst="line">
              <a:avLst/>
            </a:prstGeom>
            <a:ln w="2540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Sources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2" name="Oval 41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48" name="Oval 4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32" name="Oval 31"/>
          <p:cNvSpPr/>
          <p:nvPr/>
        </p:nvSpPr>
        <p:spPr>
          <a:xfrm>
            <a:off x="3322298" y="1994319"/>
            <a:ext cx="665226" cy="514350"/>
          </a:xfrm>
          <a:prstGeom prst="ellipse">
            <a:avLst/>
          </a:prstGeom>
          <a:blipFill>
            <a:blip r:embed="rId3"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Oval 35"/>
          <p:cNvSpPr/>
          <p:nvPr/>
        </p:nvSpPr>
        <p:spPr>
          <a:xfrm>
            <a:off x="3323749" y="1996583"/>
            <a:ext cx="662940" cy="514350"/>
          </a:xfrm>
          <a:prstGeom prst="ellipse">
            <a:avLst/>
          </a:prstGeom>
          <a:blipFill dpi="0" rotWithShape="1">
            <a:blip r:embed="rId3"/>
            <a:srcRect/>
            <a:stretch>
              <a:fillRect l="7000" r="24000" b="41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846812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552 -0.01019 L -0.01736 -0.0081 L -0.00747 -0.00394 L 0.00017 0.00023 " pathEditMode="fixed" ptsTypes="AAAA">
                                      <p:cBhvr>
                                        <p:cTn id="6" dur="2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448 0.00901 L 0.01788 0.00577 L 0.01111 0.00276 L 0.00382 -2.2963E-5 L -3.61111E-6 -0.00025 " pathEditMode="fixed" ptsTypes="AAAAA">
                                      <p:cBhvr>
                                        <p:cTn id="8" dur="2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30000"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80000">
                                      <p:cBhvr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3543788" y="2058605"/>
            <a:ext cx="1720668" cy="1659759"/>
            <a:chOff x="4752340" y="1656402"/>
            <a:chExt cx="2294223" cy="2213008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5181600" y="1981200"/>
              <a:ext cx="1864963" cy="1888210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4752340" y="1656402"/>
              <a:ext cx="883920" cy="685799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091776" y="1920980"/>
            <a:ext cx="1316135" cy="1817856"/>
            <a:chOff x="4149664" y="1445601"/>
            <a:chExt cx="1754846" cy="2423809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4593148" y="1815486"/>
              <a:ext cx="1311362" cy="2053924"/>
            </a:xfrm>
            <a:prstGeom prst="line">
              <a:avLst/>
            </a:prstGeom>
            <a:ln w="25400">
              <a:solidFill>
                <a:schemeClr val="bg2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4149664" y="1445601"/>
              <a:ext cx="886968" cy="685800"/>
            </a:xfrm>
            <a:prstGeom prst="ellipse">
              <a:avLst/>
            </a:prstGeom>
            <a:blipFill>
              <a:blip r:embed="rId3"/>
              <a:stretch>
                <a:fillRect l="7000" r="24000" b="41000"/>
              </a:stretch>
            </a:blip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Dual-Receiver Error Sources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3810000" y="3657600"/>
            <a:ext cx="2057400" cy="2057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prstClr val="white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 rot="690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28" name="Oval 27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  <p:grpSp>
        <p:nvGrpSpPr>
          <p:cNvPr id="33" name="Group 32"/>
          <p:cNvGrpSpPr/>
          <p:nvPr/>
        </p:nvGrpSpPr>
        <p:grpSpPr>
          <a:xfrm rot="3960000">
            <a:off x="3744649" y="4617720"/>
            <a:ext cx="2194560" cy="137160"/>
            <a:chOff x="4988560" y="5013960"/>
            <a:chExt cx="2926080" cy="182880"/>
          </a:xfrm>
        </p:grpSpPr>
        <p:sp>
          <p:nvSpPr>
            <p:cNvPr id="34" name="Oval 33"/>
            <p:cNvSpPr/>
            <p:nvPr/>
          </p:nvSpPr>
          <p:spPr>
            <a:xfrm>
              <a:off x="4988560" y="5013960"/>
              <a:ext cx="182880" cy="18288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7731760" y="5013960"/>
              <a:ext cx="182880" cy="18288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90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470000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70000">
                                      <p:cBhvr>
                                        <p:cTn id="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360000">
                                      <p:cBhvr>
                                        <p:cTn id="1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60000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4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 L 0.04219 0.0013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1" y="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-0.01962 0.0002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#2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 smtClean="0"/>
              <a:t>Extend well-known carrier phase observation model to include temporal data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46" y="3632976"/>
            <a:ext cx="4562045" cy="2769315"/>
          </a:xfrm>
          <a:prstGeom prst="rect">
            <a:avLst/>
          </a:prstGeom>
        </p:spPr>
      </p:pic>
      <p:pic>
        <p:nvPicPr>
          <p:cNvPr id="15" name="Picture 2" descr="C:\Users\Owner\Desktop\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6519" y="2367225"/>
            <a:ext cx="6581741" cy="43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Owner\Desktop\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49761" y="2861933"/>
            <a:ext cx="6928499" cy="440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Owner\Desktop\7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72147" y="4400078"/>
            <a:ext cx="5106113" cy="562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6347" y="3404183"/>
            <a:ext cx="3871913" cy="41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632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1.48148E-6 L -0.31718 0.06574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68" y="3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#3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Use the temporal double-differenced observations in a GPS tracking equation to enable robust relative dead reckoning through a significant period of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31201" y="2526662"/>
                <a:ext cx="8881599" cy="4213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𝐶𝑅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−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</m:sSub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201" y="2526662"/>
                <a:ext cx="8881599" cy="421397"/>
              </a:xfrm>
              <a:prstGeom prst="rect">
                <a:avLst/>
              </a:prstGeom>
              <a:blipFill rotWithShape="0"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570506" y="4247394"/>
                <a:ext cx="6002990" cy="10493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(0,0,0)=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𝐶</m:t>
                      </m:r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𝐶𝑅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=</m:t>
                      </m:r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/>
                        </a:rPr>
                        <m:t>𝐶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</m:sSub>
                    </m:oMath>
                  </m:oMathPara>
                </a14:m>
                <a:endParaRPr lang="en-US" dirty="0">
                  <a:ea typeface="Cambria Math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0506" y="4247394"/>
                <a:ext cx="6002990" cy="1049390"/>
              </a:xfrm>
              <a:prstGeom prst="rect">
                <a:avLst/>
              </a:prstGeom>
              <a:blipFill rotWithShape="0">
                <a:blip r:embed="rId5"/>
                <a:stretch>
                  <a:fillRect b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28093" y="5633653"/>
                <a:ext cx="8867625" cy="874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l-GR" sz="2400" i="1" smtClean="0">
                        <a:latin typeface="Cambria Math"/>
                        <a:ea typeface="Cambria Math"/>
                      </a:rPr>
                      <m:t>𝛻</m:t>
                    </m:r>
                    <m:r>
                      <m:rPr>
                        <m:sty m:val="p"/>
                      </m:rPr>
                      <a:rPr lang="el-GR" sz="2400" i="1" smtClean="0">
                        <a:latin typeface="Cambria Math"/>
                        <a:ea typeface="Cambria Math"/>
                      </a:rPr>
                      <m:t>Δ</m:t>
                    </m:r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𝐶𝑅</m:t>
                        </m:r>
                      </m:e>
                      <m:sub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𝑗𝑘</m:t>
                        </m:r>
                      </m:sub>
                      <m:sup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𝑠</m:t>
                        </m:r>
                      </m:sup>
                    </m:sSubSup>
                  </m:oMath>
                </a14:m>
                <a:r>
                  <a:rPr lang="en-US" sz="2400" dirty="0" smtClean="0"/>
                  <a:t> becomes dependent on only the relative change in baseline between two receivers over time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93" y="5633653"/>
                <a:ext cx="8867625" cy="874085"/>
              </a:xfrm>
              <a:prstGeom prst="rect">
                <a:avLst/>
              </a:prstGeom>
              <a:blipFill rotWithShape="0">
                <a:blip r:embed="rId6"/>
                <a:stretch>
                  <a:fillRect t="-4861" r="-206" b="-145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143689" y="3214685"/>
                <a:ext cx="6856621" cy="7504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 smtClean="0">
                          <a:latin typeface="Cambria Math"/>
                          <a:ea typeface="Cambria Math"/>
                        </a:rPr>
                        <m:t>𝛻</m:t>
                      </m:r>
                      <m:r>
                        <m:rPr>
                          <m:sty m:val="p"/>
                        </m:rPr>
                        <a:rPr lang="el-GR" i="1" smtClean="0">
                          <a:latin typeface="Cambria Math"/>
                          <a:ea typeface="Cambria Math"/>
                        </a:rPr>
                        <m:t>Δ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𝐶𝑅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=</m:t>
                      </m:r>
                    </m:oMath>
                  </m:oMathPara>
                </a14:m>
                <a:endParaRPr lang="en-US" i="1" dirty="0" smtClean="0">
                  <a:latin typeface="Cambria Math"/>
                  <a:ea typeface="Cambria Math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𝑘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  <m:t>+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l-GR" i="1">
                          <a:latin typeface="Cambria Math"/>
                          <a:ea typeface="Cambria Math"/>
                        </a:rPr>
                        <m:t>𝛻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𝑠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  <m:t>,</m:t>
                          </m:r>
                          <m:r>
                            <a:rPr lang="el-GR" i="1">
                              <a:latin typeface="Cambria Math"/>
                              <a:ea typeface="Cambria Math"/>
                            </a:rPr>
                            <m:t>𝛻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/>
                          <a:ea typeface="Cambria Math"/>
                        </a:rPr>
                        <m:t>Δ</m:t>
                      </m:r>
                      <m:r>
                        <a:rPr lang="en-US" i="1">
                          <a:latin typeface="Cambria Math"/>
                          <a:ea typeface="Cambria Math"/>
                        </a:rPr>
                        <m:t>𝑐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l-GR" i="1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l-GR" i="1">
                                  <a:latin typeface="Cambria Math"/>
                                  <a:ea typeface="Cambria Math"/>
                                </a:rPr>
                                <m:t>𝜏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/>
                              <a:ea typeface="Cambria Math"/>
                            </a:rPr>
                            <m:t>𝑗𝑘</m:t>
                          </m:r>
                        </m:sub>
                      </m:sSub>
                    </m:oMath>
                  </m:oMathPara>
                </a14:m>
                <a:endParaRPr lang="en-US" i="1" dirty="0">
                  <a:latin typeface="Cambria Math" panose="02040503050406030204" pitchFamily="18" charset="0"/>
                  <a:ea typeface="Cambria Math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689" y="3214685"/>
                <a:ext cx="6856621" cy="750462"/>
              </a:xfrm>
              <a:prstGeom prst="rect">
                <a:avLst/>
              </a:prstGeom>
              <a:blipFill rotWithShape="0">
                <a:blip r:embed="rId7"/>
                <a:stretch>
                  <a:fillRect b="-40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690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#3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128094" y="977313"/>
            <a:ext cx="8867625" cy="12008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b="1" dirty="0"/>
              <a:t>Use the temporal double-differenced observations in a GPS tracking equation to enable robust relative dead reckoning through a significant period of time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862" y="2616915"/>
            <a:ext cx="770596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Implemented a proof-of-concept earlier this year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Resulted in tracking with centimeter-scale precision over both significant time periods and baseline lengths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335376" y="4226507"/>
            <a:ext cx="84491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C00000"/>
              </a:buClr>
            </a:pPr>
            <a:r>
              <a:rPr lang="en-US" dirty="0"/>
              <a:t>Hedgecock, W., M. </a:t>
            </a:r>
            <a:r>
              <a:rPr lang="en-US" dirty="0" err="1"/>
              <a:t>Maroti</a:t>
            </a:r>
            <a:r>
              <a:rPr lang="en-US" dirty="0"/>
              <a:t>, J. </a:t>
            </a:r>
            <a:r>
              <a:rPr lang="en-US" dirty="0" err="1"/>
              <a:t>Sallai</a:t>
            </a:r>
            <a:r>
              <a:rPr lang="en-US" dirty="0"/>
              <a:t>, P. </a:t>
            </a:r>
            <a:r>
              <a:rPr lang="en-US" dirty="0" err="1"/>
              <a:t>Volgyesi</a:t>
            </a:r>
            <a:r>
              <a:rPr lang="en-US" dirty="0"/>
              <a:t>, and A. </a:t>
            </a:r>
            <a:r>
              <a:rPr lang="en-US" dirty="0" err="1"/>
              <a:t>Ledeczi</a:t>
            </a:r>
            <a:r>
              <a:rPr lang="en-US" dirty="0"/>
              <a:t>, "</a:t>
            </a:r>
            <a:r>
              <a:rPr lang="en-US" b="1" dirty="0"/>
              <a:t>High-Accuracy Differential Tracking of Low-Cost GPS Receivers</a:t>
            </a:r>
            <a:r>
              <a:rPr lang="en-US" dirty="0"/>
              <a:t>", </a:t>
            </a:r>
            <a:r>
              <a:rPr lang="en-US" i="1" dirty="0"/>
              <a:t>ACM 11th International Conference on Mobile Systems, Applications, and Services (</a:t>
            </a:r>
            <a:r>
              <a:rPr lang="en-US" i="1" dirty="0" err="1"/>
              <a:t>MobiSys</a:t>
            </a:r>
            <a:r>
              <a:rPr lang="en-US" i="1" dirty="0"/>
              <a:t> '13)</a:t>
            </a:r>
            <a:r>
              <a:rPr lang="en-US" dirty="0"/>
              <a:t>, Taipei, Taiwan, ACM, 06/2013.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862" y="5532518"/>
            <a:ext cx="7705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400" dirty="0" smtClean="0"/>
              <a:t>Suffered from baseline initialization and re-initialization after loss-of-lock problems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649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#4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50"/>
            <a:ext cx="8867625" cy="110282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Combine multiple </a:t>
            </a:r>
            <a:r>
              <a:rPr lang="en-US" b="1" dirty="0" smtClean="0">
                <a:solidFill>
                  <a:prstClr val="black"/>
                </a:solidFill>
              </a:rPr>
              <a:t>observation epochs in a filtering algorithm </a:t>
            </a:r>
            <a:r>
              <a:rPr lang="en-US" b="1" dirty="0">
                <a:solidFill>
                  <a:prstClr val="black"/>
                </a:solidFill>
              </a:rPr>
              <a:t>to solve for relative baselines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6641" y="5166436"/>
            <a:ext cx="3389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smtClean="0"/>
              <a:t>Ambiguity Function Method (AFM)-based solution</a:t>
            </a:r>
            <a:endParaRPr lang="en-US" sz="2800" i="1" dirty="0"/>
          </a:p>
        </p:txBody>
      </p:sp>
      <p:grpSp>
        <p:nvGrpSpPr>
          <p:cNvPr id="36" name="Group 35"/>
          <p:cNvGrpSpPr/>
          <p:nvPr/>
        </p:nvGrpSpPr>
        <p:grpSpPr>
          <a:xfrm>
            <a:off x="3359503" y="2332068"/>
            <a:ext cx="5502248" cy="4039660"/>
            <a:chOff x="3359503" y="2668126"/>
            <a:chExt cx="5502248" cy="403966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r="42656"/>
            <a:stretch/>
          </p:blipFill>
          <p:spPr>
            <a:xfrm>
              <a:off x="5692913" y="5660067"/>
              <a:ext cx="548640" cy="677279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86033">
              <a:off x="4002093" y="2668126"/>
              <a:ext cx="603361" cy="603361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13967" flipH="1">
              <a:off x="7461747" y="3208960"/>
              <a:ext cx="603361" cy="603361"/>
            </a:xfrm>
            <a:prstGeom prst="rect">
              <a:avLst/>
            </a:prstGeom>
          </p:spPr>
        </p:pic>
        <p:sp>
          <p:nvSpPr>
            <p:cNvPr id="14" name="Freeform 13"/>
            <p:cNvSpPr/>
            <p:nvPr/>
          </p:nvSpPr>
          <p:spPr>
            <a:xfrm>
              <a:off x="5131641" y="402691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5328813" y="3837694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561580" y="362823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>
              <a:endCxn id="11" idx="0"/>
            </p:cNvCxnSpPr>
            <p:nvPr/>
          </p:nvCxnSpPr>
          <p:spPr>
            <a:xfrm flipH="1">
              <a:off x="5967233" y="3625104"/>
              <a:ext cx="1702391" cy="2034963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5772439" y="3415649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986517" y="3186722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67319" y="2963091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>
              <a:endCxn id="25" idx="1"/>
            </p:cNvCxnSpPr>
            <p:nvPr/>
          </p:nvCxnSpPr>
          <p:spPr>
            <a:xfrm>
              <a:off x="4401997" y="3106203"/>
              <a:ext cx="1547699" cy="2596886"/>
            </a:xfrm>
            <a:prstGeom prst="line">
              <a:avLst/>
            </a:prstGeom>
            <a:ln w="38100">
              <a:solidFill>
                <a:schemeClr val="accent2">
                  <a:lumMod val="75000"/>
                </a:schemeClr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Freeform 24"/>
            <p:cNvSpPr/>
            <p:nvPr/>
          </p:nvSpPr>
          <p:spPr>
            <a:xfrm>
              <a:off x="4011168" y="4166897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23001" y="393782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3678381" y="3661669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3506137" y="341670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3359503" y="314861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199335" y="4395965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4355478" y="4625033"/>
              <a:ext cx="3048000" cy="1987296"/>
            </a:xfrm>
            <a:custGeom>
              <a:avLst/>
              <a:gdLst>
                <a:gd name="connsiteX0" fmla="*/ 0 w 3048000"/>
                <a:gd name="connsiteY0" fmla="*/ 1987296 h 1987296"/>
                <a:gd name="connsiteX1" fmla="*/ 1938528 w 3048000"/>
                <a:gd name="connsiteY1" fmla="*/ 1536192 h 1987296"/>
                <a:gd name="connsiteX2" fmla="*/ 3048000 w 3048000"/>
                <a:gd name="connsiteY2" fmla="*/ 0 h 198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048000" h="1987296">
                  <a:moveTo>
                    <a:pt x="0" y="1987296"/>
                  </a:moveTo>
                  <a:cubicBezTo>
                    <a:pt x="715264" y="1927352"/>
                    <a:pt x="1430528" y="1867408"/>
                    <a:pt x="1938528" y="1536192"/>
                  </a:cubicBezTo>
                  <a:cubicBezTo>
                    <a:pt x="2446528" y="1204976"/>
                    <a:pt x="3048000" y="0"/>
                    <a:pt x="3048000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931159" y="4241878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708155" y="4452266"/>
              <a:ext cx="2694432" cy="2255520"/>
            </a:xfrm>
            <a:custGeom>
              <a:avLst/>
              <a:gdLst>
                <a:gd name="connsiteX0" fmla="*/ 0 w 2694432"/>
                <a:gd name="connsiteY0" fmla="*/ 0 h 2255520"/>
                <a:gd name="connsiteX1" fmla="*/ 768096 w 2694432"/>
                <a:gd name="connsiteY1" fmla="*/ 1584960 h 2255520"/>
                <a:gd name="connsiteX2" fmla="*/ 2694432 w 2694432"/>
                <a:gd name="connsiteY2" fmla="*/ 2255520 h 2255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4432" h="2255520">
                  <a:moveTo>
                    <a:pt x="0" y="0"/>
                  </a:moveTo>
                  <a:cubicBezTo>
                    <a:pt x="159512" y="604520"/>
                    <a:pt x="319024" y="1209040"/>
                    <a:pt x="768096" y="1584960"/>
                  </a:cubicBezTo>
                  <a:cubicBezTo>
                    <a:pt x="1217168" y="1960880"/>
                    <a:pt x="1955800" y="2108200"/>
                    <a:pt x="2694432" y="225552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648989" y="2500528"/>
            <a:ext cx="22846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At the correct position, the </a:t>
            </a:r>
            <a:r>
              <a:rPr lang="en-US" sz="2000" dirty="0" smtClean="0"/>
              <a:t>residual </a:t>
            </a:r>
            <a:r>
              <a:rPr lang="en-US" sz="2000" dirty="0"/>
              <a:t>distances </a:t>
            </a:r>
            <a:r>
              <a:rPr lang="en-US" sz="2000" dirty="0" smtClean="0"/>
              <a:t>to the </a:t>
            </a:r>
            <a:r>
              <a:rPr lang="en-US" sz="2000" dirty="0"/>
              <a:t>nearest integer ambiguity will be minimized</a:t>
            </a:r>
          </a:p>
        </p:txBody>
      </p:sp>
    </p:spTree>
    <p:extLst>
      <p:ext uri="{BB962C8B-B14F-4D97-AF65-F5344CB8AC3E}">
        <p14:creationId xmlns:p14="http://schemas.microsoft.com/office/powerpoint/2010/main" val="47291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Ambiguity Function Method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48" y="1847148"/>
            <a:ext cx="3059952" cy="328925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943" y="1815112"/>
            <a:ext cx="6610129" cy="3392040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300" y="2200388"/>
            <a:ext cx="2218431" cy="223256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217396" y="5272570"/>
            <a:ext cx="67092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*Adapted </a:t>
            </a:r>
            <a:r>
              <a:rPr lang="en-US" sz="1400" dirty="0"/>
              <a:t>from Dr. Mark </a:t>
            </a:r>
            <a:r>
              <a:rPr lang="en-US" sz="1400" dirty="0" err="1"/>
              <a:t>Petovello’s</a:t>
            </a:r>
            <a:r>
              <a:rPr lang="en-US" sz="1400" dirty="0"/>
              <a:t> </a:t>
            </a:r>
            <a:r>
              <a:rPr lang="en-US" sz="1400" i="1" dirty="0"/>
              <a:t>ION GNSS 2013</a:t>
            </a:r>
            <a:r>
              <a:rPr lang="en-US" sz="1400" dirty="0"/>
              <a:t> Presentation: “RTK GNSS Positioning”</a:t>
            </a:r>
          </a:p>
        </p:txBody>
      </p:sp>
    </p:spTree>
    <p:extLst>
      <p:ext uri="{BB962C8B-B14F-4D97-AF65-F5344CB8AC3E}">
        <p14:creationId xmlns:p14="http://schemas.microsoft.com/office/powerpoint/2010/main" val="15984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Ambiguity Function Method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348457" y="859341"/>
                <a:ext cx="6447086" cy="5287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457" y="859341"/>
                <a:ext cx="6447086" cy="5287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54837" y="1522302"/>
                <a:ext cx="5034327" cy="9529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−∆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𝛻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𝑚𝑛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𝑗𝑘</m:t>
                              </m:r>
                            </m:sup>
                          </m:sSubSup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=∆</m:t>
                      </m:r>
                      <m:r>
                        <a:rPr lang="en-US" sz="24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𝛻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𝑗𝑘</m:t>
                          </m:r>
                        </m:sup>
                      </m:sSub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4837" y="1522302"/>
                <a:ext cx="5034327" cy="952953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28094" y="2625218"/>
                <a:ext cx="4130426" cy="5570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Known: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∙∆</m:t>
                            </m:r>
                            <m:r>
                              <a:rPr lang="en-US" sz="2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  <m:sSubSup>
                              <m:sSubSup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𝑚𝑛</m:t>
                                </m:r>
                              </m:sub>
                              <m:sup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𝑗𝑘</m:t>
                                </m:r>
                              </m:sup>
                            </m:sSubSup>
                          </m:e>
                        </m:d>
                      </m:e>
                    </m:fun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094" y="2625218"/>
                <a:ext cx="4130426" cy="557076"/>
              </a:xfrm>
              <a:prstGeom prst="rect">
                <a:avLst/>
              </a:prstGeom>
              <a:blipFill rotWithShape="0">
                <a:blip r:embed="rId5"/>
                <a:stretch>
                  <a:fillRect l="-2212" b="-197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111441" y="3020010"/>
                <a:ext cx="5962273" cy="777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ea typeface="Cambria Math" panose="02040503050406030204" pitchFamily="18" charset="0"/>
                  </a:rPr>
                  <a:t>Therefore: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cos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−∆</m:t>
                        </m:r>
                        <m:r>
                          <a:rPr lang="en-US" sz="24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𝛻</m:t>
                        </m:r>
                        <m:sSubSup>
                          <m:sSubSup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𝑚𝑛</m:t>
                            </m:r>
                          </m:sub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𝑗𝑘</m:t>
                            </m:r>
                          </m:sup>
                        </m:sSub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)=1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1441" y="3020010"/>
                <a:ext cx="5962273" cy="777329"/>
              </a:xfrm>
              <a:prstGeom prst="rect">
                <a:avLst/>
              </a:prstGeom>
              <a:blipFill rotWithShape="0">
                <a:blip r:embed="rId6"/>
                <a:stretch>
                  <a:fillRect l="-1534" b="-1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7364" y="3951418"/>
                <a:ext cx="7030737" cy="13432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𝑒𝑝𝑜𝑐h</m:t>
                                  </m:r>
                                </m:sub>
                              </m:sSub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𝑠𝑎𝑡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⁡(2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f>
                                    <m:f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𝛻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𝐶𝑅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𝑚𝑛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𝑗𝑘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−∆</m:t>
                                      </m:r>
                                      <m:r>
                                        <a:rPr lang="en-US" sz="240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𝛻</m:t>
                                      </m:r>
                                      <m:sSubSup>
                                        <m:sSubSup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𝑚𝑛</m:t>
                                          </m:r>
                                        </m:sub>
                                        <m:sup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𝑗𝑘</m:t>
                                          </m:r>
                                        </m:sup>
                                      </m:sSub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𝑧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𝜆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𝐿</m:t>
                                          </m:r>
                                          <m:r>
                                            <a:rPr lang="en-US" sz="2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en-US" sz="2400" dirty="0"/>
                                    <m:t> </m:t>
                                  </m:r>
                                </m:e>
                              </m:nary>
                            </m:e>
                          </m:nary>
                          <m:r>
                            <m:rPr>
                              <m:nor/>
                            </m:rPr>
                            <a:rPr lang="en-US" sz="2400" dirty="0"/>
                            <m:t> 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𝑒𝑝𝑜𝑐h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𝑠𝑎𝑡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−1)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64" y="3951418"/>
                <a:ext cx="7030737" cy="1343253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037189" y="4554867"/>
                <a:ext cx="201308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𝐴𝐹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7189" y="4554867"/>
                <a:ext cx="2013080" cy="523220"/>
              </a:xfrm>
              <a:prstGeom prst="rect">
                <a:avLst/>
              </a:prstGeom>
              <a:blipFill rotWithShape="0">
                <a:blip r:embed="rId8"/>
                <a:stretch>
                  <a:fillRect r="-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1488560" y="5605732"/>
            <a:ext cx="6166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Immune to carrier phase cycle slips!</a:t>
            </a:r>
          </a:p>
        </p:txBody>
      </p:sp>
    </p:spTree>
    <p:extLst>
      <p:ext uri="{BB962C8B-B14F-4D97-AF65-F5344CB8AC3E}">
        <p14:creationId xmlns:p14="http://schemas.microsoft.com/office/powerpoint/2010/main" val="542817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#4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61839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Use Ambiguity Function Method as evaluation criterion in a Peak Ambiguity Tracking Solution (PATS)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8042" y="2712371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View search grid as a 3D heat map where the AF value</a:t>
            </a:r>
            <a:r>
              <a:rPr lang="en-US" sz="2000" dirty="0"/>
              <a:t> </a:t>
            </a:r>
            <a:r>
              <a:rPr lang="en-US" sz="2000" dirty="0" smtClean="0"/>
              <a:t>at each point represents its fitness as a potential baseline candidate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845328" y="3679011"/>
            <a:ext cx="3993872" cy="2562820"/>
            <a:chOff x="5337907" y="3974124"/>
            <a:chExt cx="3387919" cy="21312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07" y="4243753"/>
              <a:ext cx="3387919" cy="186159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6822514" y="397412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3D</a:t>
              </a:r>
              <a:endParaRPr lang="en-US" sz="1600" b="1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-59470" y="3679011"/>
            <a:ext cx="4532923" cy="2689367"/>
            <a:chOff x="695569" y="3509734"/>
            <a:chExt cx="4532923" cy="2689367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69" y="3679011"/>
              <a:ext cx="4532923" cy="252009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2752678" y="350973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2D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06597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61839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Use Ambiguity Function Method as evaluation criterion in a Peak Ambiguity Tracking Solution (PATS)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38042" y="2712371"/>
            <a:ext cx="8401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Filter peaks based on the worst-case AF value possible given the search resolution, carrier wavelength, and maximum noise/error per measurement</a:t>
            </a:r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>
            <a:off x="7617124" y="211543"/>
            <a:ext cx="137859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Step #4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15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+mn-lt"/>
              </a:rPr>
              <a:t>Technique</a:t>
            </a:r>
            <a:endParaRPr lang="en-US" sz="3600" b="1" dirty="0">
              <a:latin typeface="+mn-lt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58" y="3585057"/>
            <a:ext cx="3963301" cy="297247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558" y="3585057"/>
            <a:ext cx="3964679" cy="2973508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438042" y="4389075"/>
            <a:ext cx="4076105" cy="1364440"/>
            <a:chOff x="438042" y="4400178"/>
            <a:chExt cx="4076105" cy="136444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Rectangle 3"/>
                <p:cNvSpPr/>
                <p:nvPr/>
              </p:nvSpPr>
              <p:spPr>
                <a:xfrm>
                  <a:off x="1414965" y="4780566"/>
                  <a:ext cx="3099182" cy="9840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⁡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∙</m:t>
                            </m:r>
                            <m:d>
                              <m:dPr>
                                <m:ctrlPr>
                                  <a:rPr lang="en-US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degHide m:val="on"/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3</m:t>
                                        </m:r>
                                        <m:sSup>
                                          <m:sSupPr>
                                            <m:ctrlP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i="1">
                                                    <a:latin typeface="Cambria Math" panose="02040503050406030204" pitchFamily="18" charset="0"/>
                                                    <a:ea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type m:val="skw"/>
                                                    <m:ctrlP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𝑟𝑒𝑠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i="1">
                                                        <a:latin typeface="Cambria Math" panose="02040503050406030204" pitchFamily="18" charset="0"/>
                                                        <a:ea typeface="Cambria Math" panose="02040503050406030204" pitchFamily="18" charset="0"/>
                                                      </a:rPr>
                                                      <m:t>2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  <m:sup>
                                            <m:r>
                                              <a:rPr lang="en-US" i="1"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2</m:t>
                                            </m:r>
                                          </m:sup>
                                        </m:sSup>
                                      </m:e>
                                    </m:rad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𝜖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den>
                                </m:f>
                              </m:e>
                            </m:d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4" name="Rectangle 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14965" y="4780566"/>
                  <a:ext cx="3099182" cy="984052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/>
                <p:cNvSpPr/>
                <p:nvPr/>
              </p:nvSpPr>
              <p:spPr>
                <a:xfrm>
                  <a:off x="438042" y="4400178"/>
                  <a:ext cx="216354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AF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worst</m:t>
                            </m:r>
                          </m:sub>
                        </m:sSub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𝑟𝑒𝑠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  <m:r>
                              <a:rPr lang="en-US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</m:d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≅</m:t>
                        </m:r>
                      </m:oMath>
                    </m:oMathPara>
                  </a14:m>
                  <a:endParaRPr lang="en-US" dirty="0">
                    <a:latin typeface="Cambria Math" panose="02040503050406030204" pitchFamily="18" charset="0"/>
                    <a:ea typeface="Cambria Math" panose="02040503050406030204" pitchFamily="18" charset="0"/>
                  </a:endParaRPr>
                </a:p>
              </p:txBody>
            </p:sp>
          </mc:Choice>
          <mc:Fallback xmlns="">
            <p:sp>
              <p:nvSpPr>
                <p:cNvPr id="18" name="Rectangle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8042" y="4400178"/>
                  <a:ext cx="2163541" cy="369332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845328" y="3679011"/>
            <a:ext cx="3993872" cy="2562820"/>
            <a:chOff x="5337907" y="3974124"/>
            <a:chExt cx="3387919" cy="2131228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907" y="4243753"/>
              <a:ext cx="3387919" cy="1861599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822514" y="397412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3D</a:t>
              </a:r>
              <a:endParaRPr lang="en-US" sz="1600" b="1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-59470" y="3679011"/>
            <a:ext cx="4532923" cy="2689367"/>
            <a:chOff x="695569" y="3509734"/>
            <a:chExt cx="4532923" cy="2689367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569" y="3679011"/>
              <a:ext cx="4532923" cy="25200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2752678" y="3509734"/>
              <a:ext cx="4187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/>
                <a:t>2D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983273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Peak Ambiguity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50"/>
            <a:ext cx="8867625" cy="649536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 smtClean="0">
                <a:solidFill>
                  <a:prstClr val="black"/>
                </a:solidFill>
              </a:rPr>
              <a:t>Where does peak “tracking” come into play?</a:t>
            </a:r>
            <a:endParaRPr lang="en-US" b="1" dirty="0"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0674" y="2072328"/>
            <a:ext cx="8362463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Peaks are only identified once (per initialization)</a:t>
            </a:r>
            <a:endParaRPr lang="en-US" sz="2200" dirty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At each time step, update every identified baseline peak according to tracking result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Ensures that peaks appear to remain ‘stationary’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/>
              <a:t>Re-evaluate Ambiguity Function Value </a:t>
            </a:r>
            <a:r>
              <a:rPr lang="en-US" sz="2200" dirty="0" smtClean="0"/>
              <a:t>at updated peak location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Hill climb by steepest ascent to local peak maximum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 smtClean="0"/>
              <a:t>Overcomes small tracking inaccuracies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Results in complete mapping of updated peak locations and Ambiguity Function Values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Filter </a:t>
            </a:r>
            <a:r>
              <a:rPr lang="en-US" sz="2200" dirty="0"/>
              <a:t>updated peak locations based on worst-case AF value until only one peak </a:t>
            </a:r>
            <a:r>
              <a:rPr lang="en-US" sz="2200" dirty="0" smtClean="0"/>
              <a:t>remains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1900" dirty="0"/>
              <a:t>Can use fixed ambiguities </a:t>
            </a:r>
            <a:r>
              <a:rPr lang="en-US" sz="1900" dirty="0" smtClean="0"/>
              <a:t>from previous epoch as a sanity check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97075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1"/>
          <p:cNvSpPr txBox="1">
            <a:spLocks/>
          </p:cNvSpPr>
          <p:nvPr/>
        </p:nvSpPr>
        <p:spPr>
          <a:xfrm>
            <a:off x="819035" y="151504"/>
            <a:ext cx="8176684" cy="4651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/>
              <a:t>Peak Ambiguity Tracking Solution</a:t>
            </a:r>
          </a:p>
        </p:txBody>
      </p:sp>
      <p:pic>
        <p:nvPicPr>
          <p:cNvPr id="9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Inhaltsplatzhalter 2"/>
          <p:cNvSpPr>
            <a:spLocks noGrp="1"/>
          </p:cNvSpPr>
          <p:nvPr>
            <p:ph idx="1"/>
          </p:nvPr>
        </p:nvSpPr>
        <p:spPr>
          <a:xfrm>
            <a:off x="128094" y="968249"/>
            <a:ext cx="8867625" cy="1618397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b="1" dirty="0">
                <a:solidFill>
                  <a:prstClr val="black"/>
                </a:solidFill>
              </a:rPr>
              <a:t>Combine multiple </a:t>
            </a:r>
            <a:r>
              <a:rPr lang="en-US" b="1" dirty="0" smtClean="0">
                <a:solidFill>
                  <a:prstClr val="black"/>
                </a:solidFill>
              </a:rPr>
              <a:t>observation epochs in a Peak Tracking and Filtering algorithm </a:t>
            </a:r>
            <a:r>
              <a:rPr lang="en-US" b="1" dirty="0">
                <a:solidFill>
                  <a:prstClr val="black"/>
                </a:solidFill>
              </a:rPr>
              <a:t>to solve for relative baselines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32720" y="3311220"/>
            <a:ext cx="78622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Immune to cycle slips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Reference satellites do not matter because the actual fixed values of the ambiguities do not matter</a:t>
            </a:r>
            <a:endParaRPr lang="en-US" sz="2400" dirty="0"/>
          </a:p>
          <a:p>
            <a:pPr marL="461963" indent="-461963">
              <a:buFont typeface="Wingdings" panose="05000000000000000000" pitchFamily="2" charset="2"/>
              <a:buChar char="q"/>
            </a:pPr>
            <a:r>
              <a:rPr lang="en-US" sz="2400" dirty="0" smtClean="0"/>
              <a:t>Changing reference satellites every epoch may actually help mitigate unmodeled errors like multipath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632720" y="318065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28815" y="3544075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725" y="4274809"/>
            <a:ext cx="5469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sz="3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7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Relative Localization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GPS Overview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Technical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Experimental </a:t>
            </a:r>
            <a:r>
              <a:rPr lang="en-US" dirty="0"/>
              <a:t>Implementation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Evaluation and Results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75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Implementation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128094" y="984187"/>
            <a:ext cx="8867625" cy="52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Software Architecture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30" y="1794195"/>
            <a:ext cx="8998717" cy="4679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93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Implementation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128094" y="984187"/>
            <a:ext cx="8867625" cy="52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Hardware </a:t>
            </a:r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Architecture</a:t>
            </a:r>
          </a:p>
        </p:txBody>
      </p:sp>
      <p:pic>
        <p:nvPicPr>
          <p:cNvPr id="8" name="Picture 2" descr="D:\Dropbox\work\Paper\MobiSys 2013 - Relative GPS\Data\ConferenceVideo\Pictures\IMG_056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12" y="1988468"/>
            <a:ext cx="6205728" cy="465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Dropbox\work\Paper\MobiSys 2013 - Relative GPS\Data\ConferenceVideo\Pictures\IMG_05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" t="26833" r="13229" b="14872"/>
          <a:stretch/>
        </p:blipFill>
        <p:spPr bwMode="auto">
          <a:xfrm rot="5400000">
            <a:off x="-1141518" y="2914751"/>
            <a:ext cx="5084767" cy="267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0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Implementation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128094" y="984187"/>
            <a:ext cx="8867625" cy="5276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u="sng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Hardware </a:t>
            </a:r>
            <a:r>
              <a:rPr lang="en-US" sz="2800" b="1" u="sng" dirty="0">
                <a:solidFill>
                  <a:prstClr val="black">
                    <a:lumMod val="75000"/>
                    <a:lumOff val="25000"/>
                  </a:prstClr>
                </a:solidFill>
              </a:rPr>
              <a:t>Architecture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56" y="1601293"/>
            <a:ext cx="8286750" cy="50196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5756" y="1063331"/>
            <a:ext cx="1761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HTC One Phones</a:t>
            </a:r>
            <a:endParaRPr lang="en-US" b="1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7037435" y="1063331"/>
            <a:ext cx="166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 i="1" dirty="0" smtClean="0"/>
              <a:t>Nexus 7 Tablets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1601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282898" y="978129"/>
            <a:ext cx="8715036" cy="491466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Localization Research at ISIS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Shooter Localization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Radio Interferometric Localization</a:t>
            </a:r>
          </a:p>
          <a:p>
            <a:pPr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Relative Localization with GPS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Problem Statement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GPS Overview</a:t>
            </a:r>
            <a:endParaRPr lang="en-US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Technical </a:t>
            </a: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Methodology</a:t>
            </a:r>
          </a:p>
          <a:p>
            <a:pPr lvl="1">
              <a:buClr>
                <a:schemeClr val="bg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Experimental 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/>
              <a:t>Evaluation and Results</a:t>
            </a:r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80684" y="977081"/>
            <a:ext cx="8715036" cy="491571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Localization Research at ISIS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Shooter Localization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Radio Interferometric Localization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Motivation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Relative Localization with GPS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Problem Statement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GPS Overview</a:t>
            </a:r>
            <a:endParaRPr lang="en-US" dirty="0">
              <a:solidFill>
                <a:prstClr val="black"/>
              </a:solidFill>
            </a:endParaRP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prstClr val="black"/>
                </a:solidFill>
              </a:rPr>
              <a:t>Technical </a:t>
            </a:r>
            <a:r>
              <a:rPr lang="en-US" dirty="0" smtClean="0">
                <a:solidFill>
                  <a:prstClr val="black"/>
                </a:solidFill>
              </a:rPr>
              <a:t>Methodology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Experimental Implementation</a:t>
            </a:r>
          </a:p>
          <a:p>
            <a:pPr lvl="1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prstClr val="black"/>
                </a:solidFill>
              </a:rPr>
              <a:t>Evaluation and Results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Outline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7384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371223" y="833967"/>
            <a:ext cx="3072305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Tracking Algorithm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84435" y="1564105"/>
            <a:ext cx="7775130" cy="4451954"/>
            <a:chOff x="458087" y="1564105"/>
            <a:chExt cx="7775130" cy="4451954"/>
          </a:xfrm>
        </p:grpSpPr>
        <p:pic>
          <p:nvPicPr>
            <p:cNvPr id="8" name="Picture 2" descr="C:\Users\Owner\Desktop\1TrackWithGroundTruth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087" y="1564105"/>
              <a:ext cx="2445534" cy="44519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3" descr="C:\Users\Owner\Desktop\2Reported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1498" y="1564105"/>
              <a:ext cx="2351581" cy="4451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C:\Users\Owner\Desktop\3Track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70956" y="1564107"/>
              <a:ext cx="2362261" cy="4451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2" descr="D:\Dropbox\work\Paper\MobiSys 2013 - Relative GPS\figures\RelativeDistanceTrackRef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13" y="1564104"/>
            <a:ext cx="8687903" cy="4451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71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045489" y="841784"/>
            <a:ext cx="3723774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PATS Baseline Solution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674" y="1433343"/>
            <a:ext cx="836246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Static Baselines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Co-located: 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 smtClean="0"/>
              <a:t> peak determined after 382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5-cm Separation: 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 smtClean="0"/>
              <a:t> </a:t>
            </a:r>
            <a:r>
              <a:rPr lang="en-US" sz="2200" dirty="0"/>
              <a:t>peak determined after </a:t>
            </a:r>
            <a:r>
              <a:rPr lang="en-US" sz="2200" dirty="0" smtClean="0"/>
              <a:t>367 </a:t>
            </a:r>
            <a:r>
              <a:rPr lang="en-US" sz="2200" dirty="0"/>
              <a:t>seconds</a:t>
            </a:r>
            <a:endParaRPr lang="en-US" sz="2200" dirty="0" smtClean="0"/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9-ft Separation: </a:t>
            </a:r>
            <a:r>
              <a:rPr lang="en-US" sz="2200" dirty="0" smtClean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 smtClean="0"/>
              <a:t> </a:t>
            </a:r>
            <a:r>
              <a:rPr lang="en-US" sz="2200" dirty="0"/>
              <a:t>peak determined after </a:t>
            </a:r>
            <a:r>
              <a:rPr lang="en-US" sz="2200" dirty="0" smtClean="0"/>
              <a:t>200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380-ft Separation: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</a:t>
            </a:r>
            <a:r>
              <a:rPr lang="en-US" sz="2200" dirty="0" smtClean="0"/>
              <a:t>167 Seconds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b="1" dirty="0" smtClean="0"/>
              <a:t>Peak lock never lost after correct determination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Low-Dynamic Kinematic Baselines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9-ft Separation with Varying Direction Vector: </a:t>
            </a:r>
            <a:r>
              <a:rPr lang="en-US" sz="2200" dirty="0" smtClean="0">
                <a:solidFill>
                  <a:srgbClr val="D6A300"/>
                </a:solidFill>
              </a:rPr>
              <a:t>SOMETIMES CORRECT</a:t>
            </a:r>
            <a:r>
              <a:rPr lang="en-US" sz="2200" dirty="0" smtClean="0"/>
              <a:t> </a:t>
            </a:r>
            <a:r>
              <a:rPr lang="en-US" sz="2200" dirty="0"/>
              <a:t>peak </a:t>
            </a:r>
            <a:r>
              <a:rPr lang="en-US" sz="2200" dirty="0" smtClean="0"/>
              <a:t>determined (~60 seconds)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Varying Baseline Separation from 0 to 184 feet: </a:t>
            </a:r>
            <a:r>
              <a:rPr lang="en-US" sz="2200" dirty="0">
                <a:solidFill>
                  <a:schemeClr val="accent3">
                    <a:lumMod val="50000"/>
                  </a:schemeClr>
                </a:solidFill>
              </a:rPr>
              <a:t>CORRECT</a:t>
            </a:r>
            <a:r>
              <a:rPr lang="en-US" sz="2200" dirty="0"/>
              <a:t> peak determined after </a:t>
            </a:r>
            <a:r>
              <a:rPr lang="en-US" sz="2200" dirty="0" smtClean="0"/>
              <a:t>&lt;60 </a:t>
            </a:r>
            <a:r>
              <a:rPr lang="en-US" sz="2200" dirty="0"/>
              <a:t>Seconds</a:t>
            </a:r>
            <a:endParaRPr lang="en-US" sz="2200" dirty="0" smtClean="0"/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High-Dynamic Kinematic Baselines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Initial baseline determination TBD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Speed of reacquisition after loss of lock TBD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19081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Results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 txBox="1">
            <a:spLocks/>
          </p:cNvSpPr>
          <p:nvPr/>
        </p:nvSpPr>
        <p:spPr>
          <a:xfrm>
            <a:off x="3045489" y="841784"/>
            <a:ext cx="3723774" cy="3450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i="1" dirty="0" smtClean="0">
                <a:solidFill>
                  <a:prstClr val="black">
                    <a:lumMod val="75000"/>
                    <a:lumOff val="25000"/>
                    <a:alpha val="68000"/>
                  </a:prstClr>
                </a:solidFill>
              </a:rPr>
              <a:t>PATS Baseline Solution</a:t>
            </a:r>
            <a:endParaRPr lang="en-US" sz="2800" b="1" i="1" dirty="0">
              <a:solidFill>
                <a:prstClr val="black">
                  <a:lumMod val="75000"/>
                  <a:lumOff val="25000"/>
                  <a:alpha val="68000"/>
                </a:prst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0674" y="1957599"/>
            <a:ext cx="836246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If a correct peak lock is acquired </a:t>
            </a:r>
            <a:r>
              <a:rPr lang="en-US" sz="2200" b="1" dirty="0" smtClean="0"/>
              <a:t>and never lost</a:t>
            </a:r>
            <a:r>
              <a:rPr lang="en-US" sz="2200" dirty="0" smtClean="0"/>
              <a:t>, we have achieved the highest level of precision possible as dictated by the accuracy of the receiver’s measurement mechanics</a:t>
            </a:r>
            <a:endParaRPr lang="en-US" sz="2200" b="1" dirty="0"/>
          </a:p>
        </p:txBody>
      </p:sp>
      <p:sp>
        <p:nvSpPr>
          <p:cNvPr id="2" name="Rectangle 1"/>
          <p:cNvSpPr/>
          <p:nvPr/>
        </p:nvSpPr>
        <p:spPr>
          <a:xfrm>
            <a:off x="2634646" y="1320435"/>
            <a:ext cx="38545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rgbClr val="C00000"/>
              </a:buClr>
            </a:pPr>
            <a:r>
              <a:rPr lang="en-US" sz="2800" b="1" u="sng" dirty="0"/>
              <a:t>Interpretation of </a:t>
            </a:r>
            <a:r>
              <a:rPr lang="en-US" sz="2800" b="1" u="sng" dirty="0" smtClean="0"/>
              <a:t>results</a:t>
            </a:r>
            <a:endParaRPr lang="en-US" b="1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80672" y="3000671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For the </a:t>
            </a:r>
            <a:r>
              <a:rPr lang="el-GR" sz="2200" dirty="0" smtClean="0"/>
              <a:t>μ</a:t>
            </a:r>
            <a:r>
              <a:rPr lang="en-US" sz="2200" dirty="0" smtClean="0"/>
              <a:t>Blox receivers used, this equates to ~1-2cm of precision </a:t>
            </a:r>
            <a:endParaRPr lang="en-US" sz="2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0670" y="3366634"/>
            <a:ext cx="8362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Increased precision could be achieved via a network-wide correction step, following directly from the results described here</a:t>
            </a:r>
            <a:endParaRPr lang="en-US" sz="2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7458" y="4099499"/>
            <a:ext cx="8362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Relative motion is highly beneficial to speeding up determination of the correct baseline peak</a:t>
            </a:r>
            <a:endParaRPr lang="en-US" sz="2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28228" y="4816208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This should scale with increasing relative velocities</a:t>
            </a:r>
            <a:endParaRPr lang="en-US" sz="2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7458" y="5200928"/>
            <a:ext cx="8362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The accuracies indicated here are based on </a:t>
            </a:r>
            <a:r>
              <a:rPr lang="en-US" sz="2200" b="1" dirty="0" smtClean="0"/>
              <a:t>3D baselines</a:t>
            </a:r>
            <a:endParaRPr lang="en-US" sz="2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28227" y="5571517"/>
            <a:ext cx="8362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The vertical component of GPS-based localization techniques is historically less accurate than the horizontal components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13184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819035" y="151504"/>
            <a:ext cx="8176684" cy="465165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+mn-lt"/>
              </a:rPr>
              <a:t>Future Work</a:t>
            </a:r>
            <a:endParaRPr lang="en-US" sz="3600" b="1" dirty="0">
              <a:latin typeface="+mn-lt"/>
            </a:endParaRPr>
          </a:p>
        </p:txBody>
      </p:sp>
      <p:pic>
        <p:nvPicPr>
          <p:cNvPr id="5" name="Grafik 3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094" y="74139"/>
            <a:ext cx="619897" cy="61989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Gerade Verbindung 5"/>
          <p:cNvCxnSpPr/>
          <p:nvPr/>
        </p:nvCxnSpPr>
        <p:spPr>
          <a:xfrm>
            <a:off x="819034" y="694036"/>
            <a:ext cx="817668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80674" y="1079775"/>
            <a:ext cx="836246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Success of initial peak identification is highly dependent on the search cube size and location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Determine better initial baseline estimates before carrying out search</a:t>
            </a:r>
          </a:p>
          <a:p>
            <a:pPr marL="742950" lvl="1" indent="-285750"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Develop “smarter” peak searching algorithm for faster execution and larger search space sizes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200" dirty="0" smtClean="0"/>
              <a:t>Increase robustness of technique in difficult GPS environments such as highly-dense tree cover and urban canyons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81814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5" descr="136581138_displa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362" y="181519"/>
            <a:ext cx="945393" cy="9453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82" y="291073"/>
            <a:ext cx="992437" cy="7262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55798" y="6342301"/>
            <a:ext cx="3632405" cy="461665"/>
          </a:xfrm>
          <a:prstGeom prst="rect">
            <a:avLst/>
          </a:prstGeom>
          <a:noFill/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Google, </a:t>
            </a:r>
            <a:r>
              <a:rPr lang="en-US" sz="2400" i="1" dirty="0"/>
              <a:t>December 10, 2013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409299" y="5395427"/>
            <a:ext cx="6325402" cy="892552"/>
            <a:chOff x="1436904" y="5442311"/>
            <a:chExt cx="6325402" cy="892552"/>
          </a:xfrm>
        </p:grpSpPr>
        <p:sp>
          <p:nvSpPr>
            <p:cNvPr id="7" name="TextBox 6"/>
            <p:cNvSpPr txBox="1"/>
            <p:nvPr/>
          </p:nvSpPr>
          <p:spPr>
            <a:xfrm>
              <a:off x="1436904" y="5442311"/>
              <a:ext cx="2794355" cy="86177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/>
                <a:t>Will </a:t>
              </a:r>
              <a:r>
                <a:rPr lang="en-US" sz="3200" b="1" dirty="0" smtClean="0"/>
                <a:t>Hedgecock</a:t>
              </a:r>
            </a:p>
            <a:p>
              <a:pPr algn="ctr"/>
              <a:r>
                <a:rPr lang="en-US" b="1" i="1" dirty="0" smtClean="0"/>
                <a:t>Ph.D. Candidate</a:t>
              </a:r>
              <a:endParaRPr lang="en-US" b="1" i="1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423589" y="5442311"/>
              <a:ext cx="2338717" cy="892552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/>
                <a:t>Akos </a:t>
              </a:r>
              <a:r>
                <a:rPr lang="en-US" sz="3200" b="1" dirty="0" smtClean="0"/>
                <a:t>Ledeczi</a:t>
              </a:r>
            </a:p>
            <a:p>
              <a:pPr algn="ctr"/>
              <a:r>
                <a:rPr lang="en-US" sz="2000" b="1" i="1" dirty="0" smtClean="0"/>
                <a:t>Associate Professor</a:t>
              </a:r>
              <a:endParaRPr lang="en-US" sz="2000" b="1" i="1" dirty="0"/>
            </a:p>
          </p:txBody>
        </p:sp>
      </p:grp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485900" y="204954"/>
            <a:ext cx="6172200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bg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Institute for Software Integrated Systems</a:t>
            </a:r>
          </a:p>
          <a:p>
            <a:pPr algn="ctr">
              <a:spcBef>
                <a:spcPts val="600"/>
              </a:spcBef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Arial" charset="0"/>
              </a:rPr>
              <a:t>Vanderbilt University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80647" y="2491163"/>
            <a:ext cx="8229600" cy="822572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b="1" dirty="0" smtClean="0">
                <a:solidFill>
                  <a:srgbClr val="7E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Questions?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71366" y="4639677"/>
            <a:ext cx="8001269" cy="610921"/>
            <a:chOff x="571366" y="4710016"/>
            <a:chExt cx="8001269" cy="610921"/>
          </a:xfrm>
        </p:grpSpPr>
        <p:sp>
          <p:nvSpPr>
            <p:cNvPr id="2" name="Rectangle 1"/>
            <p:cNvSpPr/>
            <p:nvPr/>
          </p:nvSpPr>
          <p:spPr>
            <a:xfrm>
              <a:off x="571366" y="4710016"/>
              <a:ext cx="800126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“Precise </a:t>
              </a:r>
              <a:r>
                <a:rPr lang="en-US" altLang="en-US" b="1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Localization and Tracking of Low-Cost GPS </a:t>
              </a:r>
              <a:r>
                <a:rPr lang="en-US" altLang="en-US" b="1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Nodes”</a:t>
              </a:r>
              <a:endParaRPr lang="en-US" alt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71366" y="4982383"/>
              <a:ext cx="800126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en-US" sz="1600" dirty="0" smtClean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Supported by a Google Research Award, the National Science Foundation, and DARPA</a:t>
              </a:r>
              <a:endParaRPr lang="en-US" altLang="en-US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328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9384</TotalTime>
  <Words>2174</Words>
  <Application>Microsoft Office PowerPoint</Application>
  <PresentationFormat>On-screen Show (4:3)</PresentationFormat>
  <Paragraphs>423</Paragraphs>
  <Slides>45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4" baseType="lpstr">
      <vt:lpstr>Calibri</vt:lpstr>
      <vt:lpstr>Wingdings</vt:lpstr>
      <vt:lpstr>Times New Roman</vt:lpstr>
      <vt:lpstr>Arial</vt:lpstr>
      <vt:lpstr>Cambria Math</vt:lpstr>
      <vt:lpstr>MS PGothic</vt:lpstr>
      <vt:lpstr>MS PGothic</vt:lpstr>
      <vt:lpstr>Tahoma</vt:lpstr>
      <vt:lpstr>1_Office Theme</vt:lpstr>
      <vt:lpstr>PowerPoint Presentation</vt:lpstr>
      <vt:lpstr>Outline</vt:lpstr>
      <vt:lpstr>Traditional Acoustic Shooter Localization</vt:lpstr>
      <vt:lpstr>PowerPoint Presentation</vt:lpstr>
      <vt:lpstr>Novel Contributions</vt:lpstr>
      <vt:lpstr>Radio Interferometric Positioning (RIPS)</vt:lpstr>
      <vt:lpstr>Outline</vt:lpstr>
      <vt:lpstr>Motivation</vt:lpstr>
      <vt:lpstr>Outline</vt:lpstr>
      <vt:lpstr>Requirements</vt:lpstr>
      <vt:lpstr>Outline</vt:lpstr>
      <vt:lpstr>GPS Overview</vt:lpstr>
      <vt:lpstr>GPS Overview</vt:lpstr>
      <vt:lpstr>Related Work</vt:lpstr>
      <vt:lpstr>Outline</vt:lpstr>
      <vt:lpstr>Methodology</vt:lpstr>
      <vt:lpstr>Methodology</vt:lpstr>
      <vt:lpstr>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Implementation</vt:lpstr>
      <vt:lpstr>Implementation</vt:lpstr>
      <vt:lpstr>Implementation</vt:lpstr>
      <vt:lpstr>Outline</vt:lpstr>
      <vt:lpstr>Results</vt:lpstr>
      <vt:lpstr>Results</vt:lpstr>
      <vt:lpstr>Results</vt:lpstr>
      <vt:lpstr>Future Work</vt:lpstr>
      <vt:lpstr>PowerPoint Presentation</vt:lpstr>
    </vt:vector>
  </TitlesOfParts>
  <Company>Vanderbilt University, ISIS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RegTrack</dc:title>
  <dc:creator>Will Hedgecock</dc:creator>
  <cp:lastModifiedBy>Will Hedgecock</cp:lastModifiedBy>
  <cp:revision>308</cp:revision>
  <dcterms:created xsi:type="dcterms:W3CDTF">2013-03-21T22:12:30Z</dcterms:created>
  <dcterms:modified xsi:type="dcterms:W3CDTF">2014-11-18T22:14:50Z</dcterms:modified>
</cp:coreProperties>
</file>