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video/unknown"/>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45"/>
  </p:notesMasterIdLst>
  <p:sldIdLst>
    <p:sldId id="256" r:id="rId4"/>
    <p:sldId id="257" r:id="rId5"/>
    <p:sldId id="258" r:id="rId6"/>
    <p:sldId id="299" r:id="rId7"/>
    <p:sldId id="298" r:id="rId8"/>
    <p:sldId id="311" r:id="rId9"/>
    <p:sldId id="297" r:id="rId10"/>
    <p:sldId id="296" r:id="rId11"/>
    <p:sldId id="315" r:id="rId12"/>
    <p:sldId id="301" r:id="rId13"/>
    <p:sldId id="300" r:id="rId14"/>
    <p:sldId id="295" r:id="rId15"/>
    <p:sldId id="294" r:id="rId16"/>
    <p:sldId id="313" r:id="rId17"/>
    <p:sldId id="304" r:id="rId18"/>
    <p:sldId id="292" r:id="rId19"/>
    <p:sldId id="305" r:id="rId20"/>
    <p:sldId id="314" r:id="rId21"/>
    <p:sldId id="291" r:id="rId22"/>
    <p:sldId id="308" r:id="rId23"/>
    <p:sldId id="290" r:id="rId24"/>
    <p:sldId id="333" r:id="rId25"/>
    <p:sldId id="316" r:id="rId26"/>
    <p:sldId id="325" r:id="rId27"/>
    <p:sldId id="326" r:id="rId28"/>
    <p:sldId id="327" r:id="rId29"/>
    <p:sldId id="328" r:id="rId30"/>
    <p:sldId id="329" r:id="rId31"/>
    <p:sldId id="330" r:id="rId32"/>
    <p:sldId id="318" r:id="rId33"/>
    <p:sldId id="319" r:id="rId34"/>
    <p:sldId id="320" r:id="rId35"/>
    <p:sldId id="321" r:id="rId36"/>
    <p:sldId id="289" r:id="rId37"/>
    <p:sldId id="275" r:id="rId38"/>
    <p:sldId id="276" r:id="rId39"/>
    <p:sldId id="288" r:id="rId40"/>
    <p:sldId id="312" r:id="rId41"/>
    <p:sldId id="324" r:id="rId42"/>
    <p:sldId id="331" r:id="rId43"/>
    <p:sldId id="334"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586" autoAdjust="0"/>
  </p:normalViewPr>
  <p:slideViewPr>
    <p:cSldViewPr snapToGrid="0" snapToObjects="1">
      <p:cViewPr varScale="1">
        <p:scale>
          <a:sx n="122" d="100"/>
          <a:sy n="122" d="100"/>
        </p:scale>
        <p:origin x="128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ADC53D-2D5C-43AD-8ABF-DF0F07178F1A}" type="datetimeFigureOut">
              <a:rPr lang="en-US" smtClean="0"/>
              <a:pPr/>
              <a:t>11/18/2014</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8593C8-6D24-4CD0-9A88-D64BAB282F6A}" type="slidenum">
              <a:rPr lang="en-US" smtClean="0"/>
              <a:pPr/>
              <a:t>‹#›</a:t>
            </a:fld>
            <a:endParaRPr lang="en-US"/>
          </a:p>
        </p:txBody>
      </p:sp>
    </p:spTree>
    <p:extLst>
      <p:ext uri="{BB962C8B-B14F-4D97-AF65-F5344CB8AC3E}">
        <p14:creationId xmlns:p14="http://schemas.microsoft.com/office/powerpoint/2010/main" val="4175373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a:t>
            </a:fld>
            <a:endParaRPr lang="en-US"/>
          </a:p>
        </p:txBody>
      </p:sp>
    </p:spTree>
    <p:extLst>
      <p:ext uri="{BB962C8B-B14F-4D97-AF65-F5344CB8AC3E}">
        <p14:creationId xmlns:p14="http://schemas.microsoft.com/office/powerpoint/2010/main" val="345009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a:t>
            </a:fld>
            <a:endParaRPr lang="en-US"/>
          </a:p>
        </p:txBody>
      </p:sp>
    </p:spTree>
    <p:extLst>
      <p:ext uri="{BB962C8B-B14F-4D97-AF65-F5344CB8AC3E}">
        <p14:creationId xmlns:p14="http://schemas.microsoft.com/office/powerpoint/2010/main" val="2036324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-GPS</a:t>
            </a:r>
            <a:r>
              <a:rPr lang="en-US" baseline="0" dirty="0" smtClean="0"/>
              <a:t> system is divided into 3 separate segments</a:t>
            </a:r>
          </a:p>
          <a:p>
            <a:r>
              <a:rPr lang="en-US" baseline="0" dirty="0" smtClean="0"/>
              <a:t>-Space, orbit is one sidereal day which means the satellites cross the same path relative to the stars, same time crossing big dipper every night</a:t>
            </a:r>
          </a:p>
          <a:p>
            <a:r>
              <a:rPr lang="en-US" baseline="0" dirty="0" smtClean="0"/>
              <a:t>-Navigation messages responsible for informing us how to figure out the positions of the satellites at any given time and correct for any satellite-based clock biases</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4</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5</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Correlation is carried out by adding +1 for every matching bit in a 1,023 bit window and a -1 for every different bit, then dividing by 1,023</a:t>
            </a:r>
          </a:p>
          <a:p>
            <a:r>
              <a:rPr lang="en-US" dirty="0" smtClean="0"/>
              <a:t>Not normalized results (not divided</a:t>
            </a:r>
            <a:r>
              <a:rPr lang="en-US" baseline="0" dirty="0" smtClean="0"/>
              <a:t> by window length)</a:t>
            </a:r>
          </a:p>
          <a:p>
            <a:r>
              <a:rPr lang="en-US" dirty="0" smtClean="0"/>
              <a:t>PRN codes have the effect of “spreading” the satellite data over a wider frequency range</a:t>
            </a:r>
            <a:r>
              <a:rPr lang="en-US" sz="1200" dirty="0" smtClean="0"/>
              <a:t>[5]</a:t>
            </a:r>
          </a:p>
          <a:p>
            <a:pPr lvl="1"/>
            <a:r>
              <a:rPr lang="en-US" dirty="0" smtClean="0"/>
              <a:t>BPSK of a 1.023 MHz signal on a 1575.42 MHz carrier results in 1575.42 ± 1.023 MHz = 2.046 MHz centered on the L1 carrier frequency</a:t>
            </a:r>
          </a:p>
          <a:p>
            <a:r>
              <a:rPr lang="en-US" dirty="0" smtClean="0"/>
              <a:t>Spreading allows for Code Division Multiple Access via Direct Sequence Spread Spectrum modulation of the carrier signal</a:t>
            </a:r>
          </a:p>
          <a:p>
            <a:r>
              <a:rPr lang="en-US" dirty="0" smtClean="0"/>
              <a:t>Signal reconstruction via reversing the operations used to create the composite signal</a:t>
            </a:r>
          </a:p>
          <a:p>
            <a:pPr lvl="1"/>
            <a:r>
              <a:rPr lang="en-US" dirty="0" smtClean="0"/>
              <a:t>Carrier wipe-off, code wipe-off, navigation signal</a:t>
            </a:r>
          </a:p>
          <a:p>
            <a:r>
              <a:rPr lang="en-US" baseline="0" dirty="0" smtClean="0"/>
              <a:t>Properties: Spectrally flat, resistant to jamming, low signal-to-noise level hampers interception, useful for timing determination</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6</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7</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25000" lnSpcReduction="20000"/>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8</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9</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10</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11</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12</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13</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14</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15</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16</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17</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18</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19</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20</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21</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22</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23</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28</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29</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30</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31</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32</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33</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34</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35</a:t>
            </a:fld>
            <a:endParaRPr lang="en-US"/>
          </a:p>
        </p:txBody>
      </p:sp>
    </p:spTree>
    <p:extLst>
      <p:ext uri="{BB962C8B-B14F-4D97-AF65-F5344CB8AC3E}">
        <p14:creationId xmlns:p14="http://schemas.microsoft.com/office/powerpoint/2010/main" val="434853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36</a:t>
            </a:fld>
            <a:endParaRPr lang="en-US"/>
          </a:p>
        </p:txBody>
      </p:sp>
    </p:spTree>
    <p:extLst>
      <p:ext uri="{BB962C8B-B14F-4D97-AF65-F5344CB8AC3E}">
        <p14:creationId xmlns:p14="http://schemas.microsoft.com/office/powerpoint/2010/main" val="7713541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37</a:t>
            </a:fld>
            <a:endParaRPr lang="en-US"/>
          </a:p>
        </p:txBody>
      </p:sp>
    </p:spTree>
    <p:extLst>
      <p:ext uri="{BB962C8B-B14F-4D97-AF65-F5344CB8AC3E}">
        <p14:creationId xmlns:p14="http://schemas.microsoft.com/office/powerpoint/2010/main" val="2247465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38</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39</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40</a:t>
            </a:fld>
            <a:endParaRPr lang="en-US"/>
          </a:p>
        </p:txBody>
      </p:sp>
    </p:spTree>
    <p:extLst>
      <p:ext uri="{BB962C8B-B14F-4D97-AF65-F5344CB8AC3E}">
        <p14:creationId xmlns:p14="http://schemas.microsoft.com/office/powerpoint/2010/main" val="9493648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41</a:t>
            </a:fld>
            <a:endParaRPr lang="en-US"/>
          </a:p>
        </p:txBody>
      </p:sp>
    </p:spTree>
    <p:extLst>
      <p:ext uri="{BB962C8B-B14F-4D97-AF65-F5344CB8AC3E}">
        <p14:creationId xmlns:p14="http://schemas.microsoft.com/office/powerpoint/2010/main" val="949364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11/18/2014</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DFE01-9417-4A54-A4D5-0B2B4FFD09DF}" type="datetimeFigureOut">
              <a:rPr lang="en-US" smtClean="0"/>
              <a:pPr/>
              <a:t>11/18/2014</a:t>
            </a:fld>
            <a:endParaRPr lang="en-US"/>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A84BD-E404-41CC-8CD1-15C309CF70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gif"/><Relationship Id="rId1" Type="http://schemas.microsoft.com/office/2007/relationships/media" Target="../media/media1.gif"/><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jpe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1.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1.png"/></Relationships>
</file>

<file path=ppt/slides/_rels/slide30.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gdgps.net/system-desc/index.html"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218764"/>
            <a:ext cx="7772400" cy="2007908"/>
          </a:xfrm>
        </p:spPr>
        <p:txBody>
          <a:bodyPr>
            <a:normAutofit fontScale="90000"/>
          </a:bodyPr>
          <a:lstStyle/>
          <a:p>
            <a:r>
              <a:rPr lang="en-US" b="1" dirty="0" smtClean="0"/>
              <a:t>Centimeter-Scale Relative Node Localization Using Low-Cost, Single-Frequency GPS Receivers</a:t>
            </a:r>
            <a:endParaRPr lang="en-US" b="1" dirty="0"/>
          </a:p>
        </p:txBody>
      </p:sp>
      <p:sp>
        <p:nvSpPr>
          <p:cNvPr id="3" name="Untertitel 2"/>
          <p:cNvSpPr>
            <a:spLocks noGrp="1"/>
          </p:cNvSpPr>
          <p:nvPr>
            <p:ph type="subTitle" idx="1"/>
          </p:nvPr>
        </p:nvSpPr>
        <p:spPr>
          <a:xfrm>
            <a:off x="1371600" y="4216586"/>
            <a:ext cx="6400800" cy="624355"/>
          </a:xfrm>
        </p:spPr>
        <p:txBody>
          <a:bodyPr/>
          <a:lstStyle/>
          <a:p>
            <a:r>
              <a:rPr lang="en-US" dirty="0" smtClean="0"/>
              <a:t>Qualifying Exam Presentation</a:t>
            </a:r>
          </a:p>
        </p:txBody>
      </p:sp>
      <p:sp>
        <p:nvSpPr>
          <p:cNvPr id="4" name="Textfeld 3"/>
          <p:cNvSpPr txBox="1"/>
          <p:nvPr/>
        </p:nvSpPr>
        <p:spPr>
          <a:xfrm>
            <a:off x="1143000" y="5410200"/>
            <a:ext cx="6858000" cy="954107"/>
          </a:xfrm>
          <a:prstGeom prst="rect">
            <a:avLst/>
          </a:prstGeom>
          <a:noFill/>
        </p:spPr>
        <p:txBody>
          <a:bodyPr wrap="square" rtlCol="0">
            <a:spAutoFit/>
          </a:bodyPr>
          <a:lstStyle/>
          <a:p>
            <a:pPr algn="ctr"/>
            <a:r>
              <a:rPr lang="en-US" sz="2800" b="1" dirty="0" smtClean="0"/>
              <a:t>Will Hedgecock</a:t>
            </a:r>
          </a:p>
          <a:p>
            <a:pPr algn="ctr"/>
            <a:r>
              <a:rPr lang="en-US" sz="2600" dirty="0" smtClean="0"/>
              <a:t>Thursday, November 15, 2012</a:t>
            </a:r>
            <a:endParaRPr lang="en-US" sz="2600" dirty="0"/>
          </a:p>
        </p:txBody>
      </p:sp>
      <p:sp>
        <p:nvSpPr>
          <p:cNvPr id="5" name="Textfeld 4"/>
          <p:cNvSpPr txBox="1"/>
          <p:nvPr/>
        </p:nvSpPr>
        <p:spPr>
          <a:xfrm>
            <a:off x="2609768" y="533400"/>
            <a:ext cx="5543632" cy="954107"/>
          </a:xfrm>
          <a:prstGeom prst="rect">
            <a:avLst/>
          </a:prstGeom>
          <a:noFill/>
        </p:spPr>
        <p:txBody>
          <a:bodyPr wrap="none" rtlCol="0">
            <a:spAutoFit/>
          </a:bodyPr>
          <a:lstStyle/>
          <a:p>
            <a:r>
              <a:rPr lang="en-US" sz="2800" dirty="0" smtClean="0"/>
              <a:t>Vanderbilt University</a:t>
            </a:r>
          </a:p>
          <a:p>
            <a:r>
              <a:rPr lang="en-US" sz="2800" dirty="0" smtClean="0"/>
              <a:t>Department of Electrical Engineering</a:t>
            </a:r>
            <a:endParaRPr lang="en-US" sz="2800" dirty="0"/>
          </a:p>
        </p:txBody>
      </p:sp>
      <p:pic>
        <p:nvPicPr>
          <p:cNvPr id="6" name="Grafik 5" descr="136581138_display.jpg"/>
          <p:cNvPicPr>
            <a:picLocks noChangeAspect="1"/>
          </p:cNvPicPr>
          <p:nvPr/>
        </p:nvPicPr>
        <p:blipFill>
          <a:blip r:embed="rId3" cstate="print"/>
          <a:stretch>
            <a:fillRect/>
          </a:stretch>
        </p:blipFill>
        <p:spPr>
          <a:xfrm>
            <a:off x="1371600" y="457200"/>
            <a:ext cx="1143000" cy="1143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Outline</a:t>
            </a:r>
            <a:endParaRPr lang="en-US" dirty="0"/>
          </a:p>
        </p:txBody>
      </p:sp>
      <p:sp>
        <p:nvSpPr>
          <p:cNvPr id="3" name="Inhaltsplatzhalter 2"/>
          <p:cNvSpPr>
            <a:spLocks noGrp="1"/>
          </p:cNvSpPr>
          <p:nvPr>
            <p:ph idx="1"/>
          </p:nvPr>
        </p:nvSpPr>
        <p:spPr>
          <a:xfrm>
            <a:off x="457200" y="1828800"/>
            <a:ext cx="8229600" cy="4724400"/>
          </a:xfrm>
        </p:spPr>
        <p:txBody>
          <a:bodyPr>
            <a:normAutofit fontScale="92500" lnSpcReduction="20000"/>
          </a:bodyPr>
          <a:lstStyle/>
          <a:p>
            <a:r>
              <a:rPr lang="en-US" dirty="0" smtClean="0"/>
              <a:t>GPS Overview</a:t>
            </a:r>
          </a:p>
          <a:p>
            <a:r>
              <a:rPr lang="en-US" dirty="0" smtClean="0"/>
              <a:t>Measurement Observables</a:t>
            </a:r>
          </a:p>
          <a:p>
            <a:r>
              <a:rPr lang="en-US" dirty="0" smtClean="0"/>
              <a:t>Sources of Error</a:t>
            </a:r>
          </a:p>
          <a:p>
            <a:r>
              <a:rPr lang="en-US" dirty="0" smtClean="0"/>
              <a:t>Observation Models</a:t>
            </a:r>
          </a:p>
          <a:p>
            <a:r>
              <a:rPr lang="en-US" dirty="0" smtClean="0"/>
              <a:t>Point Positioning</a:t>
            </a:r>
          </a:p>
          <a:p>
            <a:r>
              <a:rPr lang="en-US" dirty="0" smtClean="0"/>
              <a:t>Relative Positioning</a:t>
            </a:r>
          </a:p>
          <a:p>
            <a:r>
              <a:rPr lang="en-US" dirty="0" smtClean="0"/>
              <a:t>Extended Methods</a:t>
            </a:r>
          </a:p>
          <a:p>
            <a:r>
              <a:rPr lang="en-US" dirty="0" smtClean="0"/>
              <a:t>Ph.D. Proposal</a:t>
            </a:r>
          </a:p>
          <a:p>
            <a:r>
              <a:rPr lang="en-US" dirty="0" smtClean="0"/>
              <a:t>Future Work</a:t>
            </a:r>
          </a:p>
          <a:p>
            <a:r>
              <a:rPr lang="en-US" dirty="0" smtClean="0"/>
              <a:t>Conclusion</a:t>
            </a:r>
          </a:p>
          <a:p>
            <a:endParaRPr lang="en-US" dirty="0" smtClean="0"/>
          </a:p>
          <a:p>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76200"/>
            <a:ext cx="6934200" cy="808038"/>
          </a:xfrm>
        </p:spPr>
        <p:txBody>
          <a:bodyPr/>
          <a:lstStyle/>
          <a:p>
            <a:r>
              <a:rPr lang="en-US" dirty="0" smtClean="0"/>
              <a:t>GPS Overview</a:t>
            </a:r>
            <a:endParaRPr lang="en-US" dirty="0"/>
          </a:p>
        </p:txBody>
      </p:sp>
      <p:sp>
        <p:nvSpPr>
          <p:cNvPr id="3" name="Inhaltsplatzhalter 2"/>
          <p:cNvSpPr>
            <a:spLocks noGrp="1"/>
          </p:cNvSpPr>
          <p:nvPr>
            <p:ph idx="1"/>
          </p:nvPr>
        </p:nvSpPr>
        <p:spPr>
          <a:xfrm>
            <a:off x="457200" y="1828800"/>
            <a:ext cx="8458200" cy="4648200"/>
          </a:xfrm>
        </p:spPr>
        <p:txBody>
          <a:bodyPr>
            <a:normAutofit fontScale="92500" lnSpcReduction="20000"/>
          </a:bodyPr>
          <a:lstStyle/>
          <a:p>
            <a:r>
              <a:rPr lang="en-US" sz="2700" dirty="0" smtClean="0"/>
              <a:t>Satellite-based, one-way radio navigation system commissioned in 1973</a:t>
            </a:r>
            <a:r>
              <a:rPr lang="en-US" sz="1300" dirty="0" smtClean="0"/>
              <a:t>[1]</a:t>
            </a:r>
          </a:p>
          <a:p>
            <a:pPr lvl="1"/>
            <a:r>
              <a:rPr lang="en-US" sz="2400" dirty="0" smtClean="0"/>
              <a:t>Fully operational on April 27, 1995</a:t>
            </a:r>
          </a:p>
          <a:p>
            <a:pPr marL="457200" lvl="1" indent="0">
              <a:buNone/>
            </a:pPr>
            <a:endParaRPr lang="en-US" sz="1000" dirty="0" smtClean="0"/>
          </a:p>
          <a:p>
            <a:r>
              <a:rPr lang="en-US" sz="2700" dirty="0" smtClean="0"/>
              <a:t>Controlled by the US Department of Defense and operated by the US Air Force</a:t>
            </a:r>
          </a:p>
          <a:p>
            <a:r>
              <a:rPr lang="en-US" sz="2700" dirty="0" smtClean="0"/>
              <a:t>Originally planned for continuous, worldwide military use</a:t>
            </a:r>
          </a:p>
          <a:p>
            <a:pPr lvl="1"/>
            <a:r>
              <a:rPr lang="en-US" sz="2400" dirty="0" smtClean="0"/>
              <a:t>Civilian access restricted to lower precision by Selective Availability (SA)</a:t>
            </a:r>
          </a:p>
          <a:p>
            <a:pPr lvl="1"/>
            <a:r>
              <a:rPr lang="en-US" sz="2400" dirty="0" smtClean="0"/>
              <a:t>Generated significant research involving methods of overcoming correlated errors to increase accuracy</a:t>
            </a:r>
          </a:p>
          <a:p>
            <a:pPr marL="457200" lvl="1" indent="0">
              <a:buNone/>
            </a:pPr>
            <a:endParaRPr lang="en-US" sz="900" dirty="0" smtClean="0"/>
          </a:p>
          <a:p>
            <a:r>
              <a:rPr lang="en-US" sz="2700" dirty="0" smtClean="0"/>
              <a:t>Accuracy has continued to improve with additional signal frequencies, the removal of SA in 2000, and expansion of the satellite constellation to 31 active satellites</a:t>
            </a:r>
          </a:p>
          <a:p>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Brief History</a:t>
            </a:r>
            <a:endParaRPr lang="en-US" sz="28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600200"/>
            <a:ext cx="8229600" cy="4953000"/>
          </a:xfrm>
        </p:spPr>
        <p:txBody>
          <a:bodyPr>
            <a:normAutofit/>
          </a:bodyPr>
          <a:lstStyle/>
          <a:p>
            <a:r>
              <a:rPr lang="en-US" dirty="0" smtClean="0"/>
              <a:t>Space Segment</a:t>
            </a:r>
          </a:p>
          <a:p>
            <a:pPr lvl="1"/>
            <a:r>
              <a:rPr lang="en-US" dirty="0" smtClean="0"/>
              <a:t>11 hour, 58 minute orbital period</a:t>
            </a:r>
          </a:p>
          <a:p>
            <a:pPr lvl="1"/>
            <a:r>
              <a:rPr lang="en-US" dirty="0" smtClean="0"/>
              <a:t>~20,000 km above surface of Earth</a:t>
            </a:r>
          </a:p>
          <a:p>
            <a:r>
              <a:rPr lang="en-US" dirty="0" smtClean="0"/>
              <a:t>Control Segment</a:t>
            </a:r>
          </a:p>
          <a:p>
            <a:pPr lvl="1"/>
            <a:r>
              <a:rPr lang="en-US" dirty="0" smtClean="0"/>
              <a:t>Keeps satellites functioning correctly and produces the navigation messages transmitted by each satellite</a:t>
            </a:r>
          </a:p>
          <a:p>
            <a:r>
              <a:rPr lang="en-US" dirty="0" smtClean="0"/>
              <a:t>User Segment</a:t>
            </a:r>
          </a:p>
          <a:p>
            <a:pPr lvl="1"/>
            <a:r>
              <a:rPr lang="en-US" dirty="0" smtClean="0"/>
              <a:t>Includes all GPS receiver hardware</a:t>
            </a:r>
          </a:p>
        </p:txBody>
      </p:sp>
      <p:pic>
        <p:nvPicPr>
          <p:cNvPr id="4" name="Grafik 3" descr="136581138_display.jpg"/>
          <p:cNvPicPr>
            <a:picLocks noChangeAspect="1"/>
          </p:cNvPicPr>
          <p:nvPr/>
        </p:nvPicPr>
        <p:blipFill>
          <a:blip r:embed="rId5" cstate="print"/>
          <a:stretch>
            <a:fillRect/>
          </a:stretch>
        </p:blipFill>
        <p:spPr>
          <a:xfrm>
            <a:off x="457200" y="228600"/>
            <a:ext cx="1143000" cy="1143000"/>
          </a:xfrm>
          <a:prstGeom prst="rect">
            <a:avLst/>
          </a:prstGeom>
        </p:spPr>
      </p:pic>
      <p:sp>
        <p:nvSpPr>
          <p:cNvPr id="9" name="Titel 1"/>
          <p:cNvSpPr>
            <a:spLocks noGrp="1"/>
          </p:cNvSpPr>
          <p:nvPr>
            <p:ph type="title"/>
          </p:nvPr>
        </p:nvSpPr>
        <p:spPr>
          <a:xfrm>
            <a:off x="1676400" y="76200"/>
            <a:ext cx="6934200" cy="808038"/>
          </a:xfrm>
        </p:spPr>
        <p:txBody>
          <a:bodyPr/>
          <a:lstStyle/>
          <a:p>
            <a:r>
              <a:rPr lang="en-US" dirty="0" smtClean="0"/>
              <a:t>GPS Overview</a:t>
            </a:r>
            <a:endParaRPr lang="en-US" dirty="0"/>
          </a:p>
        </p:txBody>
      </p:sp>
      <p:cxnSp>
        <p:nvCxnSpPr>
          <p:cNvPr id="10"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System Segments</a:t>
            </a:r>
            <a:endParaRPr lang="en-US" sz="2800" dirty="0">
              <a:solidFill>
                <a:schemeClr val="tx1">
                  <a:lumMod val="75000"/>
                  <a:lumOff val="25000"/>
                </a:schemeClr>
              </a:solidFill>
            </a:endParaRPr>
          </a:p>
        </p:txBody>
      </p:sp>
      <p:pic>
        <p:nvPicPr>
          <p:cNvPr id="5" name="ConstellationGPS.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705600" y="1534297"/>
            <a:ext cx="2286000" cy="1828800"/>
          </a:xfrm>
          <a:prstGeom prst="rect">
            <a:avLst/>
          </a:prstGeom>
        </p:spPr>
      </p:pic>
    </p:spTree>
    <p:extLst>
      <p:ext uri="{BB962C8B-B14F-4D97-AF65-F5344CB8AC3E}">
        <p14:creationId xmlns:p14="http://schemas.microsoft.com/office/powerpoint/2010/main" val="13441396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04800" y="1600200"/>
            <a:ext cx="8534400" cy="3581400"/>
          </a:xfrm>
        </p:spPr>
        <p:txBody>
          <a:bodyPr>
            <a:normAutofit fontScale="70000" lnSpcReduction="20000"/>
          </a:bodyPr>
          <a:lstStyle/>
          <a:p>
            <a:r>
              <a:rPr lang="en-US" dirty="0" smtClean="0"/>
              <a:t>Originally consisted of identical messages transmitted on 2 different frequencies (L1/L2)</a:t>
            </a:r>
          </a:p>
          <a:p>
            <a:r>
              <a:rPr lang="en-US" dirty="0" smtClean="0"/>
              <a:t>Each signal comprises 3 components:</a:t>
            </a:r>
          </a:p>
          <a:p>
            <a:pPr lvl="1"/>
            <a:r>
              <a:rPr lang="en-US" dirty="0" smtClean="0"/>
              <a:t>Carrier sine wave</a:t>
            </a:r>
          </a:p>
          <a:p>
            <a:pPr lvl="1"/>
            <a:r>
              <a:rPr lang="en-US" dirty="0" smtClean="0"/>
              <a:t>Pre-defined Pseudorandom Noise (PRN) code, specific to that satellite</a:t>
            </a:r>
          </a:p>
          <a:p>
            <a:pPr lvl="1"/>
            <a:r>
              <a:rPr lang="en-US" dirty="0" smtClean="0"/>
              <a:t>Navigation message with information pertaining to that satellite</a:t>
            </a:r>
          </a:p>
          <a:p>
            <a:r>
              <a:rPr lang="en-US" dirty="0" smtClean="0"/>
              <a:t>Navigation message is encoded on top of the PRN code using a modulo-2 adder</a:t>
            </a:r>
          </a:p>
          <a:p>
            <a:r>
              <a:rPr lang="en-US" dirty="0" smtClean="0"/>
              <a:t>Resulting bits are used to modulate the carrier wave using Binary Phase Shift Keying (BPSK)</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9" name="Titel 1"/>
          <p:cNvSpPr>
            <a:spLocks noGrp="1"/>
          </p:cNvSpPr>
          <p:nvPr>
            <p:ph type="title"/>
          </p:nvPr>
        </p:nvSpPr>
        <p:spPr>
          <a:xfrm>
            <a:off x="1676400" y="76200"/>
            <a:ext cx="6934200" cy="808038"/>
          </a:xfrm>
        </p:spPr>
        <p:txBody>
          <a:bodyPr/>
          <a:lstStyle/>
          <a:p>
            <a:r>
              <a:rPr lang="en-US" dirty="0" smtClean="0"/>
              <a:t>GPS Overview</a:t>
            </a:r>
            <a:endParaRPr lang="en-US" dirty="0"/>
          </a:p>
        </p:txBody>
      </p:sp>
      <p:cxnSp>
        <p:nvCxnSpPr>
          <p:cNvPr id="10"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Signal Composition</a:t>
            </a:r>
            <a:endParaRPr lang="en-US" sz="2800" dirty="0">
              <a:solidFill>
                <a:schemeClr val="tx1">
                  <a:lumMod val="75000"/>
                  <a:lumOff val="2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4913768"/>
            <a:ext cx="5638800" cy="1563232"/>
          </a:xfrm>
          <a:prstGeom prst="rect">
            <a:avLst/>
          </a:prstGeom>
        </p:spPr>
      </p:pic>
    </p:spTree>
    <p:extLst>
      <p:ext uri="{BB962C8B-B14F-4D97-AF65-F5344CB8AC3E}">
        <p14:creationId xmlns:p14="http://schemas.microsoft.com/office/powerpoint/2010/main" val="2449191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9" name="Titel 1"/>
          <p:cNvSpPr>
            <a:spLocks noGrp="1"/>
          </p:cNvSpPr>
          <p:nvPr>
            <p:ph type="title"/>
          </p:nvPr>
        </p:nvSpPr>
        <p:spPr>
          <a:xfrm>
            <a:off x="1676400" y="76200"/>
            <a:ext cx="6934200" cy="808038"/>
          </a:xfrm>
        </p:spPr>
        <p:txBody>
          <a:bodyPr/>
          <a:lstStyle/>
          <a:p>
            <a:r>
              <a:rPr lang="en-US" dirty="0" smtClean="0"/>
              <a:t>GPS Overview</a:t>
            </a:r>
            <a:endParaRPr lang="en-US" dirty="0"/>
          </a:p>
        </p:txBody>
      </p:sp>
      <p:cxnSp>
        <p:nvCxnSpPr>
          <p:cNvPr id="10"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Signal Composition</a:t>
            </a:r>
            <a:endParaRPr lang="en-US" sz="2800" dirty="0">
              <a:solidFill>
                <a:schemeClr val="tx1">
                  <a:lumMod val="75000"/>
                  <a:lumOff val="25000"/>
                </a:schemeClr>
              </a:solidFill>
            </a:endParaRPr>
          </a:p>
        </p:txBody>
      </p:sp>
      <p:grpSp>
        <p:nvGrpSpPr>
          <p:cNvPr id="7" name="Group 6"/>
          <p:cNvGrpSpPr/>
          <p:nvPr/>
        </p:nvGrpSpPr>
        <p:grpSpPr>
          <a:xfrm>
            <a:off x="3505200" y="1447800"/>
            <a:ext cx="5334000" cy="1600200"/>
            <a:chOff x="1631092" y="1611868"/>
            <a:chExt cx="5334000" cy="160020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1092" y="1905000"/>
              <a:ext cx="5334000" cy="1307068"/>
            </a:xfrm>
            <a:prstGeom prst="rect">
              <a:avLst/>
            </a:prstGeom>
          </p:spPr>
        </p:pic>
        <p:sp>
          <p:nvSpPr>
            <p:cNvPr id="6" name="TextBox 5"/>
            <p:cNvSpPr txBox="1"/>
            <p:nvPr/>
          </p:nvSpPr>
          <p:spPr>
            <a:xfrm>
              <a:off x="2514600" y="1611868"/>
              <a:ext cx="4106381" cy="369332"/>
            </a:xfrm>
            <a:prstGeom prst="rect">
              <a:avLst/>
            </a:prstGeom>
            <a:noFill/>
          </p:spPr>
          <p:txBody>
            <a:bodyPr wrap="none" rtlCol="0">
              <a:spAutoFit/>
            </a:bodyPr>
            <a:lstStyle/>
            <a:p>
              <a:r>
                <a:rPr lang="en-US" dirty="0" smtClean="0"/>
                <a:t>Non-Gold code Autocorrelation Results</a:t>
              </a:r>
              <a:r>
                <a:rPr lang="en-US" sz="1100" dirty="0" smtClean="0"/>
                <a:t>[4]</a:t>
              </a:r>
              <a:endParaRPr lang="en-US" sz="1100" dirty="0"/>
            </a:p>
          </p:txBody>
        </p:sp>
      </p:grpSp>
      <p:grpSp>
        <p:nvGrpSpPr>
          <p:cNvPr id="14" name="Group 13"/>
          <p:cNvGrpSpPr/>
          <p:nvPr/>
        </p:nvGrpSpPr>
        <p:grpSpPr>
          <a:xfrm>
            <a:off x="3505200" y="3288268"/>
            <a:ext cx="5334000" cy="1512332"/>
            <a:chOff x="1793238" y="1611868"/>
            <a:chExt cx="5009708" cy="1512332"/>
          </a:xfrm>
        </p:grpSpPr>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3238" y="1905000"/>
              <a:ext cx="5009708" cy="1219200"/>
            </a:xfrm>
            <a:prstGeom prst="rect">
              <a:avLst/>
            </a:prstGeom>
          </p:spPr>
        </p:pic>
        <p:sp>
          <p:nvSpPr>
            <p:cNvPr id="16" name="TextBox 15"/>
            <p:cNvSpPr txBox="1"/>
            <p:nvPr/>
          </p:nvSpPr>
          <p:spPr>
            <a:xfrm>
              <a:off x="2830420" y="1611868"/>
              <a:ext cx="3385029" cy="369332"/>
            </a:xfrm>
            <a:prstGeom prst="rect">
              <a:avLst/>
            </a:prstGeom>
            <a:noFill/>
          </p:spPr>
          <p:txBody>
            <a:bodyPr wrap="none" rtlCol="0">
              <a:spAutoFit/>
            </a:bodyPr>
            <a:lstStyle/>
            <a:p>
              <a:r>
                <a:rPr lang="en-US" dirty="0" smtClean="0"/>
                <a:t>Gold code Autocorrelation Results</a:t>
              </a:r>
              <a:endParaRPr lang="en-US" dirty="0"/>
            </a:p>
          </p:txBody>
        </p:sp>
      </p:grpSp>
      <p:grpSp>
        <p:nvGrpSpPr>
          <p:cNvPr id="17" name="Group 16"/>
          <p:cNvGrpSpPr/>
          <p:nvPr/>
        </p:nvGrpSpPr>
        <p:grpSpPr>
          <a:xfrm>
            <a:off x="3505200" y="5029200"/>
            <a:ext cx="5334000" cy="1524000"/>
            <a:chOff x="1950184" y="2004536"/>
            <a:chExt cx="5009707" cy="1524000"/>
          </a:xfrm>
        </p:grpSpPr>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50184" y="2297668"/>
              <a:ext cx="5009707" cy="1230868"/>
            </a:xfrm>
            <a:prstGeom prst="rect">
              <a:avLst/>
            </a:prstGeom>
          </p:spPr>
        </p:pic>
        <p:sp>
          <p:nvSpPr>
            <p:cNvPr id="19" name="TextBox 18"/>
            <p:cNvSpPr txBox="1"/>
            <p:nvPr/>
          </p:nvSpPr>
          <p:spPr>
            <a:xfrm>
              <a:off x="2830420" y="2004536"/>
              <a:ext cx="3318161" cy="369332"/>
            </a:xfrm>
            <a:prstGeom prst="rect">
              <a:avLst/>
            </a:prstGeom>
            <a:noFill/>
          </p:spPr>
          <p:txBody>
            <a:bodyPr wrap="none" rtlCol="0">
              <a:spAutoFit/>
            </a:bodyPr>
            <a:lstStyle/>
            <a:p>
              <a:r>
                <a:rPr lang="en-US" dirty="0" smtClean="0"/>
                <a:t>Gold code Cross-Correlation Results</a:t>
              </a:r>
              <a:endParaRPr lang="en-US" dirty="0"/>
            </a:p>
          </p:txBody>
        </p:sp>
      </p:grpSp>
      <p:sp>
        <p:nvSpPr>
          <p:cNvPr id="20" name="Inhaltsplatzhalter 2"/>
          <p:cNvSpPr>
            <a:spLocks noGrp="1"/>
          </p:cNvSpPr>
          <p:nvPr>
            <p:ph idx="1"/>
          </p:nvPr>
        </p:nvSpPr>
        <p:spPr>
          <a:xfrm>
            <a:off x="304800" y="1600200"/>
            <a:ext cx="2971800" cy="4953000"/>
          </a:xfrm>
        </p:spPr>
        <p:txBody>
          <a:bodyPr>
            <a:normAutofit fontScale="62500" lnSpcReduction="20000"/>
          </a:bodyPr>
          <a:lstStyle/>
          <a:p>
            <a:r>
              <a:rPr lang="en-US" dirty="0" smtClean="0"/>
              <a:t>PRN codes form basis of satellite ranging process</a:t>
            </a:r>
          </a:p>
          <a:p>
            <a:pPr marL="0" indent="0">
              <a:buNone/>
            </a:pPr>
            <a:endParaRPr lang="en-US" dirty="0" smtClean="0"/>
          </a:p>
          <a:p>
            <a:r>
              <a:rPr lang="en-US" dirty="0" smtClean="0"/>
              <a:t>1,023 bit long sequences repeated every millisecond</a:t>
            </a:r>
            <a:r>
              <a:rPr lang="en-US" sz="1200" dirty="0" smtClean="0"/>
              <a:t>[2]</a:t>
            </a:r>
          </a:p>
          <a:p>
            <a:pPr lvl="1"/>
            <a:r>
              <a:rPr lang="en-US" dirty="0" smtClean="0"/>
              <a:t>Carefully chosen “Gold codes” which have extremely small cross-correlation profiles within the set</a:t>
            </a:r>
          </a:p>
          <a:p>
            <a:pPr marL="457200" lvl="1" indent="0">
              <a:buNone/>
            </a:pPr>
            <a:endParaRPr lang="en-US" dirty="0" smtClean="0"/>
          </a:p>
          <a:p>
            <a:r>
              <a:rPr lang="en-US" dirty="0" smtClean="0"/>
              <a:t>Gold codes have the property that they are 1 when properly auto-correlated to within 1 bit and approximately 0 otherwise</a:t>
            </a:r>
          </a:p>
        </p:txBody>
      </p:sp>
    </p:spTree>
    <p:extLst>
      <p:ext uri="{BB962C8B-B14F-4D97-AF65-F5344CB8AC3E}">
        <p14:creationId xmlns:p14="http://schemas.microsoft.com/office/powerpoint/2010/main" val="22319856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1000" y="1981200"/>
            <a:ext cx="8382000" cy="4343400"/>
          </a:xfrm>
        </p:spPr>
        <p:txBody>
          <a:bodyPr>
            <a:normAutofit fontScale="85000" lnSpcReduction="10000"/>
          </a:bodyPr>
          <a:lstStyle/>
          <a:p>
            <a:r>
              <a:rPr lang="en-US" dirty="0" smtClean="0"/>
              <a:t>Additional set of geostationary satellites that transmit satellite clock corrections as well as </a:t>
            </a:r>
            <a:r>
              <a:rPr lang="en-US" dirty="0" err="1" smtClean="0"/>
              <a:t>ionospheric</a:t>
            </a:r>
            <a:r>
              <a:rPr lang="en-US" dirty="0" smtClean="0"/>
              <a:t> delay estimates over predefined geographic regions</a:t>
            </a:r>
            <a:r>
              <a:rPr lang="en-US" sz="1300" dirty="0" smtClean="0"/>
              <a:t>[6]</a:t>
            </a:r>
          </a:p>
          <a:p>
            <a:pPr marL="0" indent="0">
              <a:buNone/>
            </a:pPr>
            <a:endParaRPr lang="en-US" sz="900" dirty="0" smtClean="0"/>
          </a:p>
          <a:p>
            <a:r>
              <a:rPr lang="en-US" dirty="0" smtClean="0"/>
              <a:t>Can also be used as additional GPS ranging satellites, since they transmit their own PRN codes</a:t>
            </a:r>
          </a:p>
          <a:p>
            <a:pPr marL="0" indent="0">
              <a:buNone/>
            </a:pPr>
            <a:endParaRPr lang="en-US" sz="900" dirty="0" smtClean="0"/>
          </a:p>
          <a:p>
            <a:r>
              <a:rPr lang="en-US" dirty="0" smtClean="0"/>
              <a:t>Wide Area Augmentation System (WAAS) in the United States</a:t>
            </a:r>
          </a:p>
          <a:p>
            <a:pPr lvl="1"/>
            <a:r>
              <a:rPr lang="en-US" dirty="0" smtClean="0"/>
              <a:t>Satellite positions are less precisely known but are </a:t>
            </a:r>
            <a:r>
              <a:rPr lang="en-US" i="1" dirty="0" smtClean="0"/>
              <a:t>almost</a:t>
            </a:r>
            <a:r>
              <a:rPr lang="en-US" dirty="0" smtClean="0"/>
              <a:t> geostationary, so we can use their Doppler information to our advantage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10"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GPS Overview</a:t>
            </a:r>
            <a:endParaRPr lang="en-US" dirty="0"/>
          </a:p>
        </p:txBody>
      </p:sp>
      <p:cxnSp>
        <p:nvCxnSpPr>
          <p:cNvPr id="11"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Satellite Augmentation Systems</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1500071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600200"/>
            <a:ext cx="8229600" cy="2971800"/>
          </a:xfrm>
        </p:spPr>
        <p:txBody>
          <a:bodyPr>
            <a:normAutofit fontScale="85000" lnSpcReduction="20000"/>
          </a:bodyPr>
          <a:lstStyle/>
          <a:p>
            <a:r>
              <a:rPr lang="en-US" dirty="0" smtClean="0"/>
              <a:t>Manufactured from the Time-of-Flight of the radio signal times the speed of light</a:t>
            </a:r>
            <a:r>
              <a:rPr lang="en-US" sz="1300" dirty="0" smtClean="0"/>
              <a:t>[7]</a:t>
            </a:r>
          </a:p>
          <a:p>
            <a:pPr lvl="1"/>
            <a:r>
              <a:rPr lang="en-US" dirty="0" smtClean="0"/>
              <a:t>Requires clock synchronization to GPS time to better than 1 </a:t>
            </a:r>
            <a:r>
              <a:rPr lang="en-US" dirty="0" err="1" smtClean="0"/>
              <a:t>ms</a:t>
            </a:r>
            <a:endParaRPr lang="en-US" dirty="0" smtClean="0"/>
          </a:p>
          <a:p>
            <a:r>
              <a:rPr lang="en-US" dirty="0" smtClean="0"/>
              <a:t>Time-of-Flight is determined based on the amount of shift required to align (correlate) an internally-generated PRN sequence to the same received PRN sequence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Measurement Observables</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Pseudorange</a:t>
            </a:r>
            <a:endParaRPr lang="en-US" sz="2800" dirty="0">
              <a:solidFill>
                <a:schemeClr val="tx1">
                  <a:lumMod val="75000"/>
                  <a:lumOff val="2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1920" y="4419600"/>
            <a:ext cx="4095750" cy="2118491"/>
          </a:xfrm>
          <a:prstGeom prst="rect">
            <a:avLst/>
          </a:prstGeom>
        </p:spPr>
      </p:pic>
      <p:sp>
        <p:nvSpPr>
          <p:cNvPr id="10" name="Inhaltsplatzhalter 2"/>
          <p:cNvSpPr txBox="1">
            <a:spLocks/>
          </p:cNvSpPr>
          <p:nvPr/>
        </p:nvSpPr>
        <p:spPr>
          <a:xfrm>
            <a:off x="1219200" y="4800600"/>
            <a:ext cx="2953265" cy="1539109"/>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smtClean="0">
                <a:solidFill>
                  <a:schemeClr val="tx1">
                    <a:lumMod val="75000"/>
                    <a:lumOff val="25000"/>
                  </a:schemeClr>
                </a:solidFill>
              </a:rPr>
              <a:t>“Pseudo” due to the local receiver’s clock offset from GPS time</a:t>
            </a:r>
          </a:p>
        </p:txBody>
      </p:sp>
    </p:spTree>
    <p:extLst>
      <p:ext uri="{BB962C8B-B14F-4D97-AF65-F5344CB8AC3E}">
        <p14:creationId xmlns:p14="http://schemas.microsoft.com/office/powerpoint/2010/main" val="3145118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Measurement Observables</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Pseudorange</a:t>
            </a:r>
            <a:endParaRPr lang="en-US" sz="2800" dirty="0">
              <a:solidFill>
                <a:schemeClr val="tx1">
                  <a:lumMod val="75000"/>
                  <a:lumOff val="25000"/>
                </a:schemeClr>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2561838"/>
            <a:ext cx="7064816" cy="3153162"/>
          </a:xfrm>
          <a:prstGeom prst="rect">
            <a:avLst/>
          </a:prstGeom>
        </p:spPr>
      </p:pic>
      <p:sp>
        <p:nvSpPr>
          <p:cNvPr id="2" name="TextBox 1"/>
          <p:cNvSpPr txBox="1"/>
          <p:nvPr/>
        </p:nvSpPr>
        <p:spPr>
          <a:xfrm>
            <a:off x="7924800" y="5486400"/>
            <a:ext cx="343364" cy="261610"/>
          </a:xfrm>
          <a:prstGeom prst="rect">
            <a:avLst/>
          </a:prstGeom>
          <a:noFill/>
        </p:spPr>
        <p:txBody>
          <a:bodyPr wrap="none" rtlCol="0">
            <a:spAutoFit/>
          </a:bodyPr>
          <a:lstStyle/>
          <a:p>
            <a:r>
              <a:rPr lang="en-US" sz="1100" dirty="0" smtClean="0"/>
              <a:t>[8]</a:t>
            </a:r>
            <a:endParaRPr lang="en-US" sz="1100" dirty="0"/>
          </a:p>
        </p:txBody>
      </p:sp>
    </p:spTree>
    <p:extLst>
      <p:ext uri="{BB962C8B-B14F-4D97-AF65-F5344CB8AC3E}">
        <p14:creationId xmlns:p14="http://schemas.microsoft.com/office/powerpoint/2010/main" val="838635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nhaltsplatzhalter 2"/>
              <p:cNvSpPr>
                <a:spLocks noGrp="1"/>
              </p:cNvSpPr>
              <p:nvPr>
                <p:ph idx="1"/>
              </p:nvPr>
            </p:nvSpPr>
            <p:spPr>
              <a:xfrm>
                <a:off x="685800" y="2057400"/>
                <a:ext cx="8229600" cy="3886200"/>
              </a:xfrm>
            </p:spPr>
            <p:txBody>
              <a:bodyPr>
                <a:normAutofit fontScale="92500" lnSpcReduction="20000"/>
              </a:bodyPr>
              <a:lstStyle/>
              <a:p>
                <a:r>
                  <a:rPr lang="en-US" sz="3000" dirty="0" smtClean="0"/>
                  <a:t>Received signal will be Doppler shifted due to relative motion of satellites to the receiver</a:t>
                </a:r>
                <a:r>
                  <a:rPr lang="en-US" sz="1200" dirty="0" smtClean="0"/>
                  <a:t>[9]</a:t>
                </a:r>
              </a:p>
              <a:p>
                <a:pPr marL="0" indent="0">
                  <a:buNone/>
                </a:pPr>
                <a:endParaRPr lang="en-US" sz="800" b="0" dirty="0" smtClean="0"/>
              </a:p>
              <a:p>
                <a14:m>
                  <m:oMath xmlns:m="http://schemas.openxmlformats.org/officeDocument/2006/math">
                    <m:sSub>
                      <m:sSubPr>
                        <m:ctrlPr>
                          <a:rPr lang="en-US" sz="3000" b="0" i="1" smtClean="0">
                            <a:latin typeface="Cambria Math" panose="02040503050406030204" pitchFamily="18" charset="0"/>
                          </a:rPr>
                        </m:ctrlPr>
                      </m:sSubPr>
                      <m:e>
                        <m:r>
                          <a:rPr lang="en-US" sz="3000" b="0" i="1" smtClean="0">
                            <a:latin typeface="Cambria Math"/>
                          </a:rPr>
                          <m:t>𝑆</m:t>
                        </m:r>
                      </m:e>
                      <m:sub>
                        <m:r>
                          <a:rPr lang="en-US" sz="3000" b="0" i="1" smtClean="0">
                            <a:latin typeface="Cambria Math"/>
                          </a:rPr>
                          <m:t>𝐿</m:t>
                        </m:r>
                        <m:r>
                          <a:rPr lang="en-US" sz="3000" b="0" i="1" smtClean="0">
                            <a:latin typeface="Cambria Math"/>
                          </a:rPr>
                          <m:t>1</m:t>
                        </m:r>
                      </m:sub>
                    </m:sSub>
                    <m:d>
                      <m:dPr>
                        <m:ctrlPr>
                          <a:rPr lang="en-US" sz="3000" b="0" i="1" smtClean="0">
                            <a:latin typeface="Cambria Math" panose="02040503050406030204" pitchFamily="18" charset="0"/>
                          </a:rPr>
                        </m:ctrlPr>
                      </m:dPr>
                      <m:e>
                        <m:r>
                          <a:rPr lang="en-US" sz="3000" b="0" i="1" smtClean="0">
                            <a:latin typeface="Cambria Math"/>
                          </a:rPr>
                          <m:t>𝑡</m:t>
                        </m:r>
                      </m:e>
                    </m:d>
                    <m:r>
                      <a:rPr lang="en-US" sz="3000" b="0" i="1" smtClean="0">
                        <a:latin typeface="Cambria Math"/>
                        <a:ea typeface="Cambria Math"/>
                      </a:rPr>
                      <m:t>⨂</m:t>
                    </m:r>
                    <m:sSub>
                      <m:sSubPr>
                        <m:ctrlPr>
                          <a:rPr lang="en-US" sz="3000" b="0" i="1" smtClean="0">
                            <a:latin typeface="Cambria Math" panose="02040503050406030204" pitchFamily="18" charset="0"/>
                            <a:ea typeface="Cambria Math"/>
                          </a:rPr>
                        </m:ctrlPr>
                      </m:sSubPr>
                      <m:e>
                        <m:r>
                          <a:rPr lang="en-US" sz="3000" b="0" i="1" smtClean="0">
                            <a:latin typeface="Cambria Math"/>
                            <a:ea typeface="Cambria Math"/>
                          </a:rPr>
                          <m:t>𝑆</m:t>
                        </m:r>
                      </m:e>
                      <m:sub>
                        <m:r>
                          <a:rPr lang="en-US" sz="3000" b="0" i="1" smtClean="0">
                            <a:latin typeface="Cambria Math"/>
                            <a:ea typeface="Cambria Math"/>
                          </a:rPr>
                          <m:t>𝑅</m:t>
                        </m:r>
                      </m:sub>
                    </m:sSub>
                    <m:d>
                      <m:dPr>
                        <m:ctrlPr>
                          <a:rPr lang="en-US" sz="3000" b="0" i="1" smtClean="0">
                            <a:latin typeface="Cambria Math" panose="02040503050406030204" pitchFamily="18" charset="0"/>
                            <a:ea typeface="Cambria Math"/>
                          </a:rPr>
                        </m:ctrlPr>
                      </m:dPr>
                      <m:e>
                        <m:r>
                          <a:rPr lang="en-US" sz="3000" b="0" i="1" smtClean="0">
                            <a:latin typeface="Cambria Math"/>
                            <a:ea typeface="Cambria Math"/>
                          </a:rPr>
                          <m:t>𝑡</m:t>
                        </m:r>
                      </m:e>
                    </m:d>
                    <m:r>
                      <a:rPr lang="en-US" sz="3000" b="0" i="1" smtClean="0">
                        <a:latin typeface="Cambria Math"/>
                        <a:ea typeface="Cambria Math"/>
                      </a:rPr>
                      <m:t>=</m:t>
                    </m:r>
                    <m:func>
                      <m:funcPr>
                        <m:ctrlPr>
                          <a:rPr lang="en-US" sz="3000" b="0" i="1" smtClean="0">
                            <a:latin typeface="Cambria Math" panose="02040503050406030204" pitchFamily="18" charset="0"/>
                            <a:ea typeface="Cambria Math"/>
                          </a:rPr>
                        </m:ctrlPr>
                      </m:funcPr>
                      <m:fName>
                        <m:r>
                          <m:rPr>
                            <m:sty m:val="p"/>
                          </m:rPr>
                          <a:rPr lang="en-US" sz="3000" b="0" i="0" smtClean="0">
                            <a:latin typeface="Cambria Math"/>
                            <a:ea typeface="Cambria Math"/>
                          </a:rPr>
                          <m:t>sin</m:t>
                        </m:r>
                      </m:fName>
                      <m:e>
                        <m:d>
                          <m:dPr>
                            <m:ctrlPr>
                              <a:rPr lang="en-US" sz="3000" i="1">
                                <a:latin typeface="Cambria Math" panose="02040503050406030204" pitchFamily="18" charset="0"/>
                                <a:ea typeface="Cambria Math"/>
                              </a:rPr>
                            </m:ctrlPr>
                          </m:dPr>
                          <m:e>
                            <m:r>
                              <a:rPr lang="en-US" sz="3000" i="1">
                                <a:latin typeface="Cambria Math"/>
                                <a:ea typeface="Cambria Math"/>
                              </a:rPr>
                              <m:t>2</m:t>
                            </m:r>
                            <m:r>
                              <a:rPr lang="en-US" sz="3000" i="1">
                                <a:latin typeface="Cambria Math"/>
                                <a:ea typeface="Cambria Math"/>
                              </a:rPr>
                              <m:t>𝜋</m:t>
                            </m:r>
                            <m:sSub>
                              <m:sSubPr>
                                <m:ctrlPr>
                                  <a:rPr lang="en-US" sz="3000" i="1">
                                    <a:latin typeface="Cambria Math" panose="02040503050406030204" pitchFamily="18" charset="0"/>
                                    <a:ea typeface="Cambria Math"/>
                                  </a:rPr>
                                </m:ctrlPr>
                              </m:sSubPr>
                              <m:e>
                                <m:r>
                                  <a:rPr lang="en-US" sz="3000" i="1">
                                    <a:latin typeface="Cambria Math"/>
                                    <a:ea typeface="Cambria Math"/>
                                  </a:rPr>
                                  <m:t>𝑓</m:t>
                                </m:r>
                              </m:e>
                              <m:sub>
                                <m:r>
                                  <a:rPr lang="en-US" sz="3000" b="0" i="1" smtClean="0">
                                    <a:latin typeface="Cambria Math"/>
                                    <a:ea typeface="Cambria Math"/>
                                  </a:rPr>
                                  <m:t>𝑅</m:t>
                                </m:r>
                              </m:sub>
                            </m:sSub>
                            <m:r>
                              <a:rPr lang="en-US" sz="3000" i="1">
                                <a:latin typeface="Cambria Math"/>
                                <a:ea typeface="Cambria Math"/>
                              </a:rPr>
                              <m:t>𝑡</m:t>
                            </m:r>
                          </m:e>
                        </m:d>
                      </m:e>
                    </m:func>
                    <m:func>
                      <m:funcPr>
                        <m:ctrlPr>
                          <a:rPr lang="en-US" sz="3000" b="0" i="1" smtClean="0">
                            <a:latin typeface="Cambria Math" panose="02040503050406030204" pitchFamily="18" charset="0"/>
                            <a:ea typeface="Cambria Math"/>
                          </a:rPr>
                        </m:ctrlPr>
                      </m:funcPr>
                      <m:fName>
                        <m:r>
                          <m:rPr>
                            <m:sty m:val="p"/>
                          </m:rPr>
                          <a:rPr lang="en-US" sz="3000" b="0" i="0" smtClean="0">
                            <a:latin typeface="Cambria Math"/>
                            <a:ea typeface="Cambria Math"/>
                          </a:rPr>
                          <m:t>sin</m:t>
                        </m:r>
                      </m:fName>
                      <m:e>
                        <m:d>
                          <m:dPr>
                            <m:ctrlPr>
                              <a:rPr lang="en-US" sz="3000" b="0" i="1" smtClean="0">
                                <a:latin typeface="Cambria Math" panose="02040503050406030204" pitchFamily="18" charset="0"/>
                                <a:ea typeface="Cambria Math"/>
                              </a:rPr>
                            </m:ctrlPr>
                          </m:dPr>
                          <m:e>
                            <m:r>
                              <a:rPr lang="en-US" sz="3000" b="0" i="1" smtClean="0">
                                <a:latin typeface="Cambria Math"/>
                                <a:ea typeface="Cambria Math"/>
                              </a:rPr>
                              <m:t>2</m:t>
                            </m:r>
                            <m:r>
                              <a:rPr lang="en-US" sz="3000" b="0" i="1" smtClean="0">
                                <a:latin typeface="Cambria Math"/>
                                <a:ea typeface="Cambria Math"/>
                              </a:rPr>
                              <m:t>𝜋</m:t>
                            </m:r>
                            <m:sSub>
                              <m:sSubPr>
                                <m:ctrlPr>
                                  <a:rPr lang="en-US" sz="3000" b="0" i="1" smtClean="0">
                                    <a:latin typeface="Cambria Math" panose="02040503050406030204" pitchFamily="18" charset="0"/>
                                    <a:ea typeface="Cambria Math"/>
                                  </a:rPr>
                                </m:ctrlPr>
                              </m:sSubPr>
                              <m:e>
                                <m:r>
                                  <a:rPr lang="en-US" sz="3000" b="0" i="1" smtClean="0">
                                    <a:latin typeface="Cambria Math"/>
                                    <a:ea typeface="Cambria Math"/>
                                  </a:rPr>
                                  <m:t>𝑓</m:t>
                                </m:r>
                              </m:e>
                              <m:sub>
                                <m:r>
                                  <a:rPr lang="en-US" sz="3000" b="0" i="1" smtClean="0">
                                    <a:latin typeface="Cambria Math"/>
                                    <a:ea typeface="Cambria Math"/>
                                  </a:rPr>
                                  <m:t>𝐿</m:t>
                                </m:r>
                                <m:r>
                                  <a:rPr lang="en-US" sz="3000" b="0" i="1" smtClean="0">
                                    <a:latin typeface="Cambria Math"/>
                                    <a:ea typeface="Cambria Math"/>
                                  </a:rPr>
                                  <m:t>1</m:t>
                                </m:r>
                              </m:sub>
                            </m:sSub>
                            <m:r>
                              <a:rPr lang="en-US" sz="3000" b="0" i="1" smtClean="0">
                                <a:latin typeface="Cambria Math"/>
                                <a:ea typeface="Cambria Math"/>
                              </a:rPr>
                              <m:t>𝑡</m:t>
                            </m:r>
                          </m:e>
                        </m:d>
                      </m:e>
                    </m:func>
                  </m:oMath>
                </a14:m>
                <a:r>
                  <a:rPr lang="en-US" sz="3000" b="0" i="1" dirty="0" smtClean="0">
                    <a:latin typeface="Cambria Math"/>
                    <a:ea typeface="Cambria Math"/>
                  </a:rPr>
                  <a:t/>
                </a:r>
                <a:br>
                  <a:rPr lang="en-US" sz="3000" b="0" i="1" dirty="0" smtClean="0">
                    <a:latin typeface="Cambria Math"/>
                    <a:ea typeface="Cambria Math"/>
                  </a:rPr>
                </a:br>
                <a14:m>
                  <m:oMath xmlns:m="http://schemas.openxmlformats.org/officeDocument/2006/math">
                    <m:r>
                      <a:rPr lang="en-US" sz="3000" b="0" i="1" smtClean="0">
                        <a:latin typeface="Cambria Math"/>
                        <a:ea typeface="Cambria Math"/>
                      </a:rPr>
                      <m:t>=</m:t>
                    </m:r>
                    <m:f>
                      <m:fPr>
                        <m:ctrlPr>
                          <a:rPr lang="en-US" sz="3000" b="0" i="1" smtClean="0">
                            <a:latin typeface="Cambria Math" panose="02040503050406030204" pitchFamily="18" charset="0"/>
                            <a:ea typeface="Cambria Math"/>
                          </a:rPr>
                        </m:ctrlPr>
                      </m:fPr>
                      <m:num>
                        <m:r>
                          <a:rPr lang="en-US" sz="3000" b="0" i="1" smtClean="0">
                            <a:latin typeface="Cambria Math"/>
                            <a:ea typeface="Cambria Math"/>
                          </a:rPr>
                          <m:t>1</m:t>
                        </m:r>
                      </m:num>
                      <m:den>
                        <m:r>
                          <a:rPr lang="en-US" sz="3000" b="0" i="1" smtClean="0">
                            <a:latin typeface="Cambria Math"/>
                            <a:ea typeface="Cambria Math"/>
                          </a:rPr>
                          <m:t>2</m:t>
                        </m:r>
                      </m:den>
                    </m:f>
                    <m:func>
                      <m:funcPr>
                        <m:ctrlPr>
                          <a:rPr lang="en-US" sz="3000" b="0" i="1" smtClean="0">
                            <a:latin typeface="Cambria Math" panose="02040503050406030204" pitchFamily="18" charset="0"/>
                            <a:ea typeface="Cambria Math"/>
                          </a:rPr>
                        </m:ctrlPr>
                      </m:funcPr>
                      <m:fName>
                        <m:r>
                          <m:rPr>
                            <m:sty m:val="p"/>
                          </m:rPr>
                          <a:rPr lang="en-US" sz="3000" b="0" i="0" smtClean="0">
                            <a:latin typeface="Cambria Math"/>
                            <a:ea typeface="Cambria Math"/>
                          </a:rPr>
                          <m:t>cos</m:t>
                        </m:r>
                      </m:fName>
                      <m:e>
                        <m:d>
                          <m:dPr>
                            <m:begChr m:val="["/>
                            <m:endChr m:val="]"/>
                            <m:ctrlPr>
                              <a:rPr lang="en-US" sz="3000" b="0" i="1" smtClean="0">
                                <a:latin typeface="Cambria Math" panose="02040503050406030204" pitchFamily="18" charset="0"/>
                                <a:ea typeface="Cambria Math"/>
                              </a:rPr>
                            </m:ctrlPr>
                          </m:dPr>
                          <m:e>
                            <m:r>
                              <a:rPr lang="en-US" sz="3000" b="0" i="1" smtClean="0">
                                <a:latin typeface="Cambria Math"/>
                                <a:ea typeface="Cambria Math"/>
                              </a:rPr>
                              <m:t>2</m:t>
                            </m:r>
                            <m:r>
                              <a:rPr lang="en-US" sz="3000" b="0" i="1" smtClean="0">
                                <a:latin typeface="Cambria Math"/>
                                <a:ea typeface="Cambria Math"/>
                              </a:rPr>
                              <m:t>𝜋</m:t>
                            </m:r>
                            <m:d>
                              <m:dPr>
                                <m:ctrlPr>
                                  <a:rPr lang="en-US" sz="3000" b="0" i="1" smtClean="0">
                                    <a:latin typeface="Cambria Math" panose="02040503050406030204" pitchFamily="18" charset="0"/>
                                    <a:ea typeface="Cambria Math"/>
                                  </a:rPr>
                                </m:ctrlPr>
                              </m:dPr>
                              <m:e>
                                <m:sSub>
                                  <m:sSubPr>
                                    <m:ctrlPr>
                                      <a:rPr lang="en-US" sz="3000" b="0" i="1" smtClean="0">
                                        <a:latin typeface="Cambria Math" panose="02040503050406030204" pitchFamily="18" charset="0"/>
                                        <a:ea typeface="Cambria Math"/>
                                      </a:rPr>
                                    </m:ctrlPr>
                                  </m:sSubPr>
                                  <m:e>
                                    <m:r>
                                      <a:rPr lang="en-US" sz="3000" b="0" i="1" smtClean="0">
                                        <a:latin typeface="Cambria Math"/>
                                        <a:ea typeface="Cambria Math"/>
                                      </a:rPr>
                                      <m:t>𝑓</m:t>
                                    </m:r>
                                  </m:e>
                                  <m:sub>
                                    <m:r>
                                      <a:rPr lang="en-US" sz="3000" b="0" i="1" smtClean="0">
                                        <a:latin typeface="Cambria Math"/>
                                        <a:ea typeface="Cambria Math"/>
                                      </a:rPr>
                                      <m:t>𝑅</m:t>
                                    </m:r>
                                  </m:sub>
                                </m:sSub>
                                <m:r>
                                  <a:rPr lang="en-US" sz="3000" b="0" i="1" smtClean="0">
                                    <a:latin typeface="Cambria Math"/>
                                    <a:ea typeface="Cambria Math"/>
                                  </a:rPr>
                                  <m:t>−</m:t>
                                </m:r>
                                <m:sSub>
                                  <m:sSubPr>
                                    <m:ctrlPr>
                                      <a:rPr lang="en-US" sz="3000" b="0" i="1" smtClean="0">
                                        <a:latin typeface="Cambria Math" panose="02040503050406030204" pitchFamily="18" charset="0"/>
                                        <a:ea typeface="Cambria Math"/>
                                      </a:rPr>
                                    </m:ctrlPr>
                                  </m:sSubPr>
                                  <m:e>
                                    <m:r>
                                      <a:rPr lang="en-US" sz="3000" b="0" i="1" smtClean="0">
                                        <a:latin typeface="Cambria Math"/>
                                        <a:ea typeface="Cambria Math"/>
                                      </a:rPr>
                                      <m:t>𝑓</m:t>
                                    </m:r>
                                  </m:e>
                                  <m:sub>
                                    <m:r>
                                      <a:rPr lang="en-US" sz="3000" b="0" i="1" smtClean="0">
                                        <a:latin typeface="Cambria Math"/>
                                        <a:ea typeface="Cambria Math"/>
                                      </a:rPr>
                                      <m:t>𝐿</m:t>
                                    </m:r>
                                    <m:r>
                                      <a:rPr lang="en-US" sz="3000" b="0" i="1" smtClean="0">
                                        <a:latin typeface="Cambria Math"/>
                                        <a:ea typeface="Cambria Math"/>
                                      </a:rPr>
                                      <m:t>1</m:t>
                                    </m:r>
                                  </m:sub>
                                </m:sSub>
                              </m:e>
                            </m:d>
                            <m:r>
                              <a:rPr lang="en-US" sz="3000" b="0" i="1" smtClean="0">
                                <a:latin typeface="Cambria Math"/>
                                <a:ea typeface="Cambria Math"/>
                              </a:rPr>
                              <m:t>𝑡</m:t>
                            </m:r>
                          </m:e>
                        </m:d>
                      </m:e>
                    </m:func>
                    <m:r>
                      <a:rPr lang="en-US" sz="3000" b="0" i="1" smtClean="0">
                        <a:latin typeface="Cambria Math"/>
                        <a:ea typeface="Cambria Math"/>
                      </a:rPr>
                      <m:t>−</m:t>
                    </m:r>
                    <m:f>
                      <m:fPr>
                        <m:ctrlPr>
                          <a:rPr lang="en-US" sz="3000" b="0" i="1" smtClean="0">
                            <a:latin typeface="Cambria Math" panose="02040503050406030204" pitchFamily="18" charset="0"/>
                            <a:ea typeface="Cambria Math"/>
                          </a:rPr>
                        </m:ctrlPr>
                      </m:fPr>
                      <m:num>
                        <m:r>
                          <a:rPr lang="en-US" sz="3000" b="0" i="1" smtClean="0">
                            <a:latin typeface="Cambria Math"/>
                            <a:ea typeface="Cambria Math"/>
                          </a:rPr>
                          <m:t>1</m:t>
                        </m:r>
                      </m:num>
                      <m:den>
                        <m:r>
                          <a:rPr lang="en-US" sz="3000" b="0" i="1" smtClean="0">
                            <a:latin typeface="Cambria Math"/>
                            <a:ea typeface="Cambria Math"/>
                          </a:rPr>
                          <m:t>2</m:t>
                        </m:r>
                      </m:den>
                    </m:f>
                    <m:func>
                      <m:funcPr>
                        <m:ctrlPr>
                          <a:rPr lang="en-US" sz="3000" b="0" i="1" smtClean="0">
                            <a:latin typeface="Cambria Math" panose="02040503050406030204" pitchFamily="18" charset="0"/>
                            <a:ea typeface="Cambria Math"/>
                          </a:rPr>
                        </m:ctrlPr>
                      </m:funcPr>
                      <m:fName>
                        <m:r>
                          <m:rPr>
                            <m:sty m:val="p"/>
                          </m:rPr>
                          <a:rPr lang="en-US" sz="3000" b="0" i="0" smtClean="0">
                            <a:latin typeface="Cambria Math"/>
                            <a:ea typeface="Cambria Math"/>
                          </a:rPr>
                          <m:t>cos</m:t>
                        </m:r>
                      </m:fName>
                      <m:e>
                        <m:r>
                          <a:rPr lang="en-US" sz="3000" b="0" i="1" smtClean="0">
                            <a:latin typeface="Cambria Math"/>
                            <a:ea typeface="Cambria Math"/>
                          </a:rPr>
                          <m:t>[2</m:t>
                        </m:r>
                        <m:r>
                          <a:rPr lang="en-US" sz="3000" b="0" i="1" smtClean="0">
                            <a:latin typeface="Cambria Math"/>
                            <a:ea typeface="Cambria Math"/>
                          </a:rPr>
                          <m:t>𝜋</m:t>
                        </m:r>
                        <m:d>
                          <m:dPr>
                            <m:ctrlPr>
                              <a:rPr lang="en-US" sz="3000" b="0" i="1" smtClean="0">
                                <a:latin typeface="Cambria Math" panose="02040503050406030204" pitchFamily="18" charset="0"/>
                                <a:ea typeface="Cambria Math"/>
                              </a:rPr>
                            </m:ctrlPr>
                          </m:dPr>
                          <m:e>
                            <m:sSub>
                              <m:sSubPr>
                                <m:ctrlPr>
                                  <a:rPr lang="en-US" sz="3000" b="0" i="1" smtClean="0">
                                    <a:latin typeface="Cambria Math" panose="02040503050406030204" pitchFamily="18" charset="0"/>
                                    <a:ea typeface="Cambria Math"/>
                                  </a:rPr>
                                </m:ctrlPr>
                              </m:sSubPr>
                              <m:e>
                                <m:r>
                                  <a:rPr lang="en-US" sz="3000" b="0" i="1" smtClean="0">
                                    <a:latin typeface="Cambria Math"/>
                                    <a:ea typeface="Cambria Math"/>
                                  </a:rPr>
                                  <m:t>𝑓</m:t>
                                </m:r>
                              </m:e>
                              <m:sub>
                                <m:r>
                                  <a:rPr lang="en-US" sz="3000" b="0" i="1" smtClean="0">
                                    <a:latin typeface="Cambria Math"/>
                                    <a:ea typeface="Cambria Math"/>
                                  </a:rPr>
                                  <m:t>𝑅</m:t>
                                </m:r>
                              </m:sub>
                            </m:sSub>
                            <m:r>
                              <a:rPr lang="en-US" sz="3000" b="0" i="1" smtClean="0">
                                <a:latin typeface="Cambria Math"/>
                                <a:ea typeface="Cambria Math"/>
                              </a:rPr>
                              <m:t>+</m:t>
                            </m:r>
                            <m:sSub>
                              <m:sSubPr>
                                <m:ctrlPr>
                                  <a:rPr lang="en-US" sz="3000" b="0" i="1" smtClean="0">
                                    <a:latin typeface="Cambria Math" panose="02040503050406030204" pitchFamily="18" charset="0"/>
                                    <a:ea typeface="Cambria Math"/>
                                  </a:rPr>
                                </m:ctrlPr>
                              </m:sSubPr>
                              <m:e>
                                <m:r>
                                  <a:rPr lang="en-US" sz="3000" b="0" i="1" smtClean="0">
                                    <a:latin typeface="Cambria Math"/>
                                    <a:ea typeface="Cambria Math"/>
                                  </a:rPr>
                                  <m:t>𝑓</m:t>
                                </m:r>
                              </m:e>
                              <m:sub>
                                <m:r>
                                  <a:rPr lang="en-US" sz="3000" b="0" i="1" smtClean="0">
                                    <a:latin typeface="Cambria Math"/>
                                    <a:ea typeface="Cambria Math"/>
                                  </a:rPr>
                                  <m:t>𝐿</m:t>
                                </m:r>
                                <m:r>
                                  <a:rPr lang="en-US" sz="3000" b="0" i="1" smtClean="0">
                                    <a:latin typeface="Cambria Math"/>
                                    <a:ea typeface="Cambria Math"/>
                                  </a:rPr>
                                  <m:t>1</m:t>
                                </m:r>
                              </m:sub>
                            </m:sSub>
                          </m:e>
                        </m:d>
                        <m:r>
                          <a:rPr lang="en-US" sz="3000" b="0" i="1" smtClean="0">
                            <a:latin typeface="Cambria Math"/>
                            <a:ea typeface="Cambria Math"/>
                          </a:rPr>
                          <m:t>𝑡</m:t>
                        </m:r>
                        <m:r>
                          <a:rPr lang="en-US" sz="3000" b="0" i="1" smtClean="0">
                            <a:latin typeface="Cambria Math"/>
                            <a:ea typeface="Cambria Math"/>
                          </a:rPr>
                          <m:t>]</m:t>
                        </m:r>
                      </m:e>
                    </m:func>
                  </m:oMath>
                </a14:m>
                <a:endParaRPr lang="en-US" sz="3000" dirty="0" smtClean="0"/>
              </a:p>
              <a:p>
                <a:pPr>
                  <a:lnSpc>
                    <a:spcPct val="150000"/>
                  </a:lnSpc>
                </a:pPr>
                <a14:m>
                  <m:oMath xmlns:m="http://schemas.openxmlformats.org/officeDocument/2006/math">
                    <m:sSub>
                      <m:sSubPr>
                        <m:ctrlPr>
                          <a:rPr lang="en-US" sz="3000" b="0" i="1" smtClean="0">
                            <a:latin typeface="Cambria Math" panose="02040503050406030204" pitchFamily="18" charset="0"/>
                          </a:rPr>
                        </m:ctrlPr>
                      </m:sSubPr>
                      <m:e>
                        <m:r>
                          <a:rPr lang="en-US" sz="3000" b="0" i="1" smtClean="0">
                            <a:latin typeface="Cambria Math"/>
                          </a:rPr>
                          <m:t>𝑓</m:t>
                        </m:r>
                      </m:e>
                      <m:sub>
                        <m:r>
                          <a:rPr lang="en-US" sz="3000" b="0" i="1" smtClean="0">
                            <a:latin typeface="Cambria Math"/>
                          </a:rPr>
                          <m:t>𝐷</m:t>
                        </m:r>
                      </m:sub>
                    </m:sSub>
                    <m:r>
                      <a:rPr lang="en-US" sz="3000" b="0" i="1" smtClean="0">
                        <a:latin typeface="Cambria Math"/>
                      </a:rPr>
                      <m:t>=</m:t>
                    </m:r>
                    <m:sSub>
                      <m:sSubPr>
                        <m:ctrlPr>
                          <a:rPr lang="en-US" sz="3000" b="0" i="1" smtClean="0">
                            <a:latin typeface="Cambria Math" panose="02040503050406030204" pitchFamily="18" charset="0"/>
                          </a:rPr>
                        </m:ctrlPr>
                      </m:sSubPr>
                      <m:e>
                        <m:r>
                          <a:rPr lang="en-US" sz="3000" b="0" i="1" smtClean="0">
                            <a:latin typeface="Cambria Math"/>
                          </a:rPr>
                          <m:t>𝑓</m:t>
                        </m:r>
                      </m:e>
                      <m:sub>
                        <m:r>
                          <a:rPr lang="en-US" sz="3000" b="0" i="1" smtClean="0">
                            <a:latin typeface="Cambria Math"/>
                          </a:rPr>
                          <m:t>𝑅</m:t>
                        </m:r>
                      </m:sub>
                    </m:sSub>
                    <m:r>
                      <a:rPr lang="en-US" sz="3000" b="0" i="1" smtClean="0">
                        <a:latin typeface="Cambria Math"/>
                      </a:rPr>
                      <m:t>−</m:t>
                    </m:r>
                    <m:sSub>
                      <m:sSubPr>
                        <m:ctrlPr>
                          <a:rPr lang="en-US" sz="3000" b="0" i="1" smtClean="0">
                            <a:latin typeface="Cambria Math" panose="02040503050406030204" pitchFamily="18" charset="0"/>
                          </a:rPr>
                        </m:ctrlPr>
                      </m:sSubPr>
                      <m:e>
                        <m:r>
                          <a:rPr lang="en-US" sz="3000" b="0" i="1" smtClean="0">
                            <a:latin typeface="Cambria Math"/>
                          </a:rPr>
                          <m:t>𝑓</m:t>
                        </m:r>
                      </m:e>
                      <m:sub>
                        <m:r>
                          <a:rPr lang="en-US" sz="3000" b="0" i="1" smtClean="0">
                            <a:latin typeface="Cambria Math"/>
                          </a:rPr>
                          <m:t>𝐿</m:t>
                        </m:r>
                        <m:r>
                          <a:rPr lang="en-US" sz="3000" b="0" i="1" smtClean="0">
                            <a:latin typeface="Cambria Math"/>
                          </a:rPr>
                          <m:t>1</m:t>
                        </m:r>
                      </m:sub>
                    </m:sSub>
                  </m:oMath>
                </a14:m>
                <a:endParaRPr lang="en-US" sz="3000" dirty="0" smtClean="0"/>
              </a:p>
              <a:p>
                <a:pPr>
                  <a:lnSpc>
                    <a:spcPct val="150000"/>
                  </a:lnSpc>
                </a:pPr>
                <a:r>
                  <a:rPr lang="en-US" sz="3000" dirty="0"/>
                  <a:t>Low-Pass:  </a:t>
                </a:r>
                <a14:m>
                  <m:oMath xmlns:m="http://schemas.openxmlformats.org/officeDocument/2006/math">
                    <m:sSub>
                      <m:sSubPr>
                        <m:ctrlPr>
                          <a:rPr lang="en-US" sz="3000" i="1">
                            <a:latin typeface="Cambria Math" panose="02040503050406030204" pitchFamily="18" charset="0"/>
                          </a:rPr>
                        </m:ctrlPr>
                      </m:sSubPr>
                      <m:e>
                        <m:r>
                          <a:rPr lang="en-US" sz="3000" i="1">
                            <a:latin typeface="Cambria Math"/>
                          </a:rPr>
                          <m:t>𝑆</m:t>
                        </m:r>
                      </m:e>
                      <m:sub>
                        <m:r>
                          <a:rPr lang="en-US" sz="3000" i="1">
                            <a:latin typeface="Cambria Math"/>
                          </a:rPr>
                          <m:t>𝐷</m:t>
                        </m:r>
                      </m:sub>
                    </m:sSub>
                    <m:d>
                      <m:dPr>
                        <m:ctrlPr>
                          <a:rPr lang="en-US" sz="3000" i="1">
                            <a:latin typeface="Cambria Math" panose="02040503050406030204" pitchFamily="18" charset="0"/>
                          </a:rPr>
                        </m:ctrlPr>
                      </m:dPr>
                      <m:e>
                        <m:r>
                          <a:rPr lang="en-US" sz="3000" i="1">
                            <a:latin typeface="Cambria Math"/>
                          </a:rPr>
                          <m:t>𝑡</m:t>
                        </m:r>
                      </m:e>
                    </m:d>
                    <m:r>
                      <a:rPr lang="en-US" sz="3000" i="1">
                        <a:latin typeface="Cambria Math"/>
                      </a:rPr>
                      <m:t>=</m:t>
                    </m:r>
                    <m:f>
                      <m:fPr>
                        <m:ctrlPr>
                          <a:rPr lang="en-US" sz="3000" i="1">
                            <a:latin typeface="Cambria Math" panose="02040503050406030204" pitchFamily="18" charset="0"/>
                          </a:rPr>
                        </m:ctrlPr>
                      </m:fPr>
                      <m:num>
                        <m:r>
                          <a:rPr lang="en-US" sz="3000" i="1">
                            <a:latin typeface="Cambria Math"/>
                          </a:rPr>
                          <m:t>1</m:t>
                        </m:r>
                      </m:num>
                      <m:den>
                        <m:r>
                          <a:rPr lang="en-US" sz="3000" i="1">
                            <a:latin typeface="Cambria Math"/>
                          </a:rPr>
                          <m:t>2</m:t>
                        </m:r>
                      </m:den>
                    </m:f>
                    <m:func>
                      <m:funcPr>
                        <m:ctrlPr>
                          <a:rPr lang="en-US" sz="3000" i="1">
                            <a:latin typeface="Cambria Math" panose="02040503050406030204" pitchFamily="18" charset="0"/>
                          </a:rPr>
                        </m:ctrlPr>
                      </m:funcPr>
                      <m:fName>
                        <m:r>
                          <m:rPr>
                            <m:sty m:val="p"/>
                          </m:rPr>
                          <a:rPr lang="en-US" sz="3000">
                            <a:latin typeface="Cambria Math"/>
                          </a:rPr>
                          <m:t>sin</m:t>
                        </m:r>
                      </m:fName>
                      <m:e>
                        <m:r>
                          <a:rPr lang="en-US" sz="3000" i="1">
                            <a:latin typeface="Cambria Math"/>
                          </a:rPr>
                          <m:t>(2</m:t>
                        </m:r>
                        <m:r>
                          <a:rPr lang="en-US" sz="3000" i="1">
                            <a:latin typeface="Cambria Math"/>
                            <a:ea typeface="Cambria Math"/>
                          </a:rPr>
                          <m:t>𝜋</m:t>
                        </m:r>
                        <m:sSub>
                          <m:sSubPr>
                            <m:ctrlPr>
                              <a:rPr lang="en-US" sz="3000" i="1">
                                <a:latin typeface="Cambria Math" panose="02040503050406030204" pitchFamily="18" charset="0"/>
                                <a:ea typeface="Cambria Math"/>
                              </a:rPr>
                            </m:ctrlPr>
                          </m:sSubPr>
                          <m:e>
                            <m:r>
                              <a:rPr lang="en-US" sz="3000" i="1">
                                <a:latin typeface="Cambria Math"/>
                                <a:ea typeface="Cambria Math"/>
                              </a:rPr>
                              <m:t>𝑓</m:t>
                            </m:r>
                          </m:e>
                          <m:sub>
                            <m:r>
                              <a:rPr lang="en-US" sz="3000" i="1">
                                <a:latin typeface="Cambria Math"/>
                                <a:ea typeface="Cambria Math"/>
                              </a:rPr>
                              <m:t>𝐷</m:t>
                            </m:r>
                          </m:sub>
                        </m:sSub>
                        <m:r>
                          <a:rPr lang="en-US" sz="3000" i="1">
                            <a:latin typeface="Cambria Math"/>
                            <a:ea typeface="Cambria Math"/>
                          </a:rPr>
                          <m:t>𝑡</m:t>
                        </m:r>
                        <m:r>
                          <a:rPr lang="en-US" sz="3000" i="1">
                            <a:latin typeface="Cambria Math"/>
                            <a:ea typeface="Cambria Math"/>
                          </a:rPr>
                          <m:t>)</m:t>
                        </m:r>
                      </m:e>
                    </m:func>
                  </m:oMath>
                </a14:m>
                <a:endParaRPr lang="en-US" sz="3000" dirty="0"/>
              </a:p>
              <a:p>
                <a:pPr>
                  <a:lnSpc>
                    <a:spcPct val="150000"/>
                  </a:lnSpc>
                </a:pPr>
                <a:endParaRPr lang="en-US" sz="2000" dirty="0" smtClean="0"/>
              </a:p>
            </p:txBody>
          </p:sp>
        </mc:Choice>
        <mc:Fallback xmlns="">
          <p:sp>
            <p:nvSpPr>
              <p:cNvPr id="3" name="Inhaltsplatzhalter 2"/>
              <p:cNvSpPr>
                <a:spLocks noGrp="1" noRot="1" noChangeAspect="1" noMove="1" noResize="1" noEditPoints="1" noAdjustHandles="1" noChangeArrowheads="1" noChangeShapeType="1" noTextEdit="1"/>
              </p:cNvSpPr>
              <p:nvPr>
                <p:ph idx="1"/>
              </p:nvPr>
            </p:nvSpPr>
            <p:spPr>
              <a:xfrm>
                <a:off x="685800" y="2057400"/>
                <a:ext cx="8229600" cy="3886200"/>
              </a:xfrm>
              <a:blipFill rotWithShape="1">
                <a:blip r:embed="rId3"/>
                <a:stretch>
                  <a:fillRect l="-1333" t="-3454"/>
                </a:stretch>
              </a:blipFill>
            </p:spPr>
            <p:txBody>
              <a:bodyPr/>
              <a:lstStyle/>
              <a:p>
                <a:r>
                  <a:rPr lang="en-US">
                    <a:noFill/>
                  </a:rPr>
                  <a:t> </a:t>
                </a:r>
              </a:p>
            </p:txBody>
          </p:sp>
        </mc:Fallback>
      </mc:AlternateContent>
      <p:pic>
        <p:nvPicPr>
          <p:cNvPr id="4" name="Grafik 3" descr="136581138_display.jpg"/>
          <p:cNvPicPr>
            <a:picLocks noChangeAspect="1"/>
          </p:cNvPicPr>
          <p:nvPr/>
        </p:nvPicPr>
        <p:blipFill>
          <a:blip r:embed="rId4"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Measurement Observables</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Doppler Shift</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29695960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600200"/>
            <a:ext cx="8229600" cy="3048000"/>
          </a:xfrm>
        </p:spPr>
        <p:txBody>
          <a:bodyPr>
            <a:normAutofit fontScale="92500" lnSpcReduction="10000"/>
          </a:bodyPr>
          <a:lstStyle/>
          <a:p>
            <a:r>
              <a:rPr lang="en-US" dirty="0" smtClean="0"/>
              <a:t>Formed from the integration of the beat signal described in the previous slide over the measurement interval</a:t>
            </a:r>
            <a:r>
              <a:rPr lang="en-US" sz="1200" dirty="0" smtClean="0"/>
              <a:t>[3]</a:t>
            </a:r>
          </a:p>
          <a:p>
            <a:pPr lvl="1"/>
            <a:r>
              <a:rPr lang="en-US" dirty="0" smtClean="0"/>
              <a:t>Simple counter set to 0 at initialization and incremented by 1 for every positive zero crossing of the beat signal</a:t>
            </a:r>
          </a:p>
          <a:p>
            <a:r>
              <a:rPr lang="en-US" dirty="0" smtClean="0"/>
              <a:t>Formation modeled by: </a:t>
            </a:r>
          </a:p>
          <a:p>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Measurement Observables</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Carrier Phase</a:t>
            </a:r>
            <a:endParaRPr lang="en-US" sz="2800" dirty="0">
              <a:solidFill>
                <a:schemeClr val="tx1">
                  <a:lumMod val="75000"/>
                  <a:lumOff val="2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553" y="4808537"/>
            <a:ext cx="4030647" cy="182086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400" y="4038600"/>
            <a:ext cx="3810479" cy="529233"/>
          </a:xfrm>
          <a:prstGeom prst="rect">
            <a:avLst/>
          </a:prstGeom>
        </p:spPr>
      </p:pic>
      <p:grpSp>
        <p:nvGrpSpPr>
          <p:cNvPr id="10" name="Group 9"/>
          <p:cNvGrpSpPr/>
          <p:nvPr/>
        </p:nvGrpSpPr>
        <p:grpSpPr>
          <a:xfrm>
            <a:off x="5562600" y="4808537"/>
            <a:ext cx="2971800" cy="1805196"/>
            <a:chOff x="6118024" y="4572001"/>
            <a:chExt cx="2721176" cy="1856508"/>
          </a:xfrm>
        </p:grpSpPr>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8024" y="4572001"/>
              <a:ext cx="2721176" cy="1651092"/>
            </a:xfrm>
            <a:prstGeom prst="rect">
              <a:avLst/>
            </a:prstGeom>
          </p:spPr>
        </p:pic>
        <p:sp>
          <p:nvSpPr>
            <p:cNvPr id="12" name="TextBox 11"/>
            <p:cNvSpPr txBox="1"/>
            <p:nvPr/>
          </p:nvSpPr>
          <p:spPr>
            <a:xfrm>
              <a:off x="6477000" y="6182288"/>
              <a:ext cx="1354858" cy="246221"/>
            </a:xfrm>
            <a:prstGeom prst="rect">
              <a:avLst/>
            </a:prstGeom>
            <a:noFill/>
          </p:spPr>
          <p:txBody>
            <a:bodyPr wrap="none" rtlCol="0">
              <a:spAutoFit/>
            </a:bodyPr>
            <a:lstStyle/>
            <a:p>
              <a:r>
                <a:rPr lang="en-US" sz="1000" b="1" dirty="0" smtClean="0">
                  <a:solidFill>
                    <a:schemeClr val="accent4">
                      <a:lumMod val="75000"/>
                    </a:schemeClr>
                  </a:solidFill>
                </a:rPr>
                <a:t>Carrier Range Concept</a:t>
              </a:r>
              <a:endParaRPr lang="en-US" sz="1000" b="1" dirty="0">
                <a:solidFill>
                  <a:schemeClr val="accent4">
                    <a:lumMod val="75000"/>
                  </a:schemeClr>
                </a:solidFill>
              </a:endParaRPr>
            </a:p>
          </p:txBody>
        </p:sp>
      </p:grpSp>
    </p:spTree>
    <p:extLst>
      <p:ext uri="{BB962C8B-B14F-4D97-AF65-F5344CB8AC3E}">
        <p14:creationId xmlns:p14="http://schemas.microsoft.com/office/powerpoint/2010/main" val="2457268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Sources of Error</a:t>
            </a:r>
            <a:endParaRPr lang="en-US" dirty="0"/>
          </a:p>
        </p:txBody>
      </p:sp>
      <p:sp>
        <p:nvSpPr>
          <p:cNvPr id="3" name="Inhaltsplatzhalter 2"/>
          <p:cNvSpPr>
            <a:spLocks noGrp="1"/>
          </p:cNvSpPr>
          <p:nvPr>
            <p:ph idx="1"/>
          </p:nvPr>
        </p:nvSpPr>
        <p:spPr>
          <a:xfrm>
            <a:off x="457200" y="1752600"/>
            <a:ext cx="8229600" cy="4953000"/>
          </a:xfrm>
        </p:spPr>
        <p:txBody>
          <a:bodyPr>
            <a:normAutofit fontScale="85000" lnSpcReduction="20000"/>
          </a:bodyPr>
          <a:lstStyle/>
          <a:p>
            <a:r>
              <a:rPr lang="en-US" dirty="0"/>
              <a:t>Several sources of error affect the propagation time of the radio signal from satellite to </a:t>
            </a:r>
            <a:r>
              <a:rPr lang="en-US" dirty="0" smtClean="0"/>
              <a:t>receiver</a:t>
            </a:r>
          </a:p>
          <a:p>
            <a:pPr lvl="1"/>
            <a:r>
              <a:rPr lang="en-US" dirty="0" smtClean="0"/>
              <a:t>Satellite </a:t>
            </a:r>
            <a:r>
              <a:rPr lang="en-US" dirty="0"/>
              <a:t>clock </a:t>
            </a:r>
            <a:r>
              <a:rPr lang="en-US" dirty="0" smtClean="0"/>
              <a:t>bias</a:t>
            </a:r>
          </a:p>
          <a:p>
            <a:pPr lvl="1"/>
            <a:r>
              <a:rPr lang="en-US" dirty="0" smtClean="0"/>
              <a:t>Receiver </a:t>
            </a:r>
            <a:r>
              <a:rPr lang="en-US" dirty="0"/>
              <a:t>clock </a:t>
            </a:r>
            <a:r>
              <a:rPr lang="en-US" dirty="0" smtClean="0"/>
              <a:t>bias</a:t>
            </a:r>
          </a:p>
          <a:p>
            <a:pPr lvl="1"/>
            <a:r>
              <a:rPr lang="en-US" dirty="0" smtClean="0"/>
              <a:t>Satellite </a:t>
            </a:r>
            <a:r>
              <a:rPr lang="en-US" dirty="0"/>
              <a:t>Orbital </a:t>
            </a:r>
            <a:r>
              <a:rPr lang="en-US" dirty="0" smtClean="0"/>
              <a:t>Errors</a:t>
            </a:r>
          </a:p>
          <a:p>
            <a:pPr lvl="1"/>
            <a:r>
              <a:rPr lang="en-US" dirty="0" smtClean="0"/>
              <a:t>Tropospheric Delay</a:t>
            </a:r>
          </a:p>
          <a:p>
            <a:pPr lvl="1"/>
            <a:r>
              <a:rPr lang="en-US" dirty="0" err="1" smtClean="0"/>
              <a:t>Ionospheric</a:t>
            </a:r>
            <a:r>
              <a:rPr lang="en-US" dirty="0" smtClean="0"/>
              <a:t> Delay</a:t>
            </a:r>
          </a:p>
          <a:p>
            <a:pPr lvl="2"/>
            <a:r>
              <a:rPr lang="en-US" dirty="0" err="1" smtClean="0"/>
              <a:t>Ionospheric</a:t>
            </a:r>
            <a:r>
              <a:rPr lang="en-US" dirty="0" smtClean="0"/>
              <a:t> Divergence</a:t>
            </a:r>
          </a:p>
          <a:p>
            <a:pPr lvl="1"/>
            <a:r>
              <a:rPr lang="en-US" dirty="0" smtClean="0"/>
              <a:t>Relativistic Effects</a:t>
            </a:r>
            <a:endParaRPr lang="en-US" dirty="0"/>
          </a:p>
          <a:p>
            <a:pPr lvl="1"/>
            <a:r>
              <a:rPr lang="en-US" dirty="0" smtClean="0"/>
              <a:t>Antenna Phase Center Offsets</a:t>
            </a:r>
          </a:p>
          <a:p>
            <a:pPr lvl="1"/>
            <a:r>
              <a:rPr lang="en-US" dirty="0" smtClean="0"/>
              <a:t>Multipath</a:t>
            </a:r>
          </a:p>
          <a:p>
            <a:pPr lvl="1"/>
            <a:r>
              <a:rPr lang="en-US" dirty="0" smtClean="0"/>
              <a:t>Carrier </a:t>
            </a:r>
            <a:r>
              <a:rPr lang="en-US" dirty="0"/>
              <a:t>Cycle </a:t>
            </a:r>
            <a:r>
              <a:rPr lang="en-US" dirty="0" smtClean="0"/>
              <a:t>Slips</a:t>
            </a:r>
          </a:p>
          <a:p>
            <a:pPr lvl="1"/>
            <a:r>
              <a:rPr lang="en-US" dirty="0" smtClean="0"/>
              <a:t>Receiver </a:t>
            </a:r>
            <a:r>
              <a:rPr lang="en-US" dirty="0"/>
              <a:t>Measurement Noise</a:t>
            </a:r>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4943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Observation Models</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Equations</a:t>
            </a:r>
            <a:endParaRPr lang="en-US" sz="2800" dirty="0">
              <a:solidFill>
                <a:schemeClr val="tx1">
                  <a:lumMod val="75000"/>
                  <a:lumOff val="25000"/>
                </a:schemeClr>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2408221"/>
            <a:ext cx="8305800" cy="41117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32" y="4160589"/>
            <a:ext cx="8305800" cy="335211"/>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032" y="5813849"/>
            <a:ext cx="8305800" cy="663151"/>
          </a:xfrm>
          <a:prstGeom prst="rect">
            <a:avLst/>
          </a:prstGeom>
        </p:spPr>
      </p:pic>
      <p:sp>
        <p:nvSpPr>
          <p:cNvPr id="11" name="TextBox 10"/>
          <p:cNvSpPr txBox="1"/>
          <p:nvPr/>
        </p:nvSpPr>
        <p:spPr>
          <a:xfrm>
            <a:off x="3602398" y="1600200"/>
            <a:ext cx="2073068" cy="523220"/>
          </a:xfrm>
          <a:prstGeom prst="rect">
            <a:avLst/>
          </a:prstGeom>
          <a:noFill/>
        </p:spPr>
        <p:txBody>
          <a:bodyPr wrap="none" rtlCol="0">
            <a:spAutoFit/>
          </a:bodyPr>
          <a:lstStyle/>
          <a:p>
            <a:r>
              <a:rPr lang="en-US" sz="2800" u="sng" dirty="0" smtClean="0"/>
              <a:t>Pseudorange</a:t>
            </a:r>
            <a:endParaRPr lang="en-US" sz="2800" u="sng" dirty="0"/>
          </a:p>
        </p:txBody>
      </p:sp>
      <p:sp>
        <p:nvSpPr>
          <p:cNvPr id="12" name="TextBox 11"/>
          <p:cNvSpPr txBox="1"/>
          <p:nvPr/>
        </p:nvSpPr>
        <p:spPr>
          <a:xfrm>
            <a:off x="3557418" y="3286780"/>
            <a:ext cx="2163028" cy="523220"/>
          </a:xfrm>
          <a:prstGeom prst="rect">
            <a:avLst/>
          </a:prstGeom>
          <a:noFill/>
        </p:spPr>
        <p:txBody>
          <a:bodyPr wrap="none" rtlCol="0">
            <a:spAutoFit/>
          </a:bodyPr>
          <a:lstStyle/>
          <a:p>
            <a:r>
              <a:rPr lang="en-US" sz="2800" u="sng" dirty="0" smtClean="0"/>
              <a:t>Carrier Range</a:t>
            </a:r>
            <a:endParaRPr lang="en-US" sz="2800" u="sng" dirty="0"/>
          </a:p>
        </p:txBody>
      </p:sp>
      <p:sp>
        <p:nvSpPr>
          <p:cNvPr id="13" name="TextBox 12"/>
          <p:cNvSpPr txBox="1"/>
          <p:nvPr/>
        </p:nvSpPr>
        <p:spPr>
          <a:xfrm>
            <a:off x="3571834" y="5039380"/>
            <a:ext cx="2105063" cy="523220"/>
          </a:xfrm>
          <a:prstGeom prst="rect">
            <a:avLst/>
          </a:prstGeom>
          <a:noFill/>
        </p:spPr>
        <p:txBody>
          <a:bodyPr wrap="none" rtlCol="0">
            <a:spAutoFit/>
          </a:bodyPr>
          <a:lstStyle/>
          <a:p>
            <a:r>
              <a:rPr lang="en-US" sz="2800" u="sng" dirty="0" smtClean="0"/>
              <a:t>Doppler Shift</a:t>
            </a:r>
            <a:endParaRPr lang="en-US" sz="2800" u="sng" dirty="0"/>
          </a:p>
        </p:txBody>
      </p:sp>
    </p:spTree>
    <p:extLst>
      <p:ext uri="{BB962C8B-B14F-4D97-AF65-F5344CB8AC3E}">
        <p14:creationId xmlns:p14="http://schemas.microsoft.com/office/powerpoint/2010/main" val="2218249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3519504"/>
            <a:ext cx="8229600" cy="3109895"/>
          </a:xfrm>
        </p:spPr>
        <p:txBody>
          <a:bodyPr>
            <a:normAutofit fontScale="62500" lnSpcReduction="20000"/>
          </a:bodyPr>
          <a:lstStyle/>
          <a:p>
            <a:r>
              <a:rPr lang="en-US" dirty="0" smtClean="0"/>
              <a:t>Due to the error sources previously described, the spheres of possibility will not intersect at one and only one point</a:t>
            </a:r>
          </a:p>
          <a:p>
            <a:pPr marL="0" indent="0">
              <a:buNone/>
            </a:pPr>
            <a:endParaRPr lang="en-US" sz="900" dirty="0" smtClean="0"/>
          </a:p>
          <a:p>
            <a:r>
              <a:rPr lang="en-US" dirty="0" smtClean="0"/>
              <a:t>With &gt;3 satellites, we have an over-determined system of non-linear equations</a:t>
            </a:r>
          </a:p>
          <a:p>
            <a:pPr marL="0" indent="0">
              <a:buNone/>
            </a:pPr>
            <a:endParaRPr lang="en-US" sz="1000" dirty="0" smtClean="0"/>
          </a:p>
          <a:p>
            <a:r>
              <a:rPr lang="en-US" dirty="0" smtClean="0"/>
              <a:t>In such cases, the optimal solution can be found using a least squares optimization routine</a:t>
            </a:r>
          </a:p>
          <a:p>
            <a:pPr lvl="1"/>
            <a:r>
              <a:rPr lang="en-US" dirty="0" smtClean="0"/>
              <a:t>In this case, we are optimizing the amount of residual error between the measurement observables and the calculated observables given a set of coordinate parameters</a:t>
            </a:r>
          </a:p>
          <a:p>
            <a:pPr lvl="1"/>
            <a:r>
              <a:rPr lang="en-US" dirty="0" smtClean="0"/>
              <a:t>We include receiver clock error as an estimable parameter because it introduces uniform error into all observations for a given epoch</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Point Positioning</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Least Squares Positioning</a:t>
            </a:r>
            <a:endParaRPr lang="en-US" sz="2800" dirty="0">
              <a:solidFill>
                <a:schemeClr val="tx1">
                  <a:lumMod val="75000"/>
                  <a:lumOff val="25000"/>
                </a:schemeClr>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1540744"/>
            <a:ext cx="1641033" cy="167640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7000" y="1540744"/>
            <a:ext cx="1686063" cy="1725948"/>
          </a:xfrm>
          <a:prstGeom prst="rect">
            <a:avLst/>
          </a:prstGeom>
        </p:spPr>
      </p:pic>
      <p:sp>
        <p:nvSpPr>
          <p:cNvPr id="12" name="TextBox 11"/>
          <p:cNvSpPr txBox="1"/>
          <p:nvPr/>
        </p:nvSpPr>
        <p:spPr>
          <a:xfrm>
            <a:off x="2811160" y="2178889"/>
            <a:ext cx="1456040" cy="400110"/>
          </a:xfrm>
          <a:prstGeom prst="rect">
            <a:avLst/>
          </a:prstGeom>
          <a:noFill/>
        </p:spPr>
        <p:txBody>
          <a:bodyPr wrap="none" rtlCol="0">
            <a:spAutoFit/>
          </a:bodyPr>
          <a:lstStyle/>
          <a:p>
            <a:r>
              <a:rPr lang="en-US" sz="2000" dirty="0" smtClean="0"/>
              <a:t>Trilateration</a:t>
            </a:r>
            <a:endParaRPr lang="en-US" sz="2000" dirty="0"/>
          </a:p>
        </p:txBody>
      </p:sp>
      <p:sp>
        <p:nvSpPr>
          <p:cNvPr id="13" name="TextBox 12"/>
          <p:cNvSpPr txBox="1"/>
          <p:nvPr/>
        </p:nvSpPr>
        <p:spPr>
          <a:xfrm>
            <a:off x="4953000" y="2049775"/>
            <a:ext cx="1456040" cy="707886"/>
          </a:xfrm>
          <a:prstGeom prst="rect">
            <a:avLst/>
          </a:prstGeom>
          <a:noFill/>
        </p:spPr>
        <p:txBody>
          <a:bodyPr wrap="none" rtlCol="0">
            <a:spAutoFit/>
          </a:bodyPr>
          <a:lstStyle/>
          <a:p>
            <a:pPr algn="ctr"/>
            <a:r>
              <a:rPr lang="en-US" sz="2000" dirty="0" smtClean="0"/>
              <a:t>Trilateration</a:t>
            </a:r>
          </a:p>
          <a:p>
            <a:pPr algn="ctr"/>
            <a:r>
              <a:rPr lang="en-US" sz="2000" dirty="0" smtClean="0"/>
              <a:t>with Error</a:t>
            </a:r>
            <a:endParaRPr lang="en-US" sz="2000" dirty="0"/>
          </a:p>
        </p:txBody>
      </p:sp>
    </p:spTree>
    <p:extLst>
      <p:ext uri="{BB962C8B-B14F-4D97-AF65-F5344CB8AC3E}">
        <p14:creationId xmlns:p14="http://schemas.microsoft.com/office/powerpoint/2010/main" val="49387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828800"/>
            <a:ext cx="8229600" cy="4800600"/>
          </a:xfrm>
        </p:spPr>
        <p:txBody>
          <a:bodyPr>
            <a:normAutofit fontScale="92500" lnSpcReduction="20000"/>
          </a:bodyPr>
          <a:lstStyle/>
          <a:p>
            <a:r>
              <a:rPr lang="en-US" dirty="0" smtClean="0"/>
              <a:t>Both are differential techniques: DGPS is ground-based, A-GPS is satellite-based</a:t>
            </a:r>
            <a:r>
              <a:rPr lang="en-US" sz="1200" dirty="0" smtClean="0"/>
              <a:t>[10]</a:t>
            </a:r>
          </a:p>
          <a:p>
            <a:pPr marL="0" indent="0">
              <a:buNone/>
            </a:pPr>
            <a:endParaRPr lang="en-US" sz="900" dirty="0" smtClean="0"/>
          </a:p>
          <a:p>
            <a:r>
              <a:rPr lang="en-US" dirty="0" smtClean="0"/>
              <a:t>A reference receiver with a known location is able to measure the error in its received signal by comparing the signal to its ideal</a:t>
            </a:r>
          </a:p>
          <a:p>
            <a:pPr marL="0" indent="0">
              <a:buNone/>
            </a:pPr>
            <a:endParaRPr lang="en-US" sz="900" dirty="0" smtClean="0"/>
          </a:p>
          <a:p>
            <a:r>
              <a:rPr lang="en-US" dirty="0" smtClean="0"/>
              <a:t>Receivers in the vicinity can correct their received observations based on any set of correction values estimated and transmitted by the reference node</a:t>
            </a:r>
          </a:p>
          <a:p>
            <a:pPr lvl="1"/>
            <a:r>
              <a:rPr lang="en-US" dirty="0" smtClean="0"/>
              <a:t>This is limited to “short-baseline” situations</a:t>
            </a:r>
          </a:p>
          <a:p>
            <a:pPr lvl="1"/>
            <a:r>
              <a:rPr lang="en-US" dirty="0" smtClean="0"/>
              <a:t>This only removes satellite-side errors</a:t>
            </a:r>
          </a:p>
          <a:p>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Point Positioning</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Differential/Augmented GPS</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21027290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28600" y="1524000"/>
            <a:ext cx="8686800" cy="4953000"/>
          </a:xfrm>
        </p:spPr>
        <p:txBody>
          <a:bodyPr>
            <a:normAutofit/>
          </a:bodyPr>
          <a:lstStyle/>
          <a:p>
            <a:r>
              <a:rPr lang="en-US" sz="2400" dirty="0" smtClean="0"/>
              <a:t>The main idea involves performing linear mathematical operations on similar observations from two or more different receivers to remove correlated errors</a:t>
            </a:r>
          </a:p>
          <a:p>
            <a:pPr marL="0" indent="0">
              <a:buNone/>
            </a:pPr>
            <a:endParaRPr lang="en-US" sz="1800" dirty="0" smtClean="0"/>
          </a:p>
          <a:p>
            <a:pPr marL="457200" lvl="1" indent="0" algn="ctr">
              <a:buNone/>
            </a:pPr>
            <a:r>
              <a:rPr lang="en-US" sz="1800" u="sng" dirty="0" smtClean="0"/>
              <a:t>Single-Difference</a:t>
            </a:r>
            <a:r>
              <a:rPr lang="en-US" sz="1800" dirty="0" smtClean="0"/>
              <a:t>:  Observation difference to satellite </a:t>
            </a:r>
            <a:r>
              <a:rPr lang="en-US" sz="1800" i="1" dirty="0" smtClean="0"/>
              <a:t>s</a:t>
            </a:r>
            <a:r>
              <a:rPr lang="en-US" sz="1800" dirty="0" smtClean="0"/>
              <a:t> between receivers </a:t>
            </a:r>
            <a:r>
              <a:rPr lang="en-US" sz="1800" i="1" dirty="0" smtClean="0"/>
              <a:t>j</a:t>
            </a:r>
            <a:r>
              <a:rPr lang="en-US" sz="1800" dirty="0" smtClean="0"/>
              <a:t> and </a:t>
            </a:r>
            <a:r>
              <a:rPr lang="en-US" sz="1800" i="1" dirty="0" smtClean="0"/>
              <a:t>k</a:t>
            </a:r>
            <a:endParaRPr lang="en-US" sz="1800" i="1" u="sng" dirty="0" smtClean="0"/>
          </a:p>
          <a:p>
            <a:pPr marL="457200" lvl="1" indent="0" algn="ctr">
              <a:buNone/>
            </a:pPr>
            <a:endParaRPr lang="en-US" sz="3200" u="sng" dirty="0" smtClean="0"/>
          </a:p>
          <a:p>
            <a:pPr marL="457200" lvl="1" indent="0" algn="ctr">
              <a:buNone/>
            </a:pPr>
            <a:r>
              <a:rPr lang="en-US" sz="1800" u="sng" dirty="0" smtClean="0"/>
              <a:t>Double-Difference</a:t>
            </a:r>
            <a:r>
              <a:rPr lang="en-US" sz="1800" dirty="0" smtClean="0"/>
              <a:t>:  Difference of single-differences to satellites </a:t>
            </a:r>
            <a:r>
              <a:rPr lang="en-US" sz="1800" i="1" dirty="0" smtClean="0"/>
              <a:t>m</a:t>
            </a:r>
            <a:r>
              <a:rPr lang="en-US" sz="1800" dirty="0" smtClean="0"/>
              <a:t> and </a:t>
            </a:r>
            <a:r>
              <a:rPr lang="en-US" sz="1800" i="1" dirty="0" smtClean="0"/>
              <a:t>n</a:t>
            </a:r>
            <a:endParaRPr lang="en-US" sz="1800" i="1" u="sng" dirty="0" smtClean="0"/>
          </a:p>
          <a:p>
            <a:pPr marL="457200" lvl="1" indent="0" algn="ctr">
              <a:buNone/>
            </a:pPr>
            <a:endParaRPr lang="en-US" sz="3200" u="sng" dirty="0" smtClean="0"/>
          </a:p>
          <a:p>
            <a:pPr marL="457200" lvl="1" indent="0" algn="ctr">
              <a:buNone/>
            </a:pPr>
            <a:r>
              <a:rPr lang="en-US" sz="1800" u="sng" dirty="0" smtClean="0"/>
              <a:t>Triple-Difference</a:t>
            </a:r>
            <a:r>
              <a:rPr lang="en-US" sz="1800" dirty="0" smtClean="0"/>
              <a:t>:  Difference of double-differences between two consecutive epochs</a:t>
            </a:r>
            <a:endParaRPr lang="en-US" sz="1800" u="sng"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Relative Positioning</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Differencing Operations</a:t>
            </a:r>
            <a:endParaRPr lang="en-US" sz="2800" dirty="0">
              <a:solidFill>
                <a:schemeClr val="tx1">
                  <a:lumMod val="75000"/>
                  <a:lumOff val="2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836" y="3485635"/>
            <a:ext cx="5867400" cy="32436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4415580"/>
            <a:ext cx="5853852" cy="30882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4216" y="5334000"/>
            <a:ext cx="5220730" cy="363709"/>
          </a:xfrm>
          <a:prstGeom prst="rect">
            <a:avLst/>
          </a:prstGeom>
        </p:spPr>
      </p:pic>
      <mc:AlternateContent xmlns:mc="http://schemas.openxmlformats.org/markup-compatibility/2006" xmlns:a14="http://schemas.microsoft.com/office/drawing/2010/main">
        <mc:Choice Requires="a14">
          <p:sp>
            <p:nvSpPr>
              <p:cNvPr id="10" name="TextBox 9"/>
              <p:cNvSpPr txBox="1"/>
              <p:nvPr/>
            </p:nvSpPr>
            <p:spPr>
              <a:xfrm>
                <a:off x="177470" y="6083894"/>
                <a:ext cx="2845459" cy="369332"/>
              </a:xfrm>
              <a:prstGeom prst="rect">
                <a:avLst/>
              </a:prstGeom>
              <a:noFill/>
            </p:spPr>
            <p:txBody>
              <a:bodyPr wrap="none" rtlCol="0">
                <a:spAutoFit/>
              </a:bodyPr>
              <a:lstStyle/>
              <a:p>
                <a14:m>
                  <m:oMath xmlns:m="http://schemas.openxmlformats.org/officeDocument/2006/math">
                    <m:sSubSup>
                      <m:sSubSupPr>
                        <m:ctrlPr>
                          <a:rPr lang="en-US" b="0" i="1" smtClean="0">
                            <a:latin typeface="Cambria Math" panose="02040503050406030204" pitchFamily="18" charset="0"/>
                            <a:ea typeface="Cambria Math"/>
                          </a:rPr>
                        </m:ctrlPr>
                      </m:sSubSupPr>
                      <m:e>
                        <m:r>
                          <a:rPr lang="en-US" i="1" smtClean="0">
                            <a:latin typeface="Cambria Math"/>
                            <a:ea typeface="Cambria Math"/>
                          </a:rPr>
                          <m:t>𝜌</m:t>
                        </m:r>
                      </m:e>
                      <m:sub>
                        <m:r>
                          <a:rPr lang="en-US" b="0" i="1" smtClean="0">
                            <a:latin typeface="Cambria Math"/>
                            <a:ea typeface="Cambria Math"/>
                          </a:rPr>
                          <m:t>𝑟</m:t>
                        </m:r>
                      </m:sub>
                      <m:sup>
                        <m:r>
                          <a:rPr lang="en-US" b="0" i="1" smtClean="0">
                            <a:latin typeface="Cambria Math"/>
                            <a:ea typeface="Cambria Math"/>
                          </a:rPr>
                          <m:t>𝑠</m:t>
                        </m:r>
                      </m:sup>
                    </m:sSubSup>
                    <m:r>
                      <a:rPr lang="en-US" b="0" i="0" smtClean="0">
                        <a:latin typeface="Cambria Math"/>
                        <a:ea typeface="Cambria Math"/>
                      </a:rPr>
                      <m:t>=</m:t>
                    </m:r>
                  </m:oMath>
                </a14:m>
                <a:r>
                  <a:rPr lang="en-US" dirty="0" smtClean="0"/>
                  <a:t> Range between </a:t>
                </a:r>
                <a:r>
                  <a:rPr lang="en-US" i="1" dirty="0" smtClean="0"/>
                  <a:t>r</a:t>
                </a:r>
                <a:r>
                  <a:rPr lang="en-US" dirty="0" smtClean="0"/>
                  <a:t> and </a:t>
                </a:r>
                <a:r>
                  <a:rPr lang="en-US" i="1" dirty="0" smtClean="0"/>
                  <a:t>s</a:t>
                </a:r>
                <a:endParaRPr lang="en-US" i="1" dirty="0"/>
              </a:p>
            </p:txBody>
          </p:sp>
        </mc:Choice>
        <mc:Fallback xmlns="">
          <p:sp>
            <p:nvSpPr>
              <p:cNvPr id="10" name="TextBox 9"/>
              <p:cNvSpPr txBox="1">
                <a:spLocks noRot="1" noChangeAspect="1" noMove="1" noResize="1" noEditPoints="1" noAdjustHandles="1" noChangeArrowheads="1" noChangeShapeType="1" noTextEdit="1"/>
              </p:cNvSpPr>
              <p:nvPr/>
            </p:nvSpPr>
            <p:spPr>
              <a:xfrm>
                <a:off x="177470" y="6083894"/>
                <a:ext cx="2845459" cy="369332"/>
              </a:xfrm>
              <a:prstGeom prst="rect">
                <a:avLst/>
              </a:prstGeom>
              <a:blipFill rotWithShape="1">
                <a:blip r:embed="rId7"/>
                <a:stretch>
                  <a:fillRect t="-8197" r="-1285"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133450" y="6078908"/>
                <a:ext cx="2573718"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ea typeface="Cambria Math"/>
                          </a:rPr>
                        </m:ctrlPr>
                      </m:sSubPr>
                      <m:e>
                        <m:r>
                          <a:rPr lang="el-GR" b="0" i="1" smtClean="0">
                            <a:latin typeface="Cambria Math"/>
                            <a:ea typeface="Cambria Math"/>
                          </a:rPr>
                          <m:t>𝜏</m:t>
                        </m:r>
                      </m:e>
                      <m:sub>
                        <m:r>
                          <a:rPr lang="en-US" b="0" i="1" smtClean="0">
                            <a:latin typeface="Cambria Math"/>
                            <a:ea typeface="Cambria Math"/>
                          </a:rPr>
                          <m:t>𝑟</m:t>
                        </m:r>
                      </m:sub>
                    </m:sSub>
                    <m:r>
                      <a:rPr lang="en-US" b="0" i="0" smtClean="0">
                        <a:latin typeface="Cambria Math"/>
                        <a:ea typeface="Cambria Math"/>
                      </a:rPr>
                      <m:t>=</m:t>
                    </m:r>
                  </m:oMath>
                </a14:m>
                <a:r>
                  <a:rPr lang="en-US" dirty="0" smtClean="0"/>
                  <a:t> Receiver </a:t>
                </a:r>
                <a:r>
                  <a:rPr lang="en-US" i="1" dirty="0" smtClean="0"/>
                  <a:t>r</a:t>
                </a:r>
                <a:r>
                  <a:rPr lang="en-US" dirty="0" smtClean="0"/>
                  <a:t> clock bias</a:t>
                </a:r>
                <a:endParaRPr lang="en-US" i="1" dirty="0"/>
              </a:p>
            </p:txBody>
          </p:sp>
        </mc:Choice>
        <mc:Fallback xmlns="">
          <p:sp>
            <p:nvSpPr>
              <p:cNvPr id="11" name="TextBox 10"/>
              <p:cNvSpPr txBox="1">
                <a:spLocks noRot="1" noChangeAspect="1" noMove="1" noResize="1" noEditPoints="1" noAdjustHandles="1" noChangeArrowheads="1" noChangeShapeType="1" noTextEdit="1"/>
              </p:cNvSpPr>
              <p:nvPr/>
            </p:nvSpPr>
            <p:spPr>
              <a:xfrm>
                <a:off x="3133450" y="6078908"/>
                <a:ext cx="2573718" cy="369332"/>
              </a:xfrm>
              <a:prstGeom prst="rect">
                <a:avLst/>
              </a:prstGeom>
              <a:blipFill rotWithShape="1">
                <a:blip r:embed="rId8"/>
                <a:stretch>
                  <a:fillRect t="-8197" r="-1422"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796392" y="6074637"/>
                <a:ext cx="3271408" cy="369332"/>
              </a:xfrm>
              <a:prstGeom prst="rect">
                <a:avLst/>
              </a:prstGeom>
              <a:noFill/>
            </p:spPr>
            <p:txBody>
              <a:bodyPr wrap="none" rtlCol="0">
                <a:spAutoFit/>
              </a:bodyPr>
              <a:lstStyle/>
              <a:p>
                <a14:m>
                  <m:oMath xmlns:m="http://schemas.openxmlformats.org/officeDocument/2006/math">
                    <m:sSubSup>
                      <m:sSubSupPr>
                        <m:ctrlPr>
                          <a:rPr lang="en-US" b="0" i="1" smtClean="0">
                            <a:latin typeface="Cambria Math" panose="02040503050406030204" pitchFamily="18" charset="0"/>
                            <a:ea typeface="Cambria Math"/>
                          </a:rPr>
                        </m:ctrlPr>
                      </m:sSubSupPr>
                      <m:e>
                        <m:r>
                          <a:rPr lang="en-US" b="0" i="1" smtClean="0">
                            <a:latin typeface="Cambria Math"/>
                            <a:ea typeface="Cambria Math"/>
                          </a:rPr>
                          <m:t>𝑀</m:t>
                        </m:r>
                      </m:e>
                      <m:sub>
                        <m:r>
                          <a:rPr lang="en-US" b="0" i="1" smtClean="0">
                            <a:latin typeface="Cambria Math"/>
                            <a:ea typeface="Cambria Math"/>
                          </a:rPr>
                          <m:t>𝑟</m:t>
                        </m:r>
                      </m:sub>
                      <m:sup>
                        <m:r>
                          <a:rPr lang="en-US" b="0" i="1" smtClean="0">
                            <a:latin typeface="Cambria Math"/>
                            <a:ea typeface="Cambria Math"/>
                          </a:rPr>
                          <m:t>𝑠</m:t>
                        </m:r>
                      </m:sup>
                    </m:sSubSup>
                    <m:r>
                      <a:rPr lang="en-US" b="0" i="0" smtClean="0">
                        <a:latin typeface="Cambria Math"/>
                        <a:ea typeface="Cambria Math"/>
                      </a:rPr>
                      <m:t>=</m:t>
                    </m:r>
                  </m:oMath>
                </a14:m>
                <a:r>
                  <a:rPr lang="en-US" dirty="0" smtClean="0"/>
                  <a:t> Multipath between </a:t>
                </a:r>
                <a:r>
                  <a:rPr lang="en-US" i="1" dirty="0" smtClean="0"/>
                  <a:t>r</a:t>
                </a:r>
                <a:r>
                  <a:rPr lang="en-US" dirty="0" smtClean="0"/>
                  <a:t> and </a:t>
                </a:r>
                <a:r>
                  <a:rPr lang="en-US" i="1" dirty="0" smtClean="0"/>
                  <a:t>s</a:t>
                </a:r>
                <a:endParaRPr lang="en-US" i="1" dirty="0"/>
              </a:p>
            </p:txBody>
          </p:sp>
        </mc:Choice>
        <mc:Fallback xmlns="">
          <p:sp>
            <p:nvSpPr>
              <p:cNvPr id="12" name="TextBox 11"/>
              <p:cNvSpPr txBox="1">
                <a:spLocks noRot="1" noChangeAspect="1" noMove="1" noResize="1" noEditPoints="1" noAdjustHandles="1" noChangeArrowheads="1" noChangeShapeType="1" noTextEdit="1"/>
              </p:cNvSpPr>
              <p:nvPr/>
            </p:nvSpPr>
            <p:spPr>
              <a:xfrm>
                <a:off x="5796392" y="6074637"/>
                <a:ext cx="3271408" cy="369332"/>
              </a:xfrm>
              <a:prstGeom prst="rect">
                <a:avLst/>
              </a:prstGeom>
              <a:blipFill rotWithShape="1">
                <a:blip r:embed="rId9"/>
                <a:stretch>
                  <a:fillRect t="-8197" r="-559"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178038" y="6413896"/>
                <a:ext cx="3253263" cy="369332"/>
              </a:xfrm>
              <a:prstGeom prst="rect">
                <a:avLst/>
              </a:prstGeom>
              <a:noFill/>
            </p:spPr>
            <p:txBody>
              <a:bodyPr wrap="none" rtlCol="0">
                <a:spAutoFit/>
              </a:bodyPr>
              <a:lstStyle/>
              <a:p>
                <a14:m>
                  <m:oMath xmlns:m="http://schemas.openxmlformats.org/officeDocument/2006/math">
                    <m:sSubSup>
                      <m:sSubSupPr>
                        <m:ctrlPr>
                          <a:rPr lang="en-US" b="0" i="1" smtClean="0">
                            <a:latin typeface="Cambria Math" panose="02040503050406030204" pitchFamily="18" charset="0"/>
                            <a:ea typeface="Cambria Math"/>
                          </a:rPr>
                        </m:ctrlPr>
                      </m:sSubSupPr>
                      <m:e>
                        <m:r>
                          <a:rPr lang="en-US" b="0" i="1" smtClean="0">
                            <a:latin typeface="Cambria Math"/>
                            <a:ea typeface="Cambria Math"/>
                          </a:rPr>
                          <m:t>𝐵</m:t>
                        </m:r>
                      </m:e>
                      <m:sub>
                        <m:r>
                          <a:rPr lang="en-US" b="0" i="1" smtClean="0">
                            <a:latin typeface="Cambria Math"/>
                            <a:ea typeface="Cambria Math"/>
                          </a:rPr>
                          <m:t>𝑟</m:t>
                        </m:r>
                      </m:sub>
                      <m:sup>
                        <m:r>
                          <a:rPr lang="en-US" b="0" i="1" smtClean="0">
                            <a:latin typeface="Cambria Math"/>
                            <a:ea typeface="Cambria Math"/>
                          </a:rPr>
                          <m:t>𝑠</m:t>
                        </m:r>
                      </m:sup>
                    </m:sSubSup>
                    <m:r>
                      <a:rPr lang="en-US" b="0" i="0" smtClean="0">
                        <a:latin typeface="Cambria Math"/>
                        <a:ea typeface="Cambria Math"/>
                      </a:rPr>
                      <m:t>=</m:t>
                    </m:r>
                  </m:oMath>
                </a14:m>
                <a:r>
                  <a:rPr lang="en-US" dirty="0" smtClean="0"/>
                  <a:t> Ambiguity between </a:t>
                </a:r>
                <a:r>
                  <a:rPr lang="en-US" i="1" dirty="0" smtClean="0"/>
                  <a:t>r</a:t>
                </a:r>
                <a:r>
                  <a:rPr lang="en-US" dirty="0" smtClean="0"/>
                  <a:t> and </a:t>
                </a:r>
                <a:r>
                  <a:rPr lang="en-US" i="1" dirty="0" smtClean="0"/>
                  <a:t>s</a:t>
                </a:r>
                <a:endParaRPr lang="en-US" i="1" dirty="0"/>
              </a:p>
            </p:txBody>
          </p:sp>
        </mc:Choice>
        <mc:Fallback xmlns="">
          <p:sp>
            <p:nvSpPr>
              <p:cNvPr id="13" name="TextBox 12"/>
              <p:cNvSpPr txBox="1">
                <a:spLocks noRot="1" noChangeAspect="1" noMove="1" noResize="1" noEditPoints="1" noAdjustHandles="1" noChangeArrowheads="1" noChangeShapeType="1" noTextEdit="1"/>
              </p:cNvSpPr>
              <p:nvPr/>
            </p:nvSpPr>
            <p:spPr>
              <a:xfrm>
                <a:off x="178038" y="6413896"/>
                <a:ext cx="3253263" cy="369332"/>
              </a:xfrm>
              <a:prstGeom prst="rect">
                <a:avLst/>
              </a:prstGeom>
              <a:blipFill rotWithShape="1">
                <a:blip r:embed="rId10"/>
                <a:stretch>
                  <a:fillRect t="-8197" r="-749"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675385" y="6408910"/>
                <a:ext cx="2031069" cy="369332"/>
              </a:xfrm>
              <a:prstGeom prst="rect">
                <a:avLst/>
              </a:prstGeom>
              <a:noFill/>
            </p:spPr>
            <p:txBody>
              <a:bodyPr wrap="none" rtlCol="0">
                <a:spAutoFit/>
              </a:bodyPr>
              <a:lstStyle/>
              <a:p>
                <a14:m>
                  <m:oMath xmlns:m="http://schemas.openxmlformats.org/officeDocument/2006/math">
                    <m:sSub>
                      <m:sSubPr>
                        <m:ctrlPr>
                          <a:rPr lang="en-US" b="0" i="1" smtClean="0">
                            <a:latin typeface="Cambria Math" panose="02040503050406030204" pitchFamily="18" charset="0"/>
                            <a:ea typeface="Cambria Math"/>
                          </a:rPr>
                        </m:ctrlPr>
                      </m:sSubPr>
                      <m:e>
                        <m:r>
                          <a:rPr lang="el-GR" b="0" i="1" smtClean="0">
                            <a:latin typeface="Cambria Math"/>
                            <a:ea typeface="Cambria Math"/>
                          </a:rPr>
                          <m:t>𝜖</m:t>
                        </m:r>
                      </m:e>
                      <m:sub>
                        <m:r>
                          <a:rPr lang="en-US" b="0" i="1" smtClean="0">
                            <a:latin typeface="Cambria Math"/>
                            <a:ea typeface="Cambria Math"/>
                          </a:rPr>
                          <m:t>𝐿</m:t>
                        </m:r>
                      </m:sub>
                    </m:sSub>
                    <m:r>
                      <a:rPr lang="en-US" b="0" i="0" smtClean="0">
                        <a:latin typeface="Cambria Math"/>
                        <a:ea typeface="Cambria Math"/>
                      </a:rPr>
                      <m:t>=</m:t>
                    </m:r>
                  </m:oMath>
                </a14:m>
                <a:r>
                  <a:rPr lang="en-US" dirty="0" smtClean="0"/>
                  <a:t> Receiver noise</a:t>
                </a:r>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3675385" y="6408910"/>
                <a:ext cx="2031069" cy="369332"/>
              </a:xfrm>
              <a:prstGeom prst="rect">
                <a:avLst/>
              </a:prstGeom>
              <a:blipFill rotWithShape="1">
                <a:blip r:embed="rId11"/>
                <a:stretch>
                  <a:fillRect t="-8197" r="-2402"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097205" y="6404639"/>
                <a:ext cx="3013325" cy="369332"/>
              </a:xfrm>
              <a:prstGeom prst="rect">
                <a:avLst/>
              </a:prstGeom>
              <a:noFill/>
            </p:spPr>
            <p:txBody>
              <a:bodyPr wrap="none" rtlCol="0">
                <a:spAutoFit/>
              </a:bodyPr>
              <a:lstStyle/>
              <a:p>
                <a14:m>
                  <m:oMath xmlns:m="http://schemas.openxmlformats.org/officeDocument/2006/math">
                    <m:sSubSup>
                      <m:sSubSupPr>
                        <m:ctrlPr>
                          <a:rPr lang="en-US" b="0" i="1" smtClean="0">
                            <a:latin typeface="Cambria Math" panose="02040503050406030204" pitchFamily="18" charset="0"/>
                            <a:ea typeface="Cambria Math"/>
                          </a:rPr>
                        </m:ctrlPr>
                      </m:sSubSupPr>
                      <m:e>
                        <m:r>
                          <a:rPr lang="en-US" b="0" i="1" smtClean="0">
                            <a:latin typeface="Cambria Math"/>
                            <a:ea typeface="Cambria Math"/>
                          </a:rPr>
                          <m:t>𝐿</m:t>
                        </m:r>
                      </m:e>
                      <m:sub>
                        <m:r>
                          <a:rPr lang="en-US" b="0" i="1" smtClean="0">
                            <a:latin typeface="Cambria Math"/>
                            <a:ea typeface="Cambria Math"/>
                          </a:rPr>
                          <m:t>𝑟</m:t>
                        </m:r>
                      </m:sub>
                      <m:sup>
                        <m:r>
                          <a:rPr lang="en-US" b="0" i="1" smtClean="0">
                            <a:latin typeface="Cambria Math"/>
                            <a:ea typeface="Cambria Math"/>
                          </a:rPr>
                          <m:t>𝑠</m:t>
                        </m:r>
                      </m:sup>
                    </m:sSubSup>
                    <m:r>
                      <a:rPr lang="en-US" b="0" i="0" smtClean="0">
                        <a:latin typeface="Cambria Math"/>
                        <a:ea typeface="Cambria Math"/>
                      </a:rPr>
                      <m:t>=</m:t>
                    </m:r>
                  </m:oMath>
                </a14:m>
                <a:r>
                  <a:rPr lang="en-US" dirty="0" smtClean="0"/>
                  <a:t> Carrier range observable</a:t>
                </a:r>
                <a:endParaRPr lang="en-US" i="1" dirty="0"/>
              </a:p>
            </p:txBody>
          </p:sp>
        </mc:Choice>
        <mc:Fallback xmlns="">
          <p:sp>
            <p:nvSpPr>
              <p:cNvPr id="15" name="TextBox 14"/>
              <p:cNvSpPr txBox="1">
                <a:spLocks noRot="1" noChangeAspect="1" noMove="1" noResize="1" noEditPoints="1" noAdjustHandles="1" noChangeArrowheads="1" noChangeShapeType="1" noTextEdit="1"/>
              </p:cNvSpPr>
              <p:nvPr/>
            </p:nvSpPr>
            <p:spPr>
              <a:xfrm>
                <a:off x="6097205" y="6404639"/>
                <a:ext cx="3013325" cy="369332"/>
              </a:xfrm>
              <a:prstGeom prst="rect">
                <a:avLst/>
              </a:prstGeom>
              <a:blipFill rotWithShape="1">
                <a:blip r:embed="rId12"/>
                <a:stretch>
                  <a:fillRect t="-8333" r="-1010" b="-26667"/>
                </a:stretch>
              </a:blipFill>
            </p:spPr>
            <p:txBody>
              <a:bodyPr/>
              <a:lstStyle/>
              <a:p>
                <a:r>
                  <a:rPr lang="en-US">
                    <a:noFill/>
                  </a:rPr>
                  <a:t> </a:t>
                </a:r>
              </a:p>
            </p:txBody>
          </p:sp>
        </mc:Fallback>
      </mc:AlternateContent>
    </p:spTree>
    <p:extLst>
      <p:ext uri="{BB962C8B-B14F-4D97-AF65-F5344CB8AC3E}">
        <p14:creationId xmlns:p14="http://schemas.microsoft.com/office/powerpoint/2010/main" val="3770926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04800" y="1600200"/>
            <a:ext cx="8382000" cy="2895600"/>
          </a:xfrm>
        </p:spPr>
        <p:txBody>
          <a:bodyPr>
            <a:normAutofit fontScale="92500" lnSpcReduction="20000"/>
          </a:bodyPr>
          <a:lstStyle/>
          <a:p>
            <a:r>
              <a:rPr lang="en-US" dirty="0" smtClean="0"/>
              <a:t>Differential techniques involve computing a baseline vector between a known reference receiver and a roving receiver</a:t>
            </a:r>
            <a:r>
              <a:rPr lang="en-US" sz="1200" dirty="0" smtClean="0"/>
              <a:t>[8]</a:t>
            </a:r>
          </a:p>
          <a:p>
            <a:pPr lvl="1"/>
            <a:r>
              <a:rPr lang="en-US" dirty="0" smtClean="0"/>
              <a:t>Usually uses the </a:t>
            </a:r>
            <a:r>
              <a:rPr lang="en-US" dirty="0" err="1" smtClean="0"/>
              <a:t>pseudorange</a:t>
            </a:r>
            <a:r>
              <a:rPr lang="en-US" dirty="0" smtClean="0"/>
              <a:t> as the primary observable</a:t>
            </a:r>
          </a:p>
          <a:p>
            <a:pPr lvl="1"/>
            <a:r>
              <a:rPr lang="en-US" dirty="0" smtClean="0"/>
              <a:t>Single-Difference Example:</a:t>
            </a:r>
          </a:p>
          <a:p>
            <a:pPr lvl="1"/>
            <a:r>
              <a:rPr lang="en-US" dirty="0" smtClean="0"/>
              <a:t>Double-Difference Example: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Relative Positioning</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Differential/Real-Time Kinematic GPS</a:t>
            </a:r>
            <a:endParaRPr lang="en-US" sz="2800" dirty="0">
              <a:solidFill>
                <a:schemeClr val="tx1">
                  <a:lumMod val="75000"/>
                  <a:lumOff val="2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3581400"/>
            <a:ext cx="3657600" cy="30949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9200" y="3962400"/>
            <a:ext cx="3505200" cy="312964"/>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6174" y="4506544"/>
            <a:ext cx="2526226" cy="1970456"/>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81600" y="4798296"/>
            <a:ext cx="2590800" cy="1678704"/>
          </a:xfrm>
          <a:prstGeom prst="rect">
            <a:avLst/>
          </a:prstGeom>
        </p:spPr>
      </p:pic>
    </p:spTree>
    <p:extLst>
      <p:ext uri="{BB962C8B-B14F-4D97-AF65-F5344CB8AC3E}">
        <p14:creationId xmlns:p14="http://schemas.microsoft.com/office/powerpoint/2010/main" val="2306923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581400" y="1981200"/>
            <a:ext cx="5257800" cy="4191000"/>
          </a:xfrm>
        </p:spPr>
        <p:txBody>
          <a:bodyPr>
            <a:normAutofit/>
          </a:bodyPr>
          <a:lstStyle/>
          <a:p>
            <a:r>
              <a:rPr lang="en-US" dirty="0" smtClean="0"/>
              <a:t>Real-Time Kinematic (RTK) techniques are usually more continuous and involve a calibration phase by which carrier phase ambiguities can be resolved</a:t>
            </a:r>
            <a:r>
              <a:rPr lang="en-US" sz="1100" dirty="0" smtClean="0"/>
              <a:t>[11]</a:t>
            </a:r>
          </a:p>
          <a:p>
            <a:pPr lvl="1"/>
            <a:r>
              <a:rPr lang="en-US" dirty="0" smtClean="0"/>
              <a:t>Usually uses the carrier phase as the primary observable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Relative Positioning</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Differential/Real-Time Kinematic GPS</a:t>
            </a:r>
            <a:endParaRPr lang="en-US" sz="2800" dirty="0">
              <a:solidFill>
                <a:schemeClr val="tx1">
                  <a:lumMod val="75000"/>
                  <a:lumOff val="2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73" y="2285999"/>
            <a:ext cx="2689827" cy="3305817"/>
          </a:xfrm>
          <a:prstGeom prst="rect">
            <a:avLst/>
          </a:prstGeom>
        </p:spPr>
      </p:pic>
    </p:spTree>
    <p:extLst>
      <p:ext uri="{BB962C8B-B14F-4D97-AF65-F5344CB8AC3E}">
        <p14:creationId xmlns:p14="http://schemas.microsoft.com/office/powerpoint/2010/main" val="7896476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600200"/>
            <a:ext cx="8229600" cy="5029200"/>
          </a:xfrm>
        </p:spPr>
        <p:txBody>
          <a:bodyPr>
            <a:normAutofit fontScale="92500" lnSpcReduction="10000"/>
          </a:bodyPr>
          <a:lstStyle/>
          <a:p>
            <a:r>
              <a:rPr lang="en-US" dirty="0" smtClean="0"/>
              <a:t>Some error sources cannot be removed by simple differencing techniques</a:t>
            </a:r>
          </a:p>
          <a:p>
            <a:pPr lvl="1"/>
            <a:r>
              <a:rPr lang="en-US" dirty="0" smtClean="0"/>
              <a:t>Antenna phase center offset</a:t>
            </a:r>
          </a:p>
          <a:p>
            <a:pPr lvl="1"/>
            <a:r>
              <a:rPr lang="en-US" dirty="0" smtClean="0"/>
              <a:t>Multipath</a:t>
            </a:r>
          </a:p>
          <a:p>
            <a:pPr lvl="1"/>
            <a:r>
              <a:rPr lang="en-US" dirty="0" smtClean="0"/>
              <a:t>Receiver Noise</a:t>
            </a:r>
          </a:p>
          <a:p>
            <a:r>
              <a:rPr lang="en-US" dirty="0" smtClean="0"/>
              <a:t>Some antenna manufacturers have attempted to characterize their average antenna phase biases</a:t>
            </a:r>
          </a:p>
          <a:p>
            <a:r>
              <a:rPr lang="en-US" dirty="0" smtClean="0"/>
              <a:t>Significant research has been carried out on multipath characterization</a:t>
            </a:r>
          </a:p>
          <a:p>
            <a:pPr lvl="1"/>
            <a:r>
              <a:rPr lang="en-US" dirty="0" smtClean="0"/>
              <a:t>Wavelets</a:t>
            </a:r>
          </a:p>
          <a:p>
            <a:r>
              <a:rPr lang="en-US" dirty="0" smtClean="0"/>
              <a:t>Receiver noise can be modeled as different colors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Extended Methods</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Error Modeling</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33550329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752600"/>
            <a:ext cx="8229600" cy="4800600"/>
          </a:xfrm>
        </p:spPr>
        <p:txBody>
          <a:bodyPr>
            <a:normAutofit fontScale="77500" lnSpcReduction="20000"/>
          </a:bodyPr>
          <a:lstStyle/>
          <a:p>
            <a:r>
              <a:rPr lang="en-US" dirty="0" smtClean="0"/>
              <a:t>Carrier phase measurements are much less susceptible to “</a:t>
            </a:r>
            <a:r>
              <a:rPr lang="en-US" dirty="0" err="1" smtClean="0"/>
              <a:t>unmodelable</a:t>
            </a:r>
            <a:r>
              <a:rPr lang="en-US" dirty="0" smtClean="0"/>
              <a:t> errors” such as multipath and receiver noise</a:t>
            </a:r>
            <a:r>
              <a:rPr lang="en-US" sz="1300" dirty="0" smtClean="0"/>
              <a:t>[8]</a:t>
            </a:r>
          </a:p>
          <a:p>
            <a:r>
              <a:rPr lang="en-US" dirty="0" smtClean="0"/>
              <a:t>Use of this observable greatly increases achievable precision</a:t>
            </a:r>
          </a:p>
          <a:p>
            <a:r>
              <a:rPr lang="en-US" dirty="0" smtClean="0"/>
              <a:t>Significant research has gone into ambiguity resolution methods</a:t>
            </a:r>
            <a:r>
              <a:rPr lang="en-US" sz="1400" dirty="0" smtClean="0"/>
              <a:t>[12]</a:t>
            </a:r>
          </a:p>
          <a:p>
            <a:pPr lvl="1"/>
            <a:r>
              <a:rPr lang="en-US" dirty="0" err="1" smtClean="0"/>
              <a:t>Decorrelation</a:t>
            </a:r>
            <a:r>
              <a:rPr lang="en-US" dirty="0" smtClean="0"/>
              <a:t> methods (LAMBDA)</a:t>
            </a:r>
          </a:p>
          <a:p>
            <a:pPr lvl="1"/>
            <a:r>
              <a:rPr lang="en-US" dirty="0" smtClean="0"/>
              <a:t>Ambiguity Function Method (AFM), Fast Ambiguity Resolution Approach (FARA), Least Squares Ambiguity Search Technique</a:t>
            </a:r>
          </a:p>
          <a:p>
            <a:r>
              <a:rPr lang="en-US" dirty="0" smtClean="0"/>
              <a:t>Enables transition from float to fixed solutions</a:t>
            </a:r>
          </a:p>
          <a:p>
            <a:pPr lvl="1"/>
            <a:r>
              <a:rPr lang="en-US" dirty="0" smtClean="0"/>
              <a:t>After resolution, observation fixing is remarkably simple: add the carrier ambiguities to the carrier phase observations and solve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Extended Methods</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Carrier Phase Ambiguity Resolution</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2530331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Ph.D. Proposal</a:t>
            </a:r>
            <a:endParaRPr lang="en-US" dirty="0"/>
          </a:p>
        </p:txBody>
      </p:sp>
      <p:sp>
        <p:nvSpPr>
          <p:cNvPr id="3" name="Inhaltsplatzhalter 2"/>
          <p:cNvSpPr>
            <a:spLocks noGrp="1"/>
          </p:cNvSpPr>
          <p:nvPr>
            <p:ph idx="1"/>
          </p:nvPr>
        </p:nvSpPr>
        <p:spPr>
          <a:xfrm>
            <a:off x="457200" y="2133600"/>
            <a:ext cx="8229600" cy="4114800"/>
          </a:xfrm>
        </p:spPr>
        <p:txBody>
          <a:bodyPr>
            <a:normAutofit fontScale="92500" lnSpcReduction="20000"/>
          </a:bodyPr>
          <a:lstStyle/>
          <a:p>
            <a:pPr marL="0" indent="0" algn="ctr">
              <a:buNone/>
            </a:pPr>
            <a:r>
              <a:rPr lang="en-US" dirty="0" smtClean="0"/>
              <a:t>Purpose:</a:t>
            </a:r>
          </a:p>
          <a:p>
            <a:pPr marL="0" indent="0" algn="ctr">
              <a:buNone/>
            </a:pPr>
            <a:endParaRPr lang="en-US" sz="3000" dirty="0" smtClean="0"/>
          </a:p>
          <a:p>
            <a:pPr marL="0" indent="0" algn="ctr">
              <a:buNone/>
            </a:pPr>
            <a:r>
              <a:rPr lang="en-US" b="1" dirty="0" smtClean="0"/>
              <a:t>Use GPS satellites to provide centimeter-scale accuracy in the </a:t>
            </a:r>
            <a:r>
              <a:rPr lang="en-US" b="1" i="1" dirty="0" smtClean="0"/>
              <a:t>relative</a:t>
            </a:r>
            <a:r>
              <a:rPr lang="en-US" b="1" dirty="0" smtClean="0"/>
              <a:t> localization of networked sensor nodes</a:t>
            </a:r>
          </a:p>
          <a:p>
            <a:pPr marL="0" indent="0" algn="ctr">
              <a:buNone/>
            </a:pPr>
            <a:endParaRPr lang="en-US" dirty="0"/>
          </a:p>
          <a:p>
            <a:r>
              <a:rPr lang="en-US" dirty="0"/>
              <a:t>A different use case for the GPS signals and observables as outlined in this presentation and in the Area </a:t>
            </a:r>
            <a:r>
              <a:rPr lang="en-US" dirty="0" smtClean="0"/>
              <a:t>Paper.</a:t>
            </a:r>
            <a:endParaRPr lang="en-US" dirty="0"/>
          </a:p>
          <a:p>
            <a:pPr marL="0" indent="0" algn="ctr">
              <a:buNone/>
            </a:pPr>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2602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Ph.D. Proposal</a:t>
            </a:r>
            <a:endParaRPr lang="en-US" dirty="0"/>
          </a:p>
        </p:txBody>
      </p:sp>
      <p:sp>
        <p:nvSpPr>
          <p:cNvPr id="3" name="Inhaltsplatzhalter 2"/>
          <p:cNvSpPr>
            <a:spLocks noGrp="1"/>
          </p:cNvSpPr>
          <p:nvPr>
            <p:ph idx="1"/>
          </p:nvPr>
        </p:nvSpPr>
        <p:spPr>
          <a:xfrm>
            <a:off x="457200" y="1676400"/>
            <a:ext cx="8229600" cy="4953000"/>
          </a:xfrm>
        </p:spPr>
        <p:txBody>
          <a:bodyPr>
            <a:normAutofit fontScale="62500" lnSpcReduction="20000"/>
          </a:bodyPr>
          <a:lstStyle/>
          <a:p>
            <a:pPr marL="0" indent="0" algn="ctr">
              <a:buNone/>
            </a:pPr>
            <a:r>
              <a:rPr lang="en-US" sz="4500" dirty="0" smtClean="0"/>
              <a:t>Motivation:</a:t>
            </a:r>
          </a:p>
          <a:p>
            <a:pPr marL="0" indent="0" algn="ctr">
              <a:buNone/>
            </a:pPr>
            <a:endParaRPr lang="en-US" sz="1700" dirty="0" smtClean="0"/>
          </a:p>
          <a:p>
            <a:pPr marL="514350" indent="-514350">
              <a:buFont typeface="+mj-lt"/>
              <a:buAutoNum type="arabicParenR"/>
            </a:pPr>
            <a:r>
              <a:rPr lang="en-US" dirty="0" smtClean="0"/>
              <a:t>The use of GPS in mobile deployments, such as automated driving of cars, formation flying of unmanned air vehicles, or the localization of sensor nodes, where high-accuracy </a:t>
            </a:r>
            <a:r>
              <a:rPr lang="en-US" i="1" dirty="0" smtClean="0"/>
              <a:t>relative</a:t>
            </a:r>
            <a:r>
              <a:rPr lang="en-US" dirty="0" smtClean="0"/>
              <a:t> coordinates are needed is impractical with the current state of the art in GPS technology</a:t>
            </a:r>
          </a:p>
          <a:p>
            <a:pPr marL="514350" indent="-514350">
              <a:buFont typeface="+mj-lt"/>
              <a:buAutoNum type="arabicParenR"/>
            </a:pPr>
            <a:r>
              <a:rPr lang="en-US" dirty="0" smtClean="0"/>
              <a:t>Low-cost receivers exhibit large errors on the order of tens of meters</a:t>
            </a:r>
          </a:p>
          <a:p>
            <a:pPr marL="514350" indent="-514350">
              <a:buFont typeface="+mj-lt"/>
              <a:buAutoNum type="arabicParenR"/>
            </a:pPr>
            <a:r>
              <a:rPr lang="en-US" dirty="0" smtClean="0"/>
              <a:t>High-accuracy devices are prohibitively expensive, reaching into the thousands for survey-grade equipment</a:t>
            </a:r>
          </a:p>
          <a:p>
            <a:pPr marL="514350" indent="-514350">
              <a:buFont typeface="+mj-lt"/>
              <a:buAutoNum type="arabicParenR"/>
            </a:pPr>
            <a:r>
              <a:rPr lang="en-US" dirty="0" smtClean="0"/>
              <a:t>Most precision applications require lengthy calibration and data collection times before achieving their desired accuracy</a:t>
            </a:r>
          </a:p>
          <a:p>
            <a:pPr marL="914400" lvl="1" indent="-514350">
              <a:buFont typeface="Arial" pitchFamily="34" charset="0"/>
              <a:buChar char="•"/>
            </a:pPr>
            <a:r>
              <a:rPr lang="en-US" dirty="0" smtClean="0"/>
              <a:t>Not ideal for real-time deployments or impromptu setups</a:t>
            </a:r>
          </a:p>
          <a:p>
            <a:pPr marL="514350" indent="-514350">
              <a:buFont typeface="+mj-lt"/>
              <a:buAutoNum type="arabicParenR"/>
            </a:pPr>
            <a:r>
              <a:rPr lang="en-US" dirty="0" smtClean="0"/>
              <a:t>Existing solutions require reference stations or hubs and cannot operate in a truly distributed sense</a:t>
            </a:r>
          </a:p>
          <a:p>
            <a:pPr marL="0" indent="0" algn="ctr">
              <a:buNone/>
            </a:pPr>
            <a:endParaRPr lang="en-US" dirty="0"/>
          </a:p>
          <a:p>
            <a:r>
              <a:rPr lang="en-US" sz="4400" dirty="0"/>
              <a:t>Research will comprise at least five </a:t>
            </a:r>
            <a:r>
              <a:rPr lang="en-US" sz="4400" dirty="0" smtClean="0"/>
              <a:t>distinct contributions to GPS localization, as follows.</a:t>
            </a:r>
            <a:endParaRPr lang="en-US" sz="4400" dirty="0"/>
          </a:p>
          <a:p>
            <a:pPr marL="0" indent="0" algn="ctr">
              <a:buNone/>
            </a:pPr>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94032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600200"/>
            <a:ext cx="8229600" cy="1752600"/>
          </a:xfrm>
        </p:spPr>
        <p:txBody>
          <a:bodyPr>
            <a:normAutofit/>
          </a:bodyPr>
          <a:lstStyle/>
          <a:p>
            <a:pPr marL="0" indent="0" algn="ctr">
              <a:buNone/>
            </a:pPr>
            <a:r>
              <a:rPr lang="en-US" b="1" dirty="0" smtClean="0"/>
              <a:t>Contribute to the accepted GPS observable models by further characterizing previously unexplored or ignored sources of error</a:t>
            </a:r>
          </a:p>
          <a:p>
            <a:pPr marL="0" indent="0">
              <a:buNone/>
            </a:pPr>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#1</a:t>
            </a:r>
            <a:endParaRPr lang="en-US" sz="2800" dirty="0">
              <a:solidFill>
                <a:schemeClr val="tx1">
                  <a:lumMod val="75000"/>
                  <a:lumOff val="25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3577041"/>
            <a:ext cx="3352800" cy="2823759"/>
          </a:xfrm>
          <a:prstGeom prst="rect">
            <a:avLst/>
          </a:prstGeom>
        </p:spPr>
      </p:pic>
      <p:sp>
        <p:nvSpPr>
          <p:cNvPr id="5" name="TextBox 4"/>
          <p:cNvSpPr txBox="1"/>
          <p:nvPr/>
        </p:nvSpPr>
        <p:spPr>
          <a:xfrm>
            <a:off x="5029200" y="3711476"/>
            <a:ext cx="2971801" cy="2308324"/>
          </a:xfrm>
          <a:prstGeom prst="rect">
            <a:avLst/>
          </a:prstGeom>
          <a:noFill/>
        </p:spPr>
        <p:txBody>
          <a:bodyPr wrap="square" rtlCol="0">
            <a:spAutoFit/>
          </a:bodyPr>
          <a:lstStyle/>
          <a:p>
            <a:r>
              <a:rPr lang="en-US" sz="2400" dirty="0" smtClean="0"/>
              <a:t>Notable sources of unaccounted error in the </a:t>
            </a:r>
            <a:r>
              <a:rPr lang="en-US" sz="2400" i="1" dirty="0" smtClean="0"/>
              <a:t>relative</a:t>
            </a:r>
            <a:r>
              <a:rPr lang="en-US" sz="2400" dirty="0" smtClean="0"/>
              <a:t> case due to the </a:t>
            </a:r>
            <a:r>
              <a:rPr lang="en-US" sz="2400" dirty="0" err="1" smtClean="0"/>
              <a:t>Sagnac</a:t>
            </a:r>
            <a:r>
              <a:rPr lang="en-US" sz="2400" dirty="0" smtClean="0"/>
              <a:t> Effect and its corresponding corrections</a:t>
            </a:r>
            <a:endParaRPr lang="en-US" sz="2400" dirty="0"/>
          </a:p>
        </p:txBody>
      </p:sp>
    </p:spTree>
    <p:extLst>
      <p:ext uri="{BB962C8B-B14F-4D97-AF65-F5344CB8AC3E}">
        <p14:creationId xmlns:p14="http://schemas.microsoft.com/office/powerpoint/2010/main" val="8535969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381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fik 3" descr="136581138_display.jpg"/>
          <p:cNvPicPr>
            <a:picLocks noChangeAspect="1"/>
          </p:cNvPicPr>
          <p:nvPr/>
        </p:nvPicPr>
        <p:blipFill>
          <a:blip r:embed="rId2" cstate="print"/>
          <a:stretch>
            <a:fillRect/>
          </a:stretch>
        </p:blipFill>
        <p:spPr>
          <a:xfrm>
            <a:off x="457200" y="228600"/>
            <a:ext cx="1143000" cy="1143000"/>
          </a:xfrm>
          <a:prstGeom prst="rect">
            <a:avLst/>
          </a:prstGeom>
        </p:spPr>
      </p:pic>
      <p:sp>
        <p:nvSpPr>
          <p:cNvPr id="11"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12"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#1</a:t>
            </a:r>
            <a:endParaRPr lang="en-US" sz="2800" dirty="0">
              <a:solidFill>
                <a:schemeClr val="tx1">
                  <a:lumMod val="75000"/>
                  <a:lumOff val="25000"/>
                </a:schemeClr>
              </a:solidFill>
            </a:endParaRPr>
          </a:p>
        </p:txBody>
      </p:sp>
      <p:cxnSp>
        <p:nvCxnSpPr>
          <p:cNvPr id="15" name="Straight Connector 14"/>
          <p:cNvCxnSpPr/>
          <p:nvPr/>
        </p:nvCxnSpPr>
        <p:spPr>
          <a:xfrm>
            <a:off x="3886200" y="1981200"/>
            <a:ext cx="1981200" cy="190500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581400" y="1905000"/>
            <a:ext cx="1219200" cy="190500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2819400" y="17526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Oval 20"/>
          <p:cNvSpPr/>
          <p:nvPr/>
        </p:nvSpPr>
        <p:spPr>
          <a:xfrm>
            <a:off x="3505200" y="1802674"/>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70" name="Group 69"/>
          <p:cNvGrpSpPr/>
          <p:nvPr/>
        </p:nvGrpSpPr>
        <p:grpSpPr>
          <a:xfrm rot="180000">
            <a:off x="3810000" y="5105400"/>
            <a:ext cx="2743200" cy="0"/>
            <a:chOff x="3810000" y="5105400"/>
            <a:chExt cx="2743200" cy="0"/>
          </a:xfrm>
        </p:grpSpPr>
        <p:cxnSp>
          <p:nvCxnSpPr>
            <p:cNvPr id="37" name="Straight Connector 36"/>
            <p:cNvCxnSpPr>
              <a:stCxn id="17" idx="2"/>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endCxn id="17" idx="6"/>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rot="4380000">
            <a:off x="3810016" y="5105416"/>
            <a:ext cx="2743200" cy="0"/>
            <a:chOff x="3810000" y="5105400"/>
            <a:chExt cx="2743200" cy="0"/>
          </a:xfrm>
        </p:grpSpPr>
        <p:cxnSp>
          <p:nvCxnSpPr>
            <p:cNvPr id="72" name="Straight Connector 71"/>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sp>
        <p:nvSpPr>
          <p:cNvPr id="18" name="Oval 17"/>
          <p:cNvSpPr/>
          <p:nvPr/>
        </p:nvSpPr>
        <p:spPr>
          <a:xfrm>
            <a:off x="3733800" y="4944292"/>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Oval 18"/>
          <p:cNvSpPr/>
          <p:nvPr/>
        </p:nvSpPr>
        <p:spPr>
          <a:xfrm>
            <a:off x="3733800" y="4948646"/>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756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fill="hold" grpId="0" nodeType="clickEffect">
                                  <p:stCondLst>
                                    <p:cond delay="0"/>
                                  </p:stCondLst>
                                  <p:childTnLst>
                                    <p:animMotion origin="layout" path="M 3.33333E-6 -0.0007 L 0.00277 -0.025 L 0.00694 -0.04722 C 0.00885 -0.05509 0.01232 -0.06736 0.01527 -0.0757 C 0.01823 -0.08403 0.02031 -0.08912 0.025 -0.09792 C 0.03055 -0.11019 0.03698 -0.11968 0.04288 -0.12801 C 0.04878 -0.13634 0.05382 -0.14167 0.06041 -0.14815 L 0.08194 -0.1662 L 0.10677 -0.18009 " pathEditMode="relative" rAng="0" ptsTypes="FAfafaFAF">
                                      <p:cBhvr>
                                        <p:cTn id="6" dur="2000" fill="hold"/>
                                        <p:tgtEl>
                                          <p:spTgt spid="19"/>
                                        </p:tgtEl>
                                        <p:attrNameLst>
                                          <p:attrName>ppt_x</p:attrName>
                                          <p:attrName>ppt_y</p:attrName>
                                        </p:attrNameLst>
                                      </p:cBhvr>
                                      <p:rCtr x="5330" y="-8981"/>
                                    </p:animMotion>
                                  </p:childTnLst>
                                </p:cTn>
                              </p:par>
                              <p:par>
                                <p:cTn id="7" presetID="1" presetClass="entr" presetSubtype="0" fill="hold" nodeType="withEffect">
                                  <p:stCondLst>
                                    <p:cond delay="200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2200"/>
                                  </p:stCondLst>
                                  <p:childTnLst>
                                    <p:set>
                                      <p:cBhvr>
                                        <p:cTn id="10" dur="1" fill="hold">
                                          <p:stCondLst>
                                            <p:cond delay="0"/>
                                          </p:stCondLst>
                                        </p:cTn>
                                        <p:tgtEl>
                                          <p:spTgt spid="21"/>
                                        </p:tgtEl>
                                        <p:attrNameLst>
                                          <p:attrName>style.visibility</p:attrName>
                                        </p:attrNameLst>
                                      </p:cBhvr>
                                      <p:to>
                                        <p:strVal val="visible"/>
                                      </p:to>
                                    </p:set>
                                  </p:childTnLst>
                                </p:cTn>
                              </p:par>
                              <p:par>
                                <p:cTn id="11" presetID="44" presetClass="path" presetSubtype="0" fill="hold" grpId="0" nodeType="withEffect">
                                  <p:stCondLst>
                                    <p:cond delay="0"/>
                                  </p:stCondLst>
                                  <p:childTnLst>
                                    <p:animMotion origin="layout" path="M 3.33333E-6 4.07407E-6 L 0.00191 -0.02061 L 0.00625 -0.04561 L 0.01701 -0.07963 L 0.03177 -0.11019 L 0.04878 -0.13519 L 0.06927 -0.15672 L 0.09201 -0.17246 L 0.11909 -0.18357 L 0.14861 -0.18774 C 0.16527 -0.1875 0.17916 -0.18449 0.19253 -0.1794 C 0.20607 -0.17454 0.22187 -0.16274 0.22951 -0.15811 " pathEditMode="relative" rAng="0" ptsTypes="FAAAAAAAAfaF">
                                      <p:cBhvr>
                                        <p:cTn id="12" dur="3200" fill="hold"/>
                                        <p:tgtEl>
                                          <p:spTgt spid="18"/>
                                        </p:tgtEl>
                                        <p:attrNameLst>
                                          <p:attrName>ppt_x</p:attrName>
                                          <p:attrName>ppt_y</p:attrName>
                                        </p:attrNameLst>
                                      </p:cBhvr>
                                      <p:rCtr x="11476" y="-9398"/>
                                    </p:animMotion>
                                  </p:childTnLst>
                                </p:cTn>
                              </p:par>
                              <p:par>
                                <p:cTn id="13" presetID="51" presetClass="path" presetSubtype="0" fill="hold" grpId="0" nodeType="withEffect">
                                  <p:stCondLst>
                                    <p:cond delay="0"/>
                                  </p:stCondLst>
                                  <p:childTnLst>
                                    <p:animMotion origin="layout" path="M 0.10834 0.02222 L 0.06771 0.00347 C 0.0599 -0.0007 0.0474 -0.00278 0.03386 -0.00278 C 0.01945 -0.00278 0.00504 0.00162 -3.33333E-6 0.00347 " pathEditMode="relative" rAng="0" ptsTypes="FffF">
                                      <p:cBhvr>
                                        <p:cTn id="14" dur="3200" spd="-100000" fill="hold"/>
                                        <p:tgtEl>
                                          <p:spTgt spid="20"/>
                                        </p:tgtEl>
                                        <p:attrNameLst>
                                          <p:attrName>ppt_x</p:attrName>
                                          <p:attrName>ppt_y</p:attrName>
                                        </p:attrNameLst>
                                      </p:cBhvr>
                                      <p:rCtr x="-5417" y="-1250"/>
                                    </p:animMotion>
                                  </p:childTnLst>
                                </p:cTn>
                              </p:par>
                              <p:par>
                                <p:cTn id="15" presetID="1" presetClass="entr" presetSubtype="0" fill="hold" nodeType="withEffect">
                                  <p:stCondLst>
                                    <p:cond delay="3200"/>
                                  </p:stCondLst>
                                  <p:childTnLst>
                                    <p:set>
                                      <p:cBhvr>
                                        <p:cTn id="16" dur="1" fill="hold">
                                          <p:stCondLst>
                                            <p:cond delay="0"/>
                                          </p:stCondLst>
                                        </p:cTn>
                                        <p:tgtEl>
                                          <p:spTgt spid="15"/>
                                        </p:tgtEl>
                                        <p:attrNameLst>
                                          <p:attrName>style.visibility</p:attrName>
                                        </p:attrNameLst>
                                      </p:cBhvr>
                                      <p:to>
                                        <p:strVal val="visible"/>
                                      </p:to>
                                    </p:set>
                                  </p:childTnLst>
                                </p:cTn>
                              </p:par>
                              <p:par>
                                <p:cTn id="17" presetID="8" presetClass="emph" presetSubtype="0" fill="hold" nodeType="withEffect">
                                  <p:stCondLst>
                                    <p:cond delay="0"/>
                                  </p:stCondLst>
                                  <p:childTnLst>
                                    <p:animRot by="4200000">
                                      <p:cBhvr>
                                        <p:cTn id="18" dur="2000" fill="hold"/>
                                        <p:tgtEl>
                                          <p:spTgt spid="70"/>
                                        </p:tgtEl>
                                        <p:attrNameLst>
                                          <p:attrName>r</p:attrName>
                                        </p:attrNameLst>
                                      </p:cBhvr>
                                    </p:animRot>
                                  </p:childTnLst>
                                </p:cTn>
                              </p:par>
                              <p:par>
                                <p:cTn id="19" presetID="1" presetClass="entr" presetSubtype="0" fill="hold" nodeType="withEffect">
                                  <p:stCondLst>
                                    <p:cond delay="2000"/>
                                  </p:stCondLst>
                                  <p:childTnLst>
                                    <p:set>
                                      <p:cBhvr>
                                        <p:cTn id="20" dur="1" fill="hold">
                                          <p:stCondLst>
                                            <p:cond delay="0"/>
                                          </p:stCondLst>
                                        </p:cTn>
                                        <p:tgtEl>
                                          <p:spTgt spid="71"/>
                                        </p:tgtEl>
                                        <p:attrNameLst>
                                          <p:attrName>style.visibility</p:attrName>
                                        </p:attrNameLst>
                                      </p:cBhvr>
                                      <p:to>
                                        <p:strVal val="visible"/>
                                      </p:to>
                                    </p:set>
                                  </p:childTnLst>
                                </p:cTn>
                              </p:par>
                              <p:par>
                                <p:cTn id="21" presetID="8" presetClass="emph" presetSubtype="0" fill="hold" nodeType="withEffect">
                                  <p:stCondLst>
                                    <p:cond delay="2000"/>
                                  </p:stCondLst>
                                  <p:childTnLst>
                                    <p:animRot by="2940000">
                                      <p:cBhvr>
                                        <p:cTn id="22" dur="1200" fill="hold"/>
                                        <p:tgtEl>
                                          <p:spTgt spid="7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3" descr="136581138_display.jpg"/>
          <p:cNvPicPr>
            <a:picLocks noChangeAspect="1"/>
          </p:cNvPicPr>
          <p:nvPr/>
        </p:nvPicPr>
        <p:blipFill>
          <a:blip r:embed="rId2" cstate="print"/>
          <a:stretch>
            <a:fillRect/>
          </a:stretch>
        </p:blipFill>
        <p:spPr>
          <a:xfrm>
            <a:off x="457200" y="228600"/>
            <a:ext cx="1143000" cy="1143000"/>
          </a:xfrm>
          <a:prstGeom prst="rect">
            <a:avLst/>
          </a:prstGeom>
        </p:spPr>
      </p:pic>
      <p:sp>
        <p:nvSpPr>
          <p:cNvPr id="13"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17"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#1</a:t>
            </a:r>
            <a:endParaRPr lang="en-US" sz="2800" dirty="0">
              <a:solidFill>
                <a:schemeClr val="tx1">
                  <a:lumMod val="75000"/>
                  <a:lumOff val="25000"/>
                </a:schemeClr>
              </a:solidFill>
            </a:endParaRPr>
          </a:p>
        </p:txBody>
      </p:sp>
      <p:sp>
        <p:nvSpPr>
          <p:cNvPr id="19" name="Oval 18"/>
          <p:cNvSpPr/>
          <p:nvPr/>
        </p:nvSpPr>
        <p:spPr>
          <a:xfrm>
            <a:off x="381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p:cNvCxnSpPr/>
          <p:nvPr/>
        </p:nvCxnSpPr>
        <p:spPr>
          <a:xfrm>
            <a:off x="3886200" y="1981200"/>
            <a:ext cx="1981200" cy="190500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581400" y="1905000"/>
            <a:ext cx="1219200" cy="190500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4711337" y="3707674"/>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p:cNvSpPr/>
          <p:nvPr/>
        </p:nvSpPr>
        <p:spPr>
          <a:xfrm>
            <a:off x="5828211" y="3873137"/>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a:off x="3505208" y="1802609"/>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a:off x="3810000" y="1905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73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grpId="0" nodeType="clickEffect">
                                  <p:stCondLst>
                                    <p:cond delay="0"/>
                                  </p:stCondLst>
                                  <p:childTnLst>
                                    <p:animMotion origin="layout" path="M 2.22222E-6 -1.85185E-6 L 0.01024 -0.00254 C 0.01302 -0.0044 0.01545 -0.00532 0.01996 -0.00532 C 0.02274 -0.00648 0.0217 -0.00602 0.02465 -0.00625 C 0.0276 -0.00648 0.03298 -0.00717 0.03732 -0.00741 L 0.05121 -0.00717 " pathEditMode="relative" rAng="0" ptsTypes="FffaFF">
                                      <p:cBhvr>
                                        <p:cTn id="6" dur="2000" fill="hold"/>
                                        <p:tgtEl>
                                          <p:spTgt spid="22"/>
                                        </p:tgtEl>
                                        <p:attrNameLst>
                                          <p:attrName>ppt_x</p:attrName>
                                          <p:attrName>ppt_y</p:attrName>
                                        </p:attrNameLst>
                                      </p:cBhvr>
                                      <p:rCtr x="2552" y="-370"/>
                                    </p:animMotion>
                                  </p:childTnLst>
                                </p:cTn>
                              </p:par>
                              <p:par>
                                <p:cTn id="7" presetID="44" presetClass="path" presetSubtype="0" accel="50000" decel="50000" fill="hold" grpId="0" nodeType="withEffect">
                                  <p:stCondLst>
                                    <p:cond delay="0"/>
                                  </p:stCondLst>
                                  <p:childTnLst>
                                    <p:animMotion origin="layout" path="M -0.07136 -0.03172 L -0.0625 -0.0301 C -0.05504 -0.02871 -0.04636 -0.02824 -0.03577 -0.02315 L -0.01493 -0.01227 L 0.00069 -0.00093 " pathEditMode="relative" rAng="0" ptsTypes="FfFAF">
                                      <p:cBhvr>
                                        <p:cTn id="8" dur="2000" spd="-100000" fill="hold"/>
                                        <p:tgtEl>
                                          <p:spTgt spid="23"/>
                                        </p:tgtEl>
                                        <p:attrNameLst>
                                          <p:attrName>ppt_x</p:attrName>
                                          <p:attrName>ppt_y</p:attrName>
                                        </p:attrNameLst>
                                      </p:cBhvr>
                                      <p:rCtr x="3594" y="1528"/>
                                    </p:animMotion>
                                  </p:childTnLst>
                                </p:cTn>
                              </p:par>
                              <p:par>
                                <p:cTn id="9" presetID="44" presetClass="path" presetSubtype="0" accel="50000" decel="50000" fill="hold" grpId="0" nodeType="withEffect">
                                  <p:stCondLst>
                                    <p:cond delay="0"/>
                                  </p:stCondLst>
                                  <p:childTnLst>
                                    <p:animMotion origin="layout" path="M 2.22222E-6 -1.85185E-6 L 0.01024 -0.00254 C 0.01302 -0.0044 0.01545 -0.00532 0.01996 -0.00532 C 0.02274 -0.00648 0.0217 -0.00602 0.02465 -0.00625 C 0.0276 -0.00648 0.03298 -0.00717 0.03732 -0.00741 L 0.05121 -0.00717 " pathEditMode="relative" rAng="0" ptsTypes="FffaFF">
                                      <p:cBhvr>
                                        <p:cTn id="10" dur="2000" fill="hold"/>
                                        <p:tgtEl>
                                          <p:spTgt spid="24"/>
                                        </p:tgtEl>
                                        <p:attrNameLst>
                                          <p:attrName>ppt_x</p:attrName>
                                          <p:attrName>ppt_y</p:attrName>
                                        </p:attrNameLst>
                                      </p:cBhvr>
                                      <p:rCtr x="2552" y="-370"/>
                                    </p:animMotion>
                                  </p:childTnLst>
                                </p:cTn>
                              </p:par>
                              <p:par>
                                <p:cTn id="11" presetID="44" presetClass="path" presetSubtype="0" accel="50000" decel="50000" fill="hold" grpId="0" nodeType="withEffect">
                                  <p:stCondLst>
                                    <p:cond delay="0"/>
                                  </p:stCondLst>
                                  <p:childTnLst>
                                    <p:animMotion origin="layout" path="M -0.07136 -0.03172 L -0.0625 -0.0301 C -0.05504 -0.02871 -0.04636 -0.02824 -0.03577 -0.02315 L -0.01493 -0.01227 L 0.00069 -0.00093 " pathEditMode="relative" rAng="0" ptsTypes="FfFAF">
                                      <p:cBhvr>
                                        <p:cTn id="12" dur="2000" spd="-100000" fill="hold"/>
                                        <p:tgtEl>
                                          <p:spTgt spid="25"/>
                                        </p:tgtEl>
                                        <p:attrNameLst>
                                          <p:attrName>ppt_x</p:attrName>
                                          <p:attrName>ppt_y</p:attrName>
                                        </p:attrNameLst>
                                      </p:cBhvr>
                                      <p:rCtr x="3594" y="1528"/>
                                    </p:animMotion>
                                  </p:childTnLst>
                                </p:cTn>
                              </p:par>
                              <p:par>
                                <p:cTn id="13" presetID="44" presetClass="path" presetSubtype="0" accel="50000" decel="50000" fill="hold" nodeType="withEffect">
                                  <p:stCondLst>
                                    <p:cond delay="0"/>
                                  </p:stCondLst>
                                  <p:childTnLst>
                                    <p:animMotion origin="layout" path="M -0.07205 -0.03079 L -0.04548 -0.02639 C -0.03611 -0.02315 -0.02309 -0.01551 -0.01545 -0.01111 L -1.94444E-6 2.96296E-6 " pathEditMode="relative" rAng="0" ptsTypes="FfFF">
                                      <p:cBhvr>
                                        <p:cTn id="14" dur="2000" spd="-100000" fill="hold"/>
                                        <p:tgtEl>
                                          <p:spTgt spid="20"/>
                                        </p:tgtEl>
                                        <p:attrNameLst>
                                          <p:attrName>ppt_x</p:attrName>
                                          <p:attrName>ppt_y</p:attrName>
                                        </p:attrNameLst>
                                      </p:cBhvr>
                                      <p:rCtr x="3594" y="1528"/>
                                    </p:animMotion>
                                  </p:childTnLst>
                                </p:cTn>
                              </p:par>
                              <p:par>
                                <p:cTn id="15" presetID="44" presetClass="path" presetSubtype="0" accel="50000" decel="50000" fill="hold" nodeType="withEffect">
                                  <p:stCondLst>
                                    <p:cond delay="0"/>
                                  </p:stCondLst>
                                  <p:childTnLst>
                                    <p:animMotion origin="layout" path="M -0.00556 -0.00857 C -0.00295 -0.00949 0.00521 -0.01273 0.0099 -0.01412 C 0.01458 -0.01528 0.01892 -0.01574 0.0224 -0.01598 C 0.02587 -0.01621 0.02708 -0.01621 0.0309 -0.01621 C 0.03472 -0.01621 0.04253 -0.01667 0.04549 -0.01667 " pathEditMode="relative" rAng="0" ptsTypes="faaaf">
                                      <p:cBhvr>
                                        <p:cTn id="16" dur="2000" fill="hold"/>
                                        <p:tgtEl>
                                          <p:spTgt spid="21"/>
                                        </p:tgtEl>
                                        <p:attrNameLst>
                                          <p:attrName>ppt_x</p:attrName>
                                          <p:attrName>ppt_y</p:attrName>
                                        </p:attrNameLst>
                                      </p:cBhvr>
                                      <p:rCtr x="2552" y="-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3" descr="136581138_display.jpg"/>
          <p:cNvPicPr>
            <a:picLocks noChangeAspect="1"/>
          </p:cNvPicPr>
          <p:nvPr/>
        </p:nvPicPr>
        <p:blipFill>
          <a:blip r:embed="rId2" cstate="print"/>
          <a:stretch>
            <a:fillRect/>
          </a:stretch>
        </p:blipFill>
        <p:spPr>
          <a:xfrm>
            <a:off x="457200" y="228600"/>
            <a:ext cx="1143000" cy="1143000"/>
          </a:xfrm>
          <a:prstGeom prst="rect">
            <a:avLst/>
          </a:prstGeom>
        </p:spPr>
      </p:pic>
      <p:sp>
        <p:nvSpPr>
          <p:cNvPr id="13"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17"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#1</a:t>
            </a:r>
            <a:endParaRPr lang="en-US" sz="2800" dirty="0">
              <a:solidFill>
                <a:schemeClr val="tx1">
                  <a:lumMod val="75000"/>
                  <a:lumOff val="25000"/>
                </a:schemeClr>
              </a:solidFill>
            </a:endParaRPr>
          </a:p>
        </p:txBody>
      </p:sp>
      <p:sp>
        <p:nvSpPr>
          <p:cNvPr id="19" name="Oval 18"/>
          <p:cNvSpPr/>
          <p:nvPr/>
        </p:nvSpPr>
        <p:spPr>
          <a:xfrm>
            <a:off x="381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p:cNvCxnSpPr/>
          <p:nvPr/>
        </p:nvCxnSpPr>
        <p:spPr>
          <a:xfrm>
            <a:off x="3221833" y="1762125"/>
            <a:ext cx="1981200" cy="190500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024314" y="1828799"/>
            <a:ext cx="1219200" cy="190500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5176834" y="36576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p:cNvSpPr/>
          <p:nvPr/>
        </p:nvSpPr>
        <p:spPr>
          <a:xfrm>
            <a:off x="5176834" y="3657599"/>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a:off x="3164677" y="1685925"/>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a:off x="3976682" y="1752599"/>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971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grpId="0" nodeType="clickEffect">
                                  <p:stCondLst>
                                    <p:cond delay="0"/>
                                  </p:stCondLst>
                                  <p:childTnLst>
                                    <p:animMotion origin="layout" path="M -2.77778E-7 -4.44444E-6 C 0.00278 0.00093 0.01319 0.00047 0.01944 0.00209 C 0.02622 0.00348 0.03403 0.00533 0.04045 0.00834 C 0.04688 0.01135 0.0533 0.01598 0.05851 0.01991 C 0.06372 0.02385 0.0691 0.02894 0.07153 0.03172 " pathEditMode="relative" rAng="0" ptsTypes="faaaf">
                                      <p:cBhvr>
                                        <p:cTn id="6" dur="2000" fill="hold"/>
                                        <p:tgtEl>
                                          <p:spTgt spid="24"/>
                                        </p:tgtEl>
                                        <p:attrNameLst>
                                          <p:attrName>ppt_x</p:attrName>
                                          <p:attrName>ppt_y</p:attrName>
                                        </p:attrNameLst>
                                      </p:cBhvr>
                                      <p:rCtr x="3576" y="1574"/>
                                    </p:animMotion>
                                  </p:childTnLst>
                                </p:cTn>
                              </p:par>
                              <p:par>
                                <p:cTn id="7" presetID="44" presetClass="path" presetSubtype="0" accel="50000" decel="50000" fill="hold" grpId="0" nodeType="withEffect">
                                  <p:stCondLst>
                                    <p:cond delay="0"/>
                                  </p:stCondLst>
                                  <p:childTnLst>
                                    <p:animMotion origin="layout" path="M -0.05156 0.00555 C -0.04792 0.00486 -0.03507 0.00347 -0.02986 0.00254 C -0.02465 0.00162 -0.02361 0.00092 -0.01997 0.00046 C -0.01632 3.33333E-6 -0.01129 -0.00023 -0.00781 -0.00023 C -0.00434 -0.00023 -0.00122 3.33333E-6 0.00052 3.33333E-6 " pathEditMode="relative" rAng="0" ptsTypes="faaaf">
                                      <p:cBhvr>
                                        <p:cTn id="8" dur="2000" spd="-100000" fill="hold"/>
                                        <p:tgtEl>
                                          <p:spTgt spid="25"/>
                                        </p:tgtEl>
                                        <p:attrNameLst>
                                          <p:attrName>ppt_x</p:attrName>
                                          <p:attrName>ppt_y</p:attrName>
                                        </p:attrNameLst>
                                      </p:cBhvr>
                                      <p:rCtr x="2604" y="-301"/>
                                    </p:animMotion>
                                  </p:childTnLst>
                                </p:cTn>
                              </p:par>
                              <p:par>
                                <p:cTn id="9" presetID="44" presetClass="path" presetSubtype="0" accel="50000" decel="50000" fill="hold" nodeType="withEffect">
                                  <p:stCondLst>
                                    <p:cond delay="0"/>
                                  </p:stCondLst>
                                  <p:childTnLst>
                                    <p:animMotion origin="layout" path="M 0.00382 0.00648 C 0.00747 0.0051 0.01493 0.00672 0.02118 0.00764 C 0.02743 0.00857 0.03473 0.00996 0.04132 0.01273 C 0.04792 0.01551 0.05469 0.01968 0.06059 0.02385 C 0.0665 0.02801 0.07344 0.03473 0.07674 0.0375 " pathEditMode="relative" rAng="0" ptsTypes="faaaf">
                                      <p:cBhvr>
                                        <p:cTn id="10" dur="2000" fill="hold"/>
                                        <p:tgtEl>
                                          <p:spTgt spid="20"/>
                                        </p:tgtEl>
                                        <p:attrNameLst>
                                          <p:attrName>ppt_x</p:attrName>
                                          <p:attrName>ppt_y</p:attrName>
                                        </p:attrNameLst>
                                      </p:cBhvr>
                                      <p:rCtr x="3646" y="1481"/>
                                    </p:animMotion>
                                  </p:childTnLst>
                                </p:cTn>
                              </p:par>
                              <p:par>
                                <p:cTn id="11" presetID="44" presetClass="path" presetSubtype="0" accel="50000" decel="50000" fill="hold" nodeType="withEffect">
                                  <p:stCondLst>
                                    <p:cond delay="0"/>
                                  </p:stCondLst>
                                  <p:childTnLst>
                                    <p:animMotion origin="layout" path="M -0.04566 0.01666 C -0.04375 0.01527 -0.0401 0.01643 -0.03819 0.01597 C -0.03507 0.0155 -0.03073 0.01527 -0.02691 0.01458 C -0.02309 0.01388 -0.0184 0.01226 -0.01476 0.0118 C -0.01111 0.01134 -0.00833 0.01111 -0.00486 0.01111 L 0.0059 0.01134 " pathEditMode="relative" rAng="0" ptsTypes="faaaFf">
                                      <p:cBhvr>
                                        <p:cTn id="12" dur="2000" spd="-100000" fill="hold"/>
                                        <p:tgtEl>
                                          <p:spTgt spid="21"/>
                                        </p:tgtEl>
                                        <p:attrNameLst>
                                          <p:attrName>ppt_x</p:attrName>
                                          <p:attrName>ppt_y</p:attrName>
                                        </p:attrNameLst>
                                      </p:cBhvr>
                                      <p:rCtr x="2569" y="-278"/>
                                    </p:animMotion>
                                  </p:childTnLst>
                                </p:cTn>
                              </p:par>
                              <p:par>
                                <p:cTn id="13" presetID="44" presetClass="path" presetSubtype="0" accel="50000" decel="50000" fill="hold" grpId="0" nodeType="withEffect">
                                  <p:stCondLst>
                                    <p:cond delay="0"/>
                                  </p:stCondLst>
                                  <p:childTnLst>
                                    <p:animMotion origin="layout" path="M -0.05017 0.0088 C -0.0467 0.00579 -0.03542 0.00371 -0.03021 0.00232 C -0.025 0.00093 -0.02205 0.0007 -0.0184 0.00024 C -0.01476 -0.00023 -0.01163 -0.00046 -0.00851 -0.00046 C -0.00538 -0.00046 -0.00122 0.00024 0.00069 0.00047 " pathEditMode="relative" rAng="0" ptsTypes="faaaf">
                                      <p:cBhvr>
                                        <p:cTn id="14" dur="2000" spd="-100000" fill="hold"/>
                                        <p:tgtEl>
                                          <p:spTgt spid="23"/>
                                        </p:tgtEl>
                                        <p:attrNameLst>
                                          <p:attrName>ppt_x</p:attrName>
                                          <p:attrName>ppt_y</p:attrName>
                                        </p:attrNameLst>
                                      </p:cBhvr>
                                      <p:rCtr x="2535" y="-463"/>
                                    </p:animMotion>
                                  </p:childTnLst>
                                </p:cTn>
                              </p:par>
                              <p:par>
                                <p:cTn id="15" presetID="44" presetClass="path" presetSubtype="0" accel="50000" decel="50000" fill="hold" grpId="0" nodeType="withEffect">
                                  <p:stCondLst>
                                    <p:cond delay="0"/>
                                  </p:stCondLst>
                                  <p:childTnLst>
                                    <p:animMotion origin="layout" path="M 0.00069 0.00047 C 0.0026 -0.00092 0.00868 0.0007 0.01441 0.00209 C 0.02014 0.00348 0.02847 0.00579 0.0349 0.00834 C 0.04132 0.01088 0.04705 0.01412 0.05312 0.01783 C 0.0592 0.02153 0.06753 0.02825 0.07135 0.03102 " pathEditMode="relative" rAng="0" ptsTypes="faaaf">
                                      <p:cBhvr>
                                        <p:cTn id="16" dur="2000" fill="hold"/>
                                        <p:tgtEl>
                                          <p:spTgt spid="22"/>
                                        </p:tgtEl>
                                        <p:attrNameLst>
                                          <p:attrName>ppt_x</p:attrName>
                                          <p:attrName>ppt_y</p:attrName>
                                        </p:attrNameLst>
                                      </p:cBhvr>
                                      <p:rCtr x="3524" y="145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3" descr="136581138_display.jpg"/>
          <p:cNvPicPr>
            <a:picLocks noChangeAspect="1"/>
          </p:cNvPicPr>
          <p:nvPr/>
        </p:nvPicPr>
        <p:blipFill>
          <a:blip r:embed="rId2" cstate="print"/>
          <a:stretch>
            <a:fillRect/>
          </a:stretch>
        </p:blipFill>
        <p:spPr>
          <a:xfrm>
            <a:off x="457200" y="228600"/>
            <a:ext cx="1143000" cy="1143000"/>
          </a:xfrm>
          <a:prstGeom prst="rect">
            <a:avLst/>
          </a:prstGeom>
        </p:spPr>
      </p:pic>
      <p:sp>
        <p:nvSpPr>
          <p:cNvPr id="13"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17"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#1</a:t>
            </a:r>
            <a:endParaRPr lang="en-US" sz="2800" dirty="0">
              <a:solidFill>
                <a:schemeClr val="tx1">
                  <a:lumMod val="75000"/>
                  <a:lumOff val="25000"/>
                </a:schemeClr>
              </a:solidFill>
            </a:endParaRPr>
          </a:p>
        </p:txBody>
      </p:sp>
      <p:sp>
        <p:nvSpPr>
          <p:cNvPr id="19" name="Oval 18"/>
          <p:cNvSpPr/>
          <p:nvPr/>
        </p:nvSpPr>
        <p:spPr>
          <a:xfrm>
            <a:off x="381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p:cNvCxnSpPr/>
          <p:nvPr/>
        </p:nvCxnSpPr>
        <p:spPr>
          <a:xfrm>
            <a:off x="3886200" y="1981200"/>
            <a:ext cx="1981200" cy="190500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581400" y="1905000"/>
            <a:ext cx="1219200" cy="190500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4711337" y="3707674"/>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p:cNvSpPr/>
          <p:nvPr/>
        </p:nvSpPr>
        <p:spPr>
          <a:xfrm>
            <a:off x="5828211" y="3873137"/>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a:off x="3505208" y="1802609"/>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a:off x="3810000" y="1905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437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path" presetSubtype="0" accel="50000" decel="50000" fill="hold" grpId="0" nodeType="clickEffect">
                                  <p:stCondLst>
                                    <p:cond delay="0"/>
                                  </p:stCondLst>
                                  <p:childTnLst>
                                    <p:animMotion origin="layout" path="M 2.22222E-6 -1.85185E-6 L 0.01024 -0.00254 C 0.01302 -0.0044 0.01545 -0.00532 0.01996 -0.00532 C 0.02274 -0.00648 0.0217 -0.00602 0.02465 -0.00625 C 0.0276 -0.00648 0.03298 -0.00717 0.03732 -0.00741 L 0.05121 -0.00717 " pathEditMode="relative" rAng="0" ptsTypes="FffaFF">
                                      <p:cBhvr>
                                        <p:cTn id="6" dur="2000" fill="hold"/>
                                        <p:tgtEl>
                                          <p:spTgt spid="22"/>
                                        </p:tgtEl>
                                        <p:attrNameLst>
                                          <p:attrName>ppt_x</p:attrName>
                                          <p:attrName>ppt_y</p:attrName>
                                        </p:attrNameLst>
                                      </p:cBhvr>
                                      <p:rCtr x="2552" y="-370"/>
                                    </p:animMotion>
                                  </p:childTnLst>
                                </p:cTn>
                              </p:par>
                              <p:par>
                                <p:cTn id="7" presetID="44" presetClass="path" presetSubtype="0" accel="50000" decel="50000" fill="hold" grpId="0" nodeType="withEffect">
                                  <p:stCondLst>
                                    <p:cond delay="0"/>
                                  </p:stCondLst>
                                  <p:childTnLst>
                                    <p:animMotion origin="layout" path="M -0.07136 -0.03172 L -0.0625 -0.0301 C -0.05504 -0.02871 -0.04636 -0.02824 -0.03577 -0.02315 L -0.01493 -0.01227 L 0.00069 -0.00093 " pathEditMode="relative" rAng="0" ptsTypes="FfFAF">
                                      <p:cBhvr>
                                        <p:cTn id="8" dur="2000" spd="-100000" fill="hold"/>
                                        <p:tgtEl>
                                          <p:spTgt spid="23"/>
                                        </p:tgtEl>
                                        <p:attrNameLst>
                                          <p:attrName>ppt_x</p:attrName>
                                          <p:attrName>ppt_y</p:attrName>
                                        </p:attrNameLst>
                                      </p:cBhvr>
                                      <p:rCtr x="3594" y="1528"/>
                                    </p:animMotion>
                                  </p:childTnLst>
                                </p:cTn>
                              </p:par>
                              <p:par>
                                <p:cTn id="9" presetID="44" presetClass="path" presetSubtype="0" accel="50000" decel="50000" fill="hold" grpId="0" nodeType="withEffect">
                                  <p:stCondLst>
                                    <p:cond delay="0"/>
                                  </p:stCondLst>
                                  <p:childTnLst>
                                    <p:animMotion origin="layout" path="M 3.33333E-6 -4.07407E-6 L 0.00868 0.0007 L 0.01771 0.00232 " pathEditMode="relative" rAng="0" ptsTypes="FAF">
                                      <p:cBhvr>
                                        <p:cTn id="10" dur="2000" fill="hold"/>
                                        <p:tgtEl>
                                          <p:spTgt spid="24"/>
                                        </p:tgtEl>
                                        <p:attrNameLst>
                                          <p:attrName>ppt_x</p:attrName>
                                          <p:attrName>ppt_y</p:attrName>
                                        </p:attrNameLst>
                                      </p:cBhvr>
                                      <p:rCtr x="885" y="116"/>
                                    </p:animMotion>
                                  </p:childTnLst>
                                </p:cTn>
                              </p:par>
                              <p:par>
                                <p:cTn id="11" presetID="44" presetClass="path" presetSubtype="0" accel="50000" decel="50000" fill="hold" grpId="0" nodeType="withEffect">
                                  <p:stCondLst>
                                    <p:cond delay="0"/>
                                  </p:stCondLst>
                                  <p:childTnLst>
                                    <p:animMotion origin="layout" path="M -0.01615 -0.0125 L -0.00642 -0.00764 L 0.00069 -0.00093 " pathEditMode="relative" rAng="0" ptsTypes="FAF">
                                      <p:cBhvr>
                                        <p:cTn id="12" dur="2000" spd="-100000" fill="hold"/>
                                        <p:tgtEl>
                                          <p:spTgt spid="25"/>
                                        </p:tgtEl>
                                        <p:attrNameLst>
                                          <p:attrName>ppt_x</p:attrName>
                                          <p:attrName>ppt_y</p:attrName>
                                        </p:attrNameLst>
                                      </p:cBhvr>
                                      <p:rCtr x="833" y="579"/>
                                    </p:animMotion>
                                  </p:childTnLst>
                                </p:cTn>
                              </p:par>
                              <p:par>
                                <p:cTn id="13" presetID="44" presetClass="path" presetSubtype="0" accel="50000" decel="50000" fill="hold" nodeType="withEffect">
                                  <p:stCondLst>
                                    <p:cond delay="0"/>
                                  </p:stCondLst>
                                  <p:childTnLst>
                                    <p:animMotion origin="layout" path="M -0.03402 -0.01482 L -0.02413 -0.00509 L -0.01319 -0.00695 L -0.00382 0.00116 L 0.00243 0.00416 " pathEditMode="relative" rAng="0" ptsTypes="FAAAF">
                                      <p:cBhvr>
                                        <p:cTn id="14" dur="2000" spd="-100000" fill="hold"/>
                                        <p:tgtEl>
                                          <p:spTgt spid="20"/>
                                        </p:tgtEl>
                                        <p:attrNameLst>
                                          <p:attrName>ppt_x</p:attrName>
                                          <p:attrName>ppt_y</p:attrName>
                                        </p:attrNameLst>
                                      </p:cBhvr>
                                      <p:rCtr x="1823" y="949"/>
                                    </p:animMotion>
                                  </p:childTnLst>
                                </p:cTn>
                              </p:par>
                              <p:par>
                                <p:cTn id="15" presetID="44" presetClass="path" presetSubtype="0" accel="50000" decel="50000" fill="hold" nodeType="withEffect">
                                  <p:stCondLst>
                                    <p:cond delay="0"/>
                                  </p:stCondLst>
                                  <p:childTnLst>
                                    <p:animMotion origin="layout" path="M -0.00555 -0.00857 C 0.00295 -0.00996 0.02327 -0.01343 0.03177 -0.01482 " pathEditMode="relative" rAng="0" ptsTypes="ff">
                                      <p:cBhvr>
                                        <p:cTn id="16" dur="2000" fill="hold"/>
                                        <p:tgtEl>
                                          <p:spTgt spid="21"/>
                                        </p:tgtEl>
                                        <p:attrNameLst>
                                          <p:attrName>ppt_x</p:attrName>
                                          <p:attrName>ppt_y</p:attrName>
                                        </p:attrNameLst>
                                      </p:cBhvr>
                                      <p:rCtr x="1858" y="-324"/>
                                    </p:animMotion>
                                  </p:childTnLst>
                                </p:cTn>
                              </p:par>
                              <p:par>
                                <p:cTn id="17" presetID="8" presetClass="emph" presetSubtype="0" fill="hold" nodeType="withEffect">
                                  <p:stCondLst>
                                    <p:cond delay="0"/>
                                  </p:stCondLst>
                                  <p:childTnLst>
                                    <p:animRot by="420000">
                                      <p:cBhvr>
                                        <p:cTn id="18" dur="2000" fill="hold"/>
                                        <p:tgtEl>
                                          <p:spTgt spid="20"/>
                                        </p:tgtEl>
                                        <p:attrNameLst>
                                          <p:attrName>r</p:attrName>
                                        </p:attrNameLst>
                                      </p:cBhvr>
                                    </p:animRot>
                                  </p:childTnLst>
                                </p:cTn>
                              </p:par>
                              <p:par>
                                <p:cTn id="19" presetID="6" presetClass="emph" presetSubtype="0" fill="hold" nodeType="withEffect">
                                  <p:stCondLst>
                                    <p:cond delay="0"/>
                                  </p:stCondLst>
                                  <p:childTnLst>
                                    <p:animScale>
                                      <p:cBhvr>
                                        <p:cTn id="20" dur="2000" fill="hold"/>
                                        <p:tgtEl>
                                          <p:spTgt spid="20"/>
                                        </p:tgtEl>
                                      </p:cBhvr>
                                      <p:by x="85000" y="85000"/>
                                    </p:animScale>
                                  </p:childTnLst>
                                </p:cTn>
                              </p:par>
                              <p:par>
                                <p:cTn id="21" presetID="8" presetClass="emph" presetSubtype="0" fill="hold" nodeType="withEffect">
                                  <p:stCondLst>
                                    <p:cond delay="0"/>
                                  </p:stCondLst>
                                  <p:childTnLst>
                                    <p:animRot by="-390000">
                                      <p:cBhvr>
                                        <p:cTn id="22" dur="2000" fill="hold"/>
                                        <p:tgtEl>
                                          <p:spTgt spid="21"/>
                                        </p:tgtEl>
                                        <p:attrNameLst>
                                          <p:attrName>r</p:attrName>
                                        </p:attrNameLst>
                                      </p:cBhvr>
                                    </p:animRot>
                                  </p:childTnLst>
                                </p:cTn>
                              </p:par>
                              <p:par>
                                <p:cTn id="23" presetID="6" presetClass="emph" presetSubtype="0" fill="hold" nodeType="withEffect">
                                  <p:stCondLst>
                                    <p:cond delay="0"/>
                                  </p:stCondLst>
                                  <p:childTnLst>
                                    <p:animScale>
                                      <p:cBhvr>
                                        <p:cTn id="24" dur="2000" fill="hold"/>
                                        <p:tgtEl>
                                          <p:spTgt spid="21"/>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#1</a:t>
            </a:r>
            <a:endParaRPr lang="en-US" sz="2800" dirty="0">
              <a:solidFill>
                <a:schemeClr val="tx1">
                  <a:lumMod val="75000"/>
                  <a:lumOff val="25000"/>
                </a:schemeClr>
              </a:solidFill>
            </a:endParaRPr>
          </a:p>
        </p:txBody>
      </p:sp>
      <mc:AlternateContent xmlns:mc="http://schemas.openxmlformats.org/markup-compatibility/2006" xmlns:a14="http://schemas.microsoft.com/office/drawing/2010/main">
        <mc:Choice Requires="a14">
          <p:sp>
            <p:nvSpPr>
              <p:cNvPr id="10" name="Inhaltsplatzhalter 2"/>
              <p:cNvSpPr>
                <a:spLocks noGrp="1"/>
              </p:cNvSpPr>
              <p:nvPr>
                <p:ph idx="1"/>
              </p:nvPr>
            </p:nvSpPr>
            <p:spPr>
              <a:xfrm>
                <a:off x="533400" y="1828800"/>
                <a:ext cx="8153400" cy="4800600"/>
              </a:xfrm>
            </p:spPr>
            <p:txBody>
              <a:bodyPr>
                <a:normAutofit/>
              </a:bodyPr>
              <a:lstStyle/>
              <a:p>
                <a:pPr marL="0" indent="0">
                  <a:buNone/>
                </a:pPr>
                <a:r>
                  <a:rPr lang="en-US" sz="2400" b="0" dirty="0" smtClean="0">
                    <a:ea typeface="Cambria Math"/>
                    <a:cs typeface="Calibri" pitchFamily="34" charset="0"/>
                  </a:rPr>
                  <a:t>Knowing the instantaneous Doppler shift associated with a satellite at the time of reception, we can find the range change during the clock bias time according to:</a:t>
                </a:r>
              </a:p>
              <a:p>
                <a:pPr marL="0" indent="0">
                  <a:buNone/>
                </a:pPr>
                <a:endParaRPr lang="en-US" sz="1600" b="0" dirty="0" smtClean="0">
                  <a:ea typeface="Cambria Math"/>
                  <a:cs typeface="Calibri" pitchFamily="34" charset="0"/>
                </a:endParaRPr>
              </a:p>
              <a:p>
                <a:pPr marL="0" indent="0">
                  <a:buNone/>
                </a:pPr>
                <a14:m>
                  <m:oMathPara xmlns:m="http://schemas.openxmlformats.org/officeDocument/2006/math">
                    <m:oMathParaPr>
                      <m:jc m:val="centerGroup"/>
                    </m:oMathParaPr>
                    <m:oMath xmlns:m="http://schemas.openxmlformats.org/officeDocument/2006/math">
                      <m:r>
                        <m:rPr>
                          <m:sty m:val="p"/>
                        </m:rPr>
                        <a:rPr lang="el-GR" sz="2400" i="1" smtClean="0">
                          <a:latin typeface="Cambria Math"/>
                          <a:ea typeface="Cambria Math"/>
                        </a:rPr>
                        <m:t>Δ</m:t>
                      </m:r>
                      <m:r>
                        <a:rPr lang="en-US" sz="2400" b="0" i="1" smtClean="0">
                          <a:latin typeface="Cambria Math"/>
                          <a:ea typeface="Cambria Math"/>
                        </a:rPr>
                        <m:t>𝑅</m:t>
                      </m:r>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𝑓</m:t>
                          </m:r>
                        </m:e>
                        <m:sub>
                          <m:r>
                            <a:rPr lang="en-US" sz="2400" b="0" i="1" smtClean="0">
                              <a:latin typeface="Cambria Math"/>
                              <a:ea typeface="Cambria Math"/>
                            </a:rPr>
                            <m:t>𝐷</m:t>
                          </m:r>
                        </m:sub>
                      </m:sSub>
                      <m:d>
                        <m:dPr>
                          <m:ctrlPr>
                            <a:rPr lang="en-US" sz="2400" b="0" i="1" smtClean="0">
                              <a:latin typeface="Cambria Math" panose="02040503050406030204" pitchFamily="18" charset="0"/>
                              <a:ea typeface="Cambria Math"/>
                            </a:rPr>
                          </m:ctrlPr>
                        </m:dPr>
                        <m:e>
                          <m:r>
                            <a:rPr lang="en-US" sz="2400" b="0" i="1" smtClean="0">
                              <a:latin typeface="Cambria Math"/>
                              <a:ea typeface="Cambria Math"/>
                            </a:rPr>
                            <m:t>𝑡</m:t>
                          </m:r>
                        </m:e>
                      </m:d>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𝜆</m:t>
                          </m:r>
                        </m:e>
                        <m:sub>
                          <m:r>
                            <a:rPr lang="en-US" sz="2400" b="0" i="1" smtClean="0">
                              <a:latin typeface="Cambria Math"/>
                              <a:ea typeface="Cambria Math"/>
                            </a:rPr>
                            <m:t>𝐿</m:t>
                          </m:r>
                          <m:r>
                            <a:rPr lang="en-US" sz="2400" b="0" i="1" smtClean="0">
                              <a:latin typeface="Cambria Math"/>
                              <a:ea typeface="Cambria Math"/>
                            </a:rPr>
                            <m:t>1</m:t>
                          </m:r>
                        </m:sub>
                      </m:sSub>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𝜏</m:t>
                          </m:r>
                        </m:e>
                        <m:sub>
                          <m:r>
                            <a:rPr lang="en-US" sz="2400" b="0" i="1" smtClean="0">
                              <a:latin typeface="Cambria Math"/>
                              <a:ea typeface="Cambria Math"/>
                            </a:rPr>
                            <m:t>𝑟</m:t>
                          </m:r>
                        </m:sub>
                      </m:sSub>
                      <m:r>
                        <a:rPr lang="en-US" sz="2400" b="0" i="1" smtClean="0">
                          <a:latin typeface="Cambria Math"/>
                          <a:ea typeface="Cambria Math"/>
                        </a:rPr>
                        <m:t>(</m:t>
                      </m:r>
                      <m:r>
                        <a:rPr lang="en-US" sz="2400" b="0" i="1" smtClean="0">
                          <a:latin typeface="Cambria Math"/>
                          <a:ea typeface="Cambria Math"/>
                        </a:rPr>
                        <m:t>𝑡</m:t>
                      </m:r>
                      <m:r>
                        <a:rPr lang="en-US" sz="2400" b="0" i="1" smtClean="0">
                          <a:latin typeface="Cambria Math"/>
                          <a:ea typeface="Cambria Math"/>
                        </a:rPr>
                        <m:t>)</m:t>
                      </m:r>
                    </m:oMath>
                  </m:oMathPara>
                </a14:m>
                <a:endParaRPr lang="en-US" sz="2400" i="1" dirty="0" smtClean="0">
                  <a:latin typeface="Cambria Math"/>
                  <a:ea typeface="Cambria Math"/>
                </a:endParaRPr>
              </a:p>
              <a:p>
                <a:pPr marL="0" indent="0">
                  <a:buNone/>
                </a:pPr>
                <a:endParaRPr lang="en-US" sz="2400" i="1" dirty="0">
                  <a:latin typeface="Cambria Math"/>
                  <a:ea typeface="Cambria Math"/>
                </a:endParaRPr>
              </a:p>
              <a:p>
                <a:pPr marL="0" indent="0">
                  <a:buNone/>
                </a:pPr>
                <a:r>
                  <a:rPr lang="en-US" sz="2400" i="1" dirty="0" smtClean="0">
                    <a:ea typeface="Cambria Math"/>
                  </a:rPr>
                  <a:t>Assuming </a:t>
                </a:r>
                <a:r>
                  <a:rPr lang="en-US" sz="2400" dirty="0" smtClean="0">
                    <a:ea typeface="Cambria Math"/>
                  </a:rPr>
                  <a:t>a known receiver position, we can find the ideal satellite position at the time of signal transmission IF the receiver had made its measurements exactly at the GPS epoch by minimizing the error function:</a:t>
                </a:r>
              </a:p>
              <a:p>
                <a:pPr marL="0" indent="0">
                  <a:buNone/>
                </a:pPr>
                <a:endParaRPr lang="en-US" sz="1600" i="1" dirty="0">
                  <a:ea typeface="Cambria Math"/>
                </a:endParaRPr>
              </a:p>
              <a:p>
                <a:pPr marL="0" indent="0">
                  <a:buNone/>
                </a:pPr>
                <a14:m>
                  <m:oMathPara xmlns:m="http://schemas.openxmlformats.org/officeDocument/2006/math">
                    <m:oMathParaPr>
                      <m:jc m:val="centerGroup"/>
                    </m:oMathParaPr>
                    <m:oMath xmlns:m="http://schemas.openxmlformats.org/officeDocument/2006/math">
                      <m:r>
                        <a:rPr lang="en-US" sz="2400" i="1" smtClean="0">
                          <a:latin typeface="Cambria Math"/>
                          <a:ea typeface="Cambria Math"/>
                        </a:rPr>
                        <m:t>𝜖</m:t>
                      </m:r>
                      <m:r>
                        <a:rPr lang="en-US" sz="2400" b="0" i="1" smtClean="0">
                          <a:latin typeface="Cambria Math"/>
                          <a:ea typeface="Cambria Math"/>
                        </a:rPr>
                        <m:t>=</m:t>
                      </m:r>
                      <m:r>
                        <m:rPr>
                          <m:sty m:val="p"/>
                        </m:rPr>
                        <a:rPr lang="el-GR" sz="2400" b="0" i="1" smtClean="0">
                          <a:latin typeface="Cambria Math"/>
                          <a:ea typeface="Cambria Math"/>
                        </a:rPr>
                        <m:t>Δ</m:t>
                      </m:r>
                      <m:r>
                        <a:rPr lang="en-US" sz="2400" b="0" i="1" smtClean="0">
                          <a:latin typeface="Cambria Math"/>
                          <a:ea typeface="Cambria Math"/>
                        </a:rPr>
                        <m:t>𝑅</m:t>
                      </m:r>
                      <m:r>
                        <a:rPr lang="en-US" sz="2400" b="0" i="1" smtClean="0">
                          <a:latin typeface="Cambria Math"/>
                          <a:ea typeface="Cambria Math"/>
                        </a:rPr>
                        <m:t>−[</m:t>
                      </m:r>
                      <m:r>
                        <a:rPr lang="en-US" sz="2400" b="0" i="1" smtClean="0">
                          <a:latin typeface="Cambria Math"/>
                          <a:ea typeface="Cambria Math"/>
                        </a:rPr>
                        <m:t>𝑅</m:t>
                      </m:r>
                      <m:d>
                        <m:dPr>
                          <m:ctrlPr>
                            <a:rPr lang="en-US" sz="2400" b="0" i="1" smtClean="0">
                              <a:latin typeface="Cambria Math" panose="02040503050406030204" pitchFamily="18" charset="0"/>
                              <a:ea typeface="Cambria Math"/>
                            </a:rPr>
                          </m:ctrlPr>
                        </m:dPr>
                        <m:e>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𝑒𝑝𝑜𝑐h</m:t>
                              </m:r>
                            </m:sub>
                          </m:sSub>
                        </m:e>
                      </m:d>
                      <m:r>
                        <a:rPr lang="en-US" sz="2400" b="0" i="1" smtClean="0">
                          <a:latin typeface="Cambria Math"/>
                          <a:ea typeface="Cambria Math"/>
                        </a:rPr>
                        <m:t>−</m:t>
                      </m:r>
                      <m:r>
                        <a:rPr lang="en-US" sz="2400" b="0" i="1" smtClean="0">
                          <a:latin typeface="Cambria Math"/>
                          <a:ea typeface="Cambria Math"/>
                        </a:rPr>
                        <m:t>𝑅</m:t>
                      </m:r>
                      <m:d>
                        <m:dPr>
                          <m:ctrlPr>
                            <a:rPr lang="en-US" sz="2400" b="0" i="1" smtClean="0">
                              <a:latin typeface="Cambria Math" panose="02040503050406030204" pitchFamily="18" charset="0"/>
                              <a:ea typeface="Cambria Math"/>
                            </a:rPr>
                          </m:ctrlPr>
                        </m:dPr>
                        <m:e>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𝑜𝑟𝑖𝑔𝑖𝑛𝑎𝑙</m:t>
                              </m:r>
                            </m:sub>
                          </m:sSub>
                        </m:e>
                      </m:d>
                      <m:r>
                        <a:rPr lang="en-US" sz="2400" b="0" i="1" smtClean="0">
                          <a:latin typeface="Cambria Math"/>
                          <a:ea typeface="Cambria Math"/>
                        </a:rPr>
                        <m:t>]</m:t>
                      </m:r>
                    </m:oMath>
                  </m:oMathPara>
                </a14:m>
                <a:endParaRPr lang="en-US" sz="2400" i="1" dirty="0">
                  <a:ea typeface="Cambria Math"/>
                </a:endParaRPr>
              </a:p>
              <a:p>
                <a:pPr marL="0" indent="0">
                  <a:buNone/>
                </a:pPr>
                <a:endParaRPr lang="en-US" sz="2400" b="0" i="1" dirty="0" smtClean="0">
                  <a:latin typeface="Cambria Math"/>
                  <a:ea typeface="Cambria Math"/>
                </a:endParaRPr>
              </a:p>
            </p:txBody>
          </p:sp>
        </mc:Choice>
        <mc:Fallback xmlns="">
          <p:sp>
            <p:nvSpPr>
              <p:cNvPr id="10" name="Inhaltsplatzhalter 2"/>
              <p:cNvSpPr>
                <a:spLocks noGrp="1" noRot="1" noChangeAspect="1" noMove="1" noResize="1" noEditPoints="1" noAdjustHandles="1" noChangeArrowheads="1" noChangeShapeType="1" noTextEdit="1"/>
              </p:cNvSpPr>
              <p:nvPr>
                <p:ph idx="1"/>
              </p:nvPr>
            </p:nvSpPr>
            <p:spPr>
              <a:xfrm>
                <a:off x="533400" y="1828800"/>
                <a:ext cx="8153400" cy="4800600"/>
              </a:xfrm>
              <a:blipFill rotWithShape="1">
                <a:blip r:embed="rId4"/>
                <a:stretch>
                  <a:fillRect l="-1197" t="-1015"/>
                </a:stretch>
              </a:blipFill>
            </p:spPr>
            <p:txBody>
              <a:bodyPr/>
              <a:lstStyle/>
              <a:p>
                <a:r>
                  <a:rPr lang="en-US">
                    <a:noFill/>
                  </a:rPr>
                  <a:t> </a:t>
                </a:r>
              </a:p>
            </p:txBody>
          </p:sp>
        </mc:Fallback>
      </mc:AlternateContent>
    </p:spTree>
    <p:extLst>
      <p:ext uri="{BB962C8B-B14F-4D97-AF65-F5344CB8AC3E}">
        <p14:creationId xmlns:p14="http://schemas.microsoft.com/office/powerpoint/2010/main" val="10649155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#1</a:t>
            </a:r>
            <a:endParaRPr lang="en-US" sz="2800" dirty="0">
              <a:solidFill>
                <a:schemeClr val="tx1">
                  <a:lumMod val="75000"/>
                  <a:lumOff val="25000"/>
                </a:schemeClr>
              </a:solidFill>
            </a:endParaRPr>
          </a:p>
        </p:txBody>
      </p:sp>
      <mc:AlternateContent xmlns:mc="http://schemas.openxmlformats.org/markup-compatibility/2006" xmlns:a14="http://schemas.microsoft.com/office/drawing/2010/main">
        <mc:Choice Requires="a14">
          <p:sp>
            <p:nvSpPr>
              <p:cNvPr id="10" name="Inhaltsplatzhalter 2"/>
              <p:cNvSpPr>
                <a:spLocks noGrp="1"/>
              </p:cNvSpPr>
              <p:nvPr>
                <p:ph idx="1"/>
              </p:nvPr>
            </p:nvSpPr>
            <p:spPr>
              <a:xfrm>
                <a:off x="609600" y="1752600"/>
                <a:ext cx="8153400" cy="5029200"/>
              </a:xfrm>
            </p:spPr>
            <p:txBody>
              <a:bodyPr>
                <a:normAutofit lnSpcReduction="10000"/>
              </a:bodyPr>
              <a:lstStyle/>
              <a:p>
                <a:pPr marL="457200" indent="-457200">
                  <a:buFont typeface="+mj-lt"/>
                  <a:buAutoNum type="arabicParenR"/>
                </a:pPr>
                <a:r>
                  <a:rPr lang="en-US" sz="2400" b="0" dirty="0" smtClean="0">
                    <a:ea typeface="Cambria Math"/>
                    <a:cs typeface="Calibri" pitchFamily="34" charset="0"/>
                  </a:rPr>
                  <a:t>Calculate estimated original range with transmit time </a:t>
                </a:r>
                <a14:m>
                  <m:oMath xmlns:m="http://schemas.openxmlformats.org/officeDocument/2006/math">
                    <m:sSub>
                      <m:sSubPr>
                        <m:ctrlPr>
                          <a:rPr lang="en-US" sz="2400" b="0" i="1" smtClean="0">
                            <a:latin typeface="Cambria Math" panose="02040503050406030204" pitchFamily="18" charset="0"/>
                            <a:ea typeface="Cambria Math"/>
                            <a:cs typeface="Calibri" pitchFamily="34" charset="0"/>
                          </a:rPr>
                        </m:ctrlPr>
                      </m:sSubPr>
                      <m:e>
                        <m:r>
                          <a:rPr lang="en-US" sz="2400" b="0" i="1" smtClean="0">
                            <a:latin typeface="Cambria Math"/>
                            <a:ea typeface="Cambria Math"/>
                            <a:cs typeface="Calibri" pitchFamily="34" charset="0"/>
                          </a:rPr>
                          <m:t>𝑡</m:t>
                        </m:r>
                      </m:e>
                      <m:sub>
                        <m:r>
                          <a:rPr lang="en-US" sz="2400" b="0" i="1" smtClean="0">
                            <a:latin typeface="Cambria Math"/>
                            <a:ea typeface="Cambria Math"/>
                            <a:cs typeface="Calibri" pitchFamily="34" charset="0"/>
                          </a:rPr>
                          <m:t>𝑡</m:t>
                        </m:r>
                      </m:sub>
                    </m:sSub>
                  </m:oMath>
                </a14:m>
                <a:r>
                  <a:rPr lang="en-US" sz="2400" b="0" dirty="0" smtClean="0">
                    <a:ea typeface="Cambria Math"/>
                    <a:cs typeface="Calibri" pitchFamily="34" charset="0"/>
                  </a:rPr>
                  <a:t>.</a:t>
                </a:r>
                <a:endParaRPr lang="en-US" sz="2400" dirty="0">
                  <a:ea typeface="Cambria Math"/>
                  <a:cs typeface="Calibri" pitchFamily="34" charset="0"/>
                </a:endParaRPr>
              </a:p>
              <a:p>
                <a:pPr marL="457200" indent="-457200">
                  <a:buFont typeface="+mj-lt"/>
                  <a:buAutoNum type="arabicParenR"/>
                </a:pPr>
                <a:r>
                  <a:rPr lang="en-US" sz="2400" b="0" dirty="0" smtClean="0">
                    <a:ea typeface="Cambria Math"/>
                    <a:cs typeface="Calibri" pitchFamily="34" charset="0"/>
                  </a:rPr>
                  <a:t>Update measurement observables by computed </a:t>
                </a:r>
                <a14:m>
                  <m:oMath xmlns:m="http://schemas.openxmlformats.org/officeDocument/2006/math">
                    <m:r>
                      <m:rPr>
                        <m:sty m:val="p"/>
                      </m:rPr>
                      <a:rPr lang="el-GR" sz="2400" b="0" i="1" smtClean="0">
                        <a:latin typeface="Cambria Math"/>
                        <a:ea typeface="Cambria Math"/>
                        <a:cs typeface="Calibri" pitchFamily="34" charset="0"/>
                      </a:rPr>
                      <m:t>Δ</m:t>
                    </m:r>
                    <m:r>
                      <a:rPr lang="en-US" sz="2400" b="0" i="1" smtClean="0">
                        <a:latin typeface="Cambria Math"/>
                        <a:ea typeface="Cambria Math"/>
                        <a:cs typeface="Calibri" pitchFamily="34" charset="0"/>
                      </a:rPr>
                      <m:t>𝑅</m:t>
                    </m:r>
                  </m:oMath>
                </a14:m>
                <a:r>
                  <a:rPr lang="en-US" sz="2400" b="0" dirty="0" smtClean="0">
                    <a:ea typeface="Cambria Math"/>
                    <a:cs typeface="Calibri" pitchFamily="34" charset="0"/>
                  </a:rPr>
                  <a:t> value.</a:t>
                </a:r>
              </a:p>
              <a:p>
                <a:pPr marL="457200" indent="-457200">
                  <a:buFont typeface="+mj-lt"/>
                  <a:buAutoNum type="arabicParenR"/>
                </a:pPr>
                <a:r>
                  <a:rPr lang="en-US" sz="2400" dirty="0" smtClean="0">
                    <a:ea typeface="Cambria Math"/>
                    <a:cs typeface="Calibri" pitchFamily="34" charset="0"/>
                  </a:rPr>
                  <a:t>Correct transmit time according to </a:t>
                </a:r>
                <a14:m>
                  <m:oMath xmlns:m="http://schemas.openxmlformats.org/officeDocument/2006/math">
                    <m:sSubSup>
                      <m:sSubSupPr>
                        <m:ctrlPr>
                          <a:rPr lang="en-US" sz="2400" b="0" i="1" smtClean="0">
                            <a:latin typeface="Cambria Math" panose="02040503050406030204" pitchFamily="18" charset="0"/>
                            <a:ea typeface="Cambria Math"/>
                            <a:cs typeface="Calibri" pitchFamily="34" charset="0"/>
                          </a:rPr>
                        </m:ctrlPr>
                      </m:sSubSupPr>
                      <m:e>
                        <m:r>
                          <a:rPr lang="en-US" sz="2400" b="0" i="1" smtClean="0">
                            <a:latin typeface="Cambria Math"/>
                            <a:ea typeface="Cambria Math"/>
                            <a:cs typeface="Calibri" pitchFamily="34" charset="0"/>
                          </a:rPr>
                          <m:t>𝑡</m:t>
                        </m:r>
                      </m:e>
                      <m:sub>
                        <m:r>
                          <a:rPr lang="en-US" sz="2400" b="0" i="1" smtClean="0">
                            <a:latin typeface="Cambria Math"/>
                            <a:ea typeface="Cambria Math"/>
                            <a:cs typeface="Calibri" pitchFamily="34" charset="0"/>
                          </a:rPr>
                          <m:t>𝑡</m:t>
                        </m:r>
                      </m:sub>
                      <m:sup>
                        <m:r>
                          <a:rPr lang="en-US" sz="2400" b="0" i="1" smtClean="0">
                            <a:latin typeface="Cambria Math"/>
                            <a:ea typeface="Cambria Math"/>
                            <a:cs typeface="Calibri" pitchFamily="34" charset="0"/>
                          </a:rPr>
                          <m:t>′</m:t>
                        </m:r>
                      </m:sup>
                    </m:sSubSup>
                    <m:r>
                      <a:rPr lang="en-US" sz="2400" b="0" i="1" smtClean="0">
                        <a:latin typeface="Cambria Math"/>
                        <a:ea typeface="Cambria Math"/>
                        <a:cs typeface="Calibri" pitchFamily="34" charset="0"/>
                      </a:rPr>
                      <m:t>=</m:t>
                    </m:r>
                    <m:sSub>
                      <m:sSubPr>
                        <m:ctrlPr>
                          <a:rPr lang="en-US" sz="2400" b="0" i="1" smtClean="0">
                            <a:latin typeface="Cambria Math" panose="02040503050406030204" pitchFamily="18" charset="0"/>
                            <a:ea typeface="Cambria Math"/>
                            <a:cs typeface="Calibri" pitchFamily="34" charset="0"/>
                          </a:rPr>
                        </m:ctrlPr>
                      </m:sSubPr>
                      <m:e>
                        <m:r>
                          <a:rPr lang="en-US" sz="2400" b="0" i="1" smtClean="0">
                            <a:latin typeface="Cambria Math"/>
                            <a:ea typeface="Cambria Math"/>
                            <a:cs typeface="Calibri" pitchFamily="34" charset="0"/>
                          </a:rPr>
                          <m:t>𝑡</m:t>
                        </m:r>
                      </m:e>
                      <m:sub>
                        <m:r>
                          <a:rPr lang="en-US" sz="2400" b="0" i="1" smtClean="0">
                            <a:latin typeface="Cambria Math"/>
                            <a:ea typeface="Cambria Math"/>
                            <a:cs typeface="Calibri" pitchFamily="34" charset="0"/>
                          </a:rPr>
                          <m:t>𝑡</m:t>
                        </m:r>
                      </m:sub>
                    </m:sSub>
                    <m:r>
                      <a:rPr lang="en-US" sz="2400" b="0" i="1" smtClean="0">
                        <a:latin typeface="Cambria Math"/>
                        <a:ea typeface="Cambria Math"/>
                        <a:cs typeface="Calibri" pitchFamily="34" charset="0"/>
                      </a:rPr>
                      <m:t>−</m:t>
                    </m:r>
                    <m:sSub>
                      <m:sSubPr>
                        <m:ctrlPr>
                          <a:rPr lang="en-US" sz="2400" b="0" i="1" smtClean="0">
                            <a:latin typeface="Cambria Math" panose="02040503050406030204" pitchFamily="18" charset="0"/>
                            <a:ea typeface="Cambria Math"/>
                            <a:cs typeface="Calibri" pitchFamily="34" charset="0"/>
                          </a:rPr>
                        </m:ctrlPr>
                      </m:sSubPr>
                      <m:e>
                        <m:r>
                          <a:rPr lang="en-US" sz="2400" b="0" i="1" smtClean="0">
                            <a:latin typeface="Cambria Math"/>
                            <a:ea typeface="Cambria Math"/>
                            <a:cs typeface="Calibri" pitchFamily="34" charset="0"/>
                          </a:rPr>
                          <m:t>𝜏</m:t>
                        </m:r>
                      </m:e>
                      <m:sub>
                        <m:r>
                          <a:rPr lang="en-US" sz="2400" b="0" i="1" smtClean="0">
                            <a:latin typeface="Cambria Math"/>
                            <a:ea typeface="Cambria Math"/>
                            <a:cs typeface="Calibri" pitchFamily="34" charset="0"/>
                          </a:rPr>
                          <m:t>𝑟</m:t>
                        </m:r>
                      </m:sub>
                    </m:sSub>
                  </m:oMath>
                </a14:m>
                <a:r>
                  <a:rPr lang="en-US" sz="2400" b="0" dirty="0" smtClean="0">
                    <a:ea typeface="Cambria Math"/>
                    <a:cs typeface="Calibri" pitchFamily="34" charset="0"/>
                  </a:rPr>
                  <a:t>.</a:t>
                </a:r>
              </a:p>
              <a:p>
                <a:pPr marL="457200" indent="-457200">
                  <a:buFont typeface="+mj-lt"/>
                  <a:buAutoNum type="arabicParenR"/>
                </a:pPr>
                <a:r>
                  <a:rPr lang="en-US" sz="2400" dirty="0" smtClean="0">
                    <a:ea typeface="Cambria Math"/>
                    <a:cs typeface="Calibri" pitchFamily="34" charset="0"/>
                  </a:rPr>
                  <a:t>Calculate satellite position at new transmit time, </a:t>
                </a:r>
                <a14:m>
                  <m:oMath xmlns:m="http://schemas.openxmlformats.org/officeDocument/2006/math">
                    <m:sSubSup>
                      <m:sSubSupPr>
                        <m:ctrlPr>
                          <a:rPr lang="en-US" sz="2400" b="0" i="1" smtClean="0">
                            <a:latin typeface="Cambria Math" panose="02040503050406030204" pitchFamily="18" charset="0"/>
                            <a:ea typeface="Cambria Math"/>
                            <a:cs typeface="Calibri" pitchFamily="34" charset="0"/>
                          </a:rPr>
                        </m:ctrlPr>
                      </m:sSubSupPr>
                      <m:e>
                        <m:r>
                          <a:rPr lang="en-US" sz="2400" b="0" i="1" smtClean="0">
                            <a:latin typeface="Cambria Math"/>
                            <a:ea typeface="Cambria Math"/>
                            <a:cs typeface="Calibri" pitchFamily="34" charset="0"/>
                          </a:rPr>
                          <m:t>𝑡</m:t>
                        </m:r>
                      </m:e>
                      <m:sub>
                        <m:r>
                          <a:rPr lang="en-US" sz="2400" b="0" i="1" smtClean="0">
                            <a:latin typeface="Cambria Math"/>
                            <a:ea typeface="Cambria Math"/>
                            <a:cs typeface="Calibri" pitchFamily="34" charset="0"/>
                          </a:rPr>
                          <m:t>𝑡</m:t>
                        </m:r>
                      </m:sub>
                      <m:sup>
                        <m:r>
                          <a:rPr lang="en-US" sz="2400" b="0" i="1" smtClean="0">
                            <a:latin typeface="Cambria Math"/>
                            <a:ea typeface="Cambria Math"/>
                            <a:cs typeface="Calibri" pitchFamily="34" charset="0"/>
                          </a:rPr>
                          <m:t>′</m:t>
                        </m:r>
                      </m:sup>
                    </m:sSubSup>
                  </m:oMath>
                </a14:m>
                <a:r>
                  <a:rPr lang="en-US" sz="2400" b="0" dirty="0" smtClean="0">
                    <a:ea typeface="Cambria Math"/>
                    <a:cs typeface="Calibri" pitchFamily="34" charset="0"/>
                  </a:rPr>
                  <a:t>.</a:t>
                </a:r>
              </a:p>
              <a:p>
                <a:pPr marL="457200" indent="-457200">
                  <a:buFont typeface="+mj-lt"/>
                  <a:buAutoNum type="arabicParenR"/>
                </a:pPr>
                <a:r>
                  <a:rPr lang="en-US" sz="2400" dirty="0" smtClean="0">
                    <a:ea typeface="Cambria Math"/>
                    <a:cs typeface="Calibri" pitchFamily="34" charset="0"/>
                  </a:rPr>
                  <a:t>Translate satellite position into ECEF frame at the GPS epoch with updated range value.</a:t>
                </a:r>
              </a:p>
              <a:p>
                <a:pPr marL="457200" indent="-457200">
                  <a:buFont typeface="+mj-lt"/>
                  <a:buAutoNum type="arabicParenR"/>
                </a:pPr>
                <a:r>
                  <a:rPr lang="en-US" sz="2400" b="0" dirty="0" smtClean="0">
                    <a:ea typeface="Cambria Math"/>
                    <a:cs typeface="Calibri" pitchFamily="34" charset="0"/>
                  </a:rPr>
                  <a:t>Calculated corrected range with updated transmit time.</a:t>
                </a:r>
              </a:p>
              <a:p>
                <a:pPr marL="457200" indent="-457200">
                  <a:buFont typeface="+mj-lt"/>
                  <a:buAutoNum type="arabicParenR"/>
                </a:pPr>
                <a:r>
                  <a:rPr lang="en-US" sz="2400" dirty="0" smtClean="0">
                    <a:ea typeface="Cambria Math"/>
                    <a:cs typeface="Calibri" pitchFamily="34" charset="0"/>
                  </a:rPr>
                  <a:t>Compute range error: </a:t>
                </a:r>
                <a14:m>
                  <m:oMath xmlns:m="http://schemas.openxmlformats.org/officeDocument/2006/math">
                    <m:r>
                      <a:rPr lang="en-US" sz="2400" i="1">
                        <a:latin typeface="Cambria Math"/>
                        <a:ea typeface="Cambria Math"/>
                      </a:rPr>
                      <m:t>𝜖</m:t>
                    </m:r>
                    <m:r>
                      <a:rPr lang="en-US" sz="2400" i="1">
                        <a:latin typeface="Cambria Math"/>
                        <a:ea typeface="Cambria Math"/>
                      </a:rPr>
                      <m:t>=</m:t>
                    </m:r>
                    <m:r>
                      <m:rPr>
                        <m:sty m:val="p"/>
                      </m:rPr>
                      <a:rPr lang="el-GR" sz="2400" i="1">
                        <a:latin typeface="Cambria Math"/>
                        <a:ea typeface="Cambria Math"/>
                      </a:rPr>
                      <m:t>Δ</m:t>
                    </m:r>
                    <m:r>
                      <a:rPr lang="en-US" sz="2400" i="1">
                        <a:latin typeface="Cambria Math"/>
                        <a:ea typeface="Cambria Math"/>
                      </a:rPr>
                      <m:t>𝑅</m:t>
                    </m:r>
                    <m:r>
                      <a:rPr lang="en-US" sz="2400" i="1">
                        <a:latin typeface="Cambria Math"/>
                        <a:ea typeface="Cambria Math"/>
                      </a:rPr>
                      <m:t>−[</m:t>
                    </m:r>
                    <m:r>
                      <a:rPr lang="en-US" sz="2400" i="1">
                        <a:latin typeface="Cambria Math"/>
                        <a:ea typeface="Cambria Math"/>
                      </a:rPr>
                      <m:t>𝑅</m:t>
                    </m:r>
                    <m:d>
                      <m:dPr>
                        <m:ctrlPr>
                          <a:rPr lang="en-US" sz="2400" i="1">
                            <a:latin typeface="Cambria Math" panose="02040503050406030204" pitchFamily="18" charset="0"/>
                            <a:ea typeface="Cambria Math"/>
                          </a:rPr>
                        </m:ctrlPr>
                      </m:dPr>
                      <m:e>
                        <m:sSub>
                          <m:sSubPr>
                            <m:ctrlPr>
                              <a:rPr lang="en-US" sz="2400" i="1">
                                <a:latin typeface="Cambria Math" panose="02040503050406030204" pitchFamily="18" charset="0"/>
                                <a:ea typeface="Cambria Math"/>
                              </a:rPr>
                            </m:ctrlPr>
                          </m:sSubPr>
                          <m:e>
                            <m:r>
                              <a:rPr lang="en-US" sz="2400" i="1">
                                <a:latin typeface="Cambria Math"/>
                                <a:ea typeface="Cambria Math"/>
                              </a:rPr>
                              <m:t>𝑡</m:t>
                            </m:r>
                          </m:e>
                          <m:sub>
                            <m:r>
                              <a:rPr lang="en-US" sz="2400" i="1">
                                <a:latin typeface="Cambria Math"/>
                                <a:ea typeface="Cambria Math"/>
                              </a:rPr>
                              <m:t>𝑒𝑝𝑜𝑐h</m:t>
                            </m:r>
                          </m:sub>
                        </m:sSub>
                      </m:e>
                    </m:d>
                    <m:r>
                      <a:rPr lang="en-US" sz="2400" i="1">
                        <a:latin typeface="Cambria Math"/>
                        <a:ea typeface="Cambria Math"/>
                      </a:rPr>
                      <m:t>−</m:t>
                    </m:r>
                    <m:r>
                      <a:rPr lang="en-US" sz="2400" i="1">
                        <a:latin typeface="Cambria Math"/>
                        <a:ea typeface="Cambria Math"/>
                      </a:rPr>
                      <m:t>𝑅</m:t>
                    </m:r>
                    <m:d>
                      <m:dPr>
                        <m:ctrlPr>
                          <a:rPr lang="en-US" sz="2400" i="1">
                            <a:latin typeface="Cambria Math" panose="02040503050406030204" pitchFamily="18" charset="0"/>
                            <a:ea typeface="Cambria Math"/>
                          </a:rPr>
                        </m:ctrlPr>
                      </m:dPr>
                      <m:e>
                        <m:sSub>
                          <m:sSubPr>
                            <m:ctrlPr>
                              <a:rPr lang="en-US" sz="2400" i="1">
                                <a:latin typeface="Cambria Math" panose="02040503050406030204" pitchFamily="18" charset="0"/>
                                <a:ea typeface="Cambria Math"/>
                              </a:rPr>
                            </m:ctrlPr>
                          </m:sSubPr>
                          <m:e>
                            <m:r>
                              <a:rPr lang="en-US" sz="2400" i="1">
                                <a:latin typeface="Cambria Math"/>
                                <a:ea typeface="Cambria Math"/>
                              </a:rPr>
                              <m:t>𝑡</m:t>
                            </m:r>
                          </m:e>
                          <m:sub>
                            <m:r>
                              <a:rPr lang="en-US" sz="2400" i="1">
                                <a:latin typeface="Cambria Math"/>
                                <a:ea typeface="Cambria Math"/>
                              </a:rPr>
                              <m:t>𝑜𝑟𝑖𝑔𝑖𝑛𝑎𝑙</m:t>
                            </m:r>
                          </m:sub>
                        </m:sSub>
                      </m:e>
                    </m:d>
                    <m:r>
                      <a:rPr lang="en-US" sz="2400" i="1">
                        <a:latin typeface="Cambria Math"/>
                        <a:ea typeface="Cambria Math"/>
                      </a:rPr>
                      <m:t>]</m:t>
                    </m:r>
                  </m:oMath>
                </a14:m>
                <a:r>
                  <a:rPr lang="en-US" sz="2400" b="0" dirty="0" smtClean="0">
                    <a:ea typeface="Cambria Math"/>
                    <a:cs typeface="Calibri" pitchFamily="34" charset="0"/>
                  </a:rPr>
                  <a:t>.</a:t>
                </a:r>
              </a:p>
              <a:p>
                <a:pPr marL="0" indent="0">
                  <a:buNone/>
                </a:pPr>
                <a:r>
                  <a:rPr lang="en-US" sz="2400" b="0" dirty="0" smtClean="0">
                    <a:ea typeface="Cambria Math"/>
                    <a:cs typeface="Calibri" pitchFamily="34" charset="0"/>
                  </a:rPr>
                  <a:t>Iterate through the following until the magnitude of error no longer decreases:</a:t>
                </a:r>
              </a:p>
              <a:p>
                <a:pPr marL="457200" indent="-457200">
                  <a:buFont typeface="+mj-lt"/>
                  <a:buAutoNum type="arabicParenR" startAt="8"/>
                </a:pPr>
                <a:r>
                  <a:rPr lang="en-US" sz="2400" dirty="0" smtClean="0">
                    <a:ea typeface="Cambria Math"/>
                    <a:cs typeface="Calibri" pitchFamily="34" charset="0"/>
                  </a:rPr>
                  <a:t>Update possible transmit time by </a:t>
                </a:r>
                <a14:m>
                  <m:oMath xmlns:m="http://schemas.openxmlformats.org/officeDocument/2006/math">
                    <m:r>
                      <a:rPr lang="en-US" sz="2400" i="1" smtClean="0">
                        <a:latin typeface="Cambria Math"/>
                        <a:ea typeface="Cambria Math"/>
                        <a:cs typeface="Calibri" pitchFamily="34" charset="0"/>
                      </a:rPr>
                      <m:t>±</m:t>
                    </m:r>
                    <m:r>
                      <a:rPr lang="en-US" sz="2400" b="0" i="1" smtClean="0">
                        <a:latin typeface="Cambria Math"/>
                        <a:ea typeface="Cambria Math"/>
                        <a:cs typeface="Calibri" pitchFamily="34" charset="0"/>
                      </a:rPr>
                      <m:t>1 </m:t>
                    </m:r>
                    <m:r>
                      <a:rPr lang="en-US" sz="2400" b="0" i="1" smtClean="0">
                        <a:latin typeface="Cambria Math"/>
                        <a:ea typeface="Cambria Math"/>
                        <a:cs typeface="Calibri" pitchFamily="34" charset="0"/>
                      </a:rPr>
                      <m:t>𝑢</m:t>
                    </m:r>
                  </m:oMath>
                </a14:m>
                <a:r>
                  <a:rPr lang="en-US" sz="2400" b="0" dirty="0" smtClean="0">
                    <a:ea typeface="Cambria Math"/>
                    <a:cs typeface="Calibri" pitchFamily="34" charset="0"/>
                  </a:rPr>
                  <a:t>s.</a:t>
                </a:r>
              </a:p>
              <a:p>
                <a:pPr marL="457200" indent="-457200">
                  <a:buFont typeface="+mj-lt"/>
                  <a:buAutoNum type="arabicParenR" startAt="8"/>
                </a:pPr>
                <a:r>
                  <a:rPr lang="en-US" sz="2400" b="0" dirty="0" smtClean="0">
                    <a:ea typeface="Cambria Math"/>
                    <a:cs typeface="Calibri" pitchFamily="34" charset="0"/>
                  </a:rPr>
                  <a:t>Repeat steps 4-8.</a:t>
                </a:r>
              </a:p>
            </p:txBody>
          </p:sp>
        </mc:Choice>
        <mc:Fallback xmlns="">
          <p:sp>
            <p:nvSpPr>
              <p:cNvPr id="10" name="Inhaltsplatzhalter 2"/>
              <p:cNvSpPr>
                <a:spLocks noGrp="1" noRot="1" noChangeAspect="1" noMove="1" noResize="1" noEditPoints="1" noAdjustHandles="1" noChangeArrowheads="1" noChangeShapeType="1" noTextEdit="1"/>
              </p:cNvSpPr>
              <p:nvPr>
                <p:ph idx="1"/>
              </p:nvPr>
            </p:nvSpPr>
            <p:spPr>
              <a:xfrm>
                <a:off x="609600" y="1752600"/>
                <a:ext cx="8153400" cy="5029200"/>
              </a:xfrm>
              <a:blipFill rotWithShape="1">
                <a:blip r:embed="rId4"/>
                <a:stretch>
                  <a:fillRect l="-1121" t="-1818" r="-972"/>
                </a:stretch>
              </a:blipFill>
            </p:spPr>
            <p:txBody>
              <a:bodyPr/>
              <a:lstStyle/>
              <a:p>
                <a:r>
                  <a:rPr lang="en-US">
                    <a:noFill/>
                  </a:rPr>
                  <a:t> </a:t>
                </a:r>
              </a:p>
            </p:txBody>
          </p:sp>
        </mc:Fallback>
      </mc:AlternateContent>
    </p:spTree>
    <p:extLst>
      <p:ext uri="{BB962C8B-B14F-4D97-AF65-F5344CB8AC3E}">
        <p14:creationId xmlns:p14="http://schemas.microsoft.com/office/powerpoint/2010/main" val="39116756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nhaltsplatzhalter 2"/>
              <p:cNvSpPr>
                <a:spLocks noGrp="1"/>
              </p:cNvSpPr>
              <p:nvPr>
                <p:ph idx="1"/>
              </p:nvPr>
            </p:nvSpPr>
            <p:spPr>
              <a:xfrm>
                <a:off x="457200" y="1905000"/>
                <a:ext cx="8229600" cy="4419600"/>
              </a:xfrm>
            </p:spPr>
            <p:txBody>
              <a:bodyPr>
                <a:normAutofit/>
              </a:bodyPr>
              <a:lstStyle/>
              <a:p>
                <a:pPr marL="0" indent="0" algn="ctr">
                  <a:buNone/>
                </a:pPr>
                <a:r>
                  <a:rPr lang="en-US" b="1" dirty="0" smtClean="0"/>
                  <a:t>Investigate the effects and errors of </a:t>
                </a:r>
                <a:r>
                  <a:rPr lang="en-US" b="1" dirty="0"/>
                  <a:t>extending the double-difference operation to include between-epoch </a:t>
                </a:r>
                <a:r>
                  <a:rPr lang="en-US" b="1" dirty="0" smtClean="0"/>
                  <a:t>data</a:t>
                </a:r>
              </a:p>
              <a:p>
                <a:pPr marL="0" indent="0">
                  <a:buNone/>
                </a:pPr>
                <a:endParaRPr lang="en-US" sz="2000" i="1" dirty="0" smtClean="0">
                  <a:latin typeface="Cambria Math"/>
                </a:endParaRPr>
              </a:p>
              <a:p>
                <a:pPr marL="0" indent="0" algn="ctr">
                  <a:buNone/>
                </a:pPr>
                <a14:m>
                  <m:oMath xmlns:m="http://schemas.openxmlformats.org/officeDocument/2006/math">
                    <m:r>
                      <m:rPr>
                        <m:sty m:val="p"/>
                      </m:rPr>
                      <a:rPr lang="el-GR" sz="2400" i="1" smtClean="0">
                        <a:latin typeface="Cambria Math"/>
                        <a:ea typeface="Cambria Math"/>
                      </a:rPr>
                      <m:t>Δ</m:t>
                    </m:r>
                    <m:r>
                      <a:rPr lang="el-GR" sz="2400" i="1" smtClean="0">
                        <a:latin typeface="Cambria Math"/>
                        <a:ea typeface="Cambria Math"/>
                      </a:rPr>
                      <m:t>𝜆</m:t>
                    </m:r>
                    <m:sSubSup>
                      <m:sSubSupPr>
                        <m:ctrlPr>
                          <a:rPr lang="en-US" sz="2400" b="0" i="1" smtClean="0">
                            <a:latin typeface="Cambria Math" panose="02040503050406030204" pitchFamily="18" charset="0"/>
                            <a:ea typeface="Cambria Math"/>
                          </a:rPr>
                        </m:ctrlPr>
                      </m:sSubSupPr>
                      <m:e>
                        <m:r>
                          <m:rPr>
                            <m:sty m:val="p"/>
                          </m:rPr>
                          <a:rPr lang="el-GR" sz="2400" i="1" smtClean="0">
                            <a:latin typeface="Cambria Math"/>
                            <a:ea typeface="Cambria Math"/>
                          </a:rPr>
                          <m:t>Φ</m:t>
                        </m:r>
                      </m:e>
                      <m:sub>
                        <m:r>
                          <a:rPr lang="en-US" sz="2400" b="0" i="1" smtClean="0">
                            <a:latin typeface="Cambria Math"/>
                            <a:ea typeface="Cambria Math"/>
                          </a:rPr>
                          <m:t>𝑗𝑘</m:t>
                        </m:r>
                      </m:sub>
                      <m:sup>
                        <m:r>
                          <a:rPr lang="en-US" sz="2400" b="0" i="1" smtClean="0">
                            <a:latin typeface="Cambria Math"/>
                            <a:ea typeface="Cambria Math"/>
                          </a:rPr>
                          <m:t>𝑠</m:t>
                        </m:r>
                      </m:sup>
                    </m:sSubSup>
                    <m:d>
                      <m:dPr>
                        <m:ctrlPr>
                          <a:rPr lang="en-US" sz="2400" b="0" i="1" smtClean="0">
                            <a:latin typeface="Cambria Math" panose="02040503050406030204" pitchFamily="18" charset="0"/>
                            <a:ea typeface="Cambria Math"/>
                          </a:rPr>
                        </m:ctrlPr>
                      </m:dPr>
                      <m:e>
                        <m:r>
                          <a:rPr lang="en-US" sz="2400" b="0" i="1" smtClean="0">
                            <a:latin typeface="Cambria Math"/>
                            <a:ea typeface="Cambria Math"/>
                          </a:rPr>
                          <m:t>𝑡</m:t>
                        </m:r>
                      </m:e>
                    </m:d>
                    <m:r>
                      <a:rPr lang="en-US" sz="2400" b="0" i="1" smtClean="0">
                        <a:latin typeface="Cambria Math"/>
                        <a:ea typeface="Cambria Math"/>
                      </a:rPr>
                      <m:t>=</m:t>
                    </m:r>
                    <m:r>
                      <m:rPr>
                        <m:sty m:val="p"/>
                      </m:rPr>
                      <a:rPr lang="el-GR" sz="2400" i="1">
                        <a:latin typeface="Cambria Math"/>
                        <a:ea typeface="Cambria Math"/>
                      </a:rPr>
                      <m:t>Δ</m:t>
                    </m:r>
                    <m:sSubSup>
                      <m:sSubSupPr>
                        <m:ctrlPr>
                          <a:rPr lang="en-US" sz="2400" i="1">
                            <a:latin typeface="Cambria Math" panose="02040503050406030204" pitchFamily="18" charset="0"/>
                            <a:ea typeface="Cambria Math"/>
                          </a:rPr>
                        </m:ctrlPr>
                      </m:sSubSupPr>
                      <m:e>
                        <m:r>
                          <a:rPr lang="el-GR" sz="2400" i="1" smtClean="0">
                            <a:latin typeface="Cambria Math"/>
                            <a:ea typeface="Cambria Math"/>
                          </a:rPr>
                          <m:t>𝜌</m:t>
                        </m:r>
                      </m:e>
                      <m:sub>
                        <m:r>
                          <a:rPr lang="en-US" sz="2400" i="1">
                            <a:latin typeface="Cambria Math"/>
                            <a:ea typeface="Cambria Math"/>
                          </a:rPr>
                          <m:t>𝑗𝑘</m:t>
                        </m:r>
                      </m:sub>
                      <m:sup>
                        <m:r>
                          <a:rPr lang="en-US" sz="2400" i="1">
                            <a:latin typeface="Cambria Math"/>
                            <a:ea typeface="Cambria Math"/>
                          </a:rPr>
                          <m:t>𝑠</m:t>
                        </m:r>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r>
                      <a:rPr lang="en-US" sz="2400" b="0" i="1" smtClean="0">
                        <a:latin typeface="Cambria Math"/>
                        <a:ea typeface="Cambria Math"/>
                      </a:rPr>
                      <m:t>+</m:t>
                    </m:r>
                    <m:r>
                      <m:rPr>
                        <m:sty m:val="p"/>
                      </m:rPr>
                      <a:rPr lang="el-GR" sz="2400" i="1">
                        <a:latin typeface="Cambria Math"/>
                        <a:ea typeface="Cambria Math"/>
                      </a:rPr>
                      <m:t>Δ</m:t>
                    </m:r>
                    <m:r>
                      <a:rPr lang="en-US" sz="2400" b="0" i="1" smtClean="0">
                        <a:latin typeface="Cambria Math"/>
                        <a:ea typeface="Cambria Math"/>
                      </a:rPr>
                      <m:t>𝑐</m:t>
                    </m:r>
                    <m:sSubSup>
                      <m:sSubSupPr>
                        <m:ctrlPr>
                          <a:rPr lang="en-US" sz="2400" i="1">
                            <a:latin typeface="Cambria Math" panose="02040503050406030204" pitchFamily="18" charset="0"/>
                            <a:ea typeface="Cambria Math"/>
                          </a:rPr>
                        </m:ctrlPr>
                      </m:sSubSupPr>
                      <m:e>
                        <m:r>
                          <a:rPr lang="el-GR" sz="2400" i="1" smtClean="0">
                            <a:latin typeface="Cambria Math"/>
                            <a:ea typeface="Cambria Math"/>
                          </a:rPr>
                          <m:t>𝜏</m:t>
                        </m:r>
                      </m:e>
                      <m:sub>
                        <m:r>
                          <a:rPr lang="en-US" sz="2400" i="1">
                            <a:latin typeface="Cambria Math"/>
                            <a:ea typeface="Cambria Math"/>
                          </a:rPr>
                          <m:t>𝑗𝑘</m:t>
                        </m:r>
                      </m:sub>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r>
                      <a:rPr lang="en-US" sz="2400" b="0" i="0" smtClean="0">
                        <a:latin typeface="Cambria Math"/>
                        <a:ea typeface="Cambria Math"/>
                      </a:rPr>
                      <m:t>−</m:t>
                    </m:r>
                    <m:r>
                      <m:rPr>
                        <m:sty m:val="p"/>
                      </m:rPr>
                      <a:rPr lang="el-GR" sz="2400" i="1">
                        <a:latin typeface="Cambria Math"/>
                        <a:ea typeface="Cambria Math"/>
                      </a:rPr>
                      <m:t>Δ</m:t>
                    </m:r>
                    <m:r>
                      <a:rPr lang="el-GR" sz="2400" i="1">
                        <a:latin typeface="Cambria Math"/>
                        <a:ea typeface="Cambria Math"/>
                      </a:rPr>
                      <m:t>𝜆</m:t>
                    </m:r>
                    <m:sSubSup>
                      <m:sSubSupPr>
                        <m:ctrlPr>
                          <a:rPr lang="en-US" sz="2400" i="1">
                            <a:latin typeface="Cambria Math" panose="02040503050406030204" pitchFamily="18" charset="0"/>
                            <a:ea typeface="Cambria Math"/>
                          </a:rPr>
                        </m:ctrlPr>
                      </m:sSubSupPr>
                      <m:e>
                        <m:r>
                          <a:rPr lang="en-US" sz="2400" b="0" i="1" smtClean="0">
                            <a:latin typeface="Cambria Math"/>
                            <a:ea typeface="Cambria Math"/>
                          </a:rPr>
                          <m:t>𝐵</m:t>
                        </m:r>
                      </m:e>
                      <m:sub>
                        <m:r>
                          <a:rPr lang="en-US" sz="2400" i="1">
                            <a:latin typeface="Cambria Math"/>
                            <a:ea typeface="Cambria Math"/>
                          </a:rPr>
                          <m:t>𝑗𝑘</m:t>
                        </m:r>
                      </m:sub>
                      <m:sup>
                        <m:r>
                          <a:rPr lang="en-US" sz="2400" i="1">
                            <a:latin typeface="Cambria Math"/>
                            <a:ea typeface="Cambria Math"/>
                          </a:rPr>
                          <m:t>𝑠</m:t>
                        </m:r>
                      </m:sup>
                    </m:sSubSup>
                  </m:oMath>
                </a14:m>
                <a:r>
                  <a:rPr lang="en-US" sz="2400" dirty="0" smtClean="0"/>
                  <a:t> +</a:t>
                </a:r>
                <a14:m>
                  <m:oMath xmlns:m="http://schemas.openxmlformats.org/officeDocument/2006/math">
                    <m:r>
                      <a:rPr lang="en-US" sz="2400" b="0" i="0" smtClean="0">
                        <a:latin typeface="Cambria Math"/>
                        <a:ea typeface="Cambria Math"/>
                      </a:rPr>
                      <m:t> </m:t>
                    </m:r>
                    <m:r>
                      <m:rPr>
                        <m:sty m:val="p"/>
                      </m:rPr>
                      <a:rPr lang="el-GR" sz="2400" i="1">
                        <a:latin typeface="Cambria Math"/>
                        <a:ea typeface="Cambria Math"/>
                      </a:rPr>
                      <m:t>Δ</m:t>
                    </m:r>
                    <m:sSubSup>
                      <m:sSubSupPr>
                        <m:ctrlPr>
                          <a:rPr lang="en-US" sz="2400" i="1">
                            <a:latin typeface="Cambria Math" panose="02040503050406030204" pitchFamily="18" charset="0"/>
                            <a:ea typeface="Cambria Math"/>
                          </a:rPr>
                        </m:ctrlPr>
                      </m:sSubSupPr>
                      <m:e>
                        <m:r>
                          <a:rPr lang="en-US" sz="2400" b="0" i="1" smtClean="0">
                            <a:latin typeface="Cambria Math"/>
                            <a:ea typeface="Cambria Math"/>
                          </a:rPr>
                          <m:t>𝑀</m:t>
                        </m:r>
                      </m:e>
                      <m:sub>
                        <m:r>
                          <a:rPr lang="en-US" sz="2400" i="1">
                            <a:latin typeface="Cambria Math"/>
                            <a:ea typeface="Cambria Math"/>
                          </a:rPr>
                          <m:t>𝑗𝑘</m:t>
                        </m:r>
                      </m:sub>
                      <m:sup>
                        <m:r>
                          <a:rPr lang="en-US" sz="2400" i="1">
                            <a:latin typeface="Cambria Math"/>
                            <a:ea typeface="Cambria Math"/>
                          </a:rPr>
                          <m:t>𝑠</m:t>
                        </m:r>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oMath>
                </a14:m>
                <a:r>
                  <a:rPr lang="en-US" sz="2400" dirty="0" smtClean="0"/>
                  <a:t> +</a:t>
                </a:r>
                <a14:m>
                  <m:oMath xmlns:m="http://schemas.openxmlformats.org/officeDocument/2006/math">
                    <m:r>
                      <a:rPr lang="en-US" sz="2400" b="0" i="0" smtClean="0">
                        <a:latin typeface="Cambria Math"/>
                        <a:ea typeface="Cambria Math"/>
                      </a:rPr>
                      <m:t> </m:t>
                    </m:r>
                    <m:r>
                      <m:rPr>
                        <m:sty m:val="p"/>
                      </m:rPr>
                      <a:rPr lang="el-GR" sz="2400" i="1">
                        <a:latin typeface="Cambria Math"/>
                        <a:ea typeface="Cambria Math"/>
                      </a:rPr>
                      <m:t>Δ</m:t>
                    </m:r>
                    <m:sSubSup>
                      <m:sSubSupPr>
                        <m:ctrlPr>
                          <a:rPr lang="en-US" sz="2400" i="1">
                            <a:latin typeface="Cambria Math" panose="02040503050406030204" pitchFamily="18" charset="0"/>
                            <a:ea typeface="Cambria Math"/>
                          </a:rPr>
                        </m:ctrlPr>
                      </m:sSubSupPr>
                      <m:e>
                        <m:r>
                          <a:rPr lang="el-GR" sz="2400" i="1" smtClean="0">
                            <a:latin typeface="Cambria Math"/>
                            <a:ea typeface="Cambria Math"/>
                          </a:rPr>
                          <m:t>𝜖</m:t>
                        </m:r>
                      </m:e>
                      <m:sub>
                        <m:r>
                          <m:rPr>
                            <m:sty m:val="p"/>
                          </m:rPr>
                          <a:rPr lang="el-GR" sz="2400" i="1" smtClean="0">
                            <a:latin typeface="Cambria Math"/>
                            <a:ea typeface="Cambria Math"/>
                          </a:rPr>
                          <m:t>Φ</m:t>
                        </m:r>
                        <m:r>
                          <a:rPr lang="en-US" sz="2400" b="0" i="1" smtClean="0">
                            <a:latin typeface="Cambria Math"/>
                            <a:ea typeface="Cambria Math"/>
                          </a:rPr>
                          <m:t>,</m:t>
                        </m:r>
                        <m:r>
                          <a:rPr lang="en-US" sz="2400" b="0" i="1" smtClean="0">
                            <a:latin typeface="Cambria Math"/>
                            <a:ea typeface="Cambria Math"/>
                          </a:rPr>
                          <m:t>𝑗𝑘</m:t>
                        </m:r>
                      </m:sub>
                      <m:sup/>
                    </m:sSubSup>
                  </m:oMath>
                </a14:m>
                <a:endParaRPr lang="en-US" sz="2400" dirty="0" smtClean="0"/>
              </a:p>
              <a:p>
                <a:pPr marL="0" indent="0" algn="ctr">
                  <a:buNone/>
                </a:pPr>
                <a:endParaRPr lang="en-US" sz="2400" dirty="0" smtClean="0"/>
              </a:p>
              <a:p>
                <a:pPr marL="0" indent="0" algn="ctr">
                  <a:buNone/>
                </a:pPr>
                <a14:m>
                  <m:oMath xmlns:m="http://schemas.openxmlformats.org/officeDocument/2006/math">
                    <m:r>
                      <a:rPr lang="el-GR" sz="2400" i="1" smtClean="0">
                        <a:latin typeface="Cambria Math"/>
                        <a:ea typeface="Cambria Math"/>
                      </a:rPr>
                      <m:t>𝛻</m:t>
                    </m:r>
                    <m:r>
                      <m:rPr>
                        <m:sty m:val="p"/>
                      </m:rPr>
                      <a:rPr lang="el-GR" sz="2400" i="1">
                        <a:latin typeface="Cambria Math"/>
                        <a:ea typeface="Cambria Math"/>
                      </a:rPr>
                      <m:t>Δ</m:t>
                    </m:r>
                    <m:r>
                      <a:rPr lang="el-GR" sz="2400" i="1">
                        <a:latin typeface="Cambria Math"/>
                        <a:ea typeface="Cambria Math"/>
                      </a:rPr>
                      <m:t>𝜆</m:t>
                    </m:r>
                    <m:sSubSup>
                      <m:sSubSupPr>
                        <m:ctrlPr>
                          <a:rPr lang="en-US" sz="2400" i="1">
                            <a:latin typeface="Cambria Math" panose="02040503050406030204" pitchFamily="18" charset="0"/>
                            <a:ea typeface="Cambria Math"/>
                          </a:rPr>
                        </m:ctrlPr>
                      </m:sSubSupPr>
                      <m:e>
                        <m:r>
                          <m:rPr>
                            <m:sty m:val="p"/>
                          </m:rPr>
                          <a:rPr lang="el-GR" sz="2400" i="1">
                            <a:latin typeface="Cambria Math"/>
                            <a:ea typeface="Cambria Math"/>
                          </a:rPr>
                          <m:t>Φ</m:t>
                        </m:r>
                      </m:e>
                      <m:sub>
                        <m:r>
                          <a:rPr lang="en-US" sz="2400" i="1">
                            <a:latin typeface="Cambria Math"/>
                            <a:ea typeface="Cambria Math"/>
                          </a:rPr>
                          <m:t>𝑗𝑘</m:t>
                        </m:r>
                      </m:sub>
                      <m:sup>
                        <m:r>
                          <a:rPr lang="en-US" sz="2400" i="1">
                            <a:latin typeface="Cambria Math"/>
                            <a:ea typeface="Cambria Math"/>
                          </a:rPr>
                          <m:t>𝑠</m:t>
                        </m:r>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r>
                      <a:rPr lang="en-US" sz="2400" i="1">
                        <a:latin typeface="Cambria Math"/>
                        <a:ea typeface="Cambria Math"/>
                      </a:rPr>
                      <m:t>=</m:t>
                    </m:r>
                    <m:r>
                      <a:rPr lang="el-GR" sz="2400" i="1">
                        <a:latin typeface="Cambria Math"/>
                        <a:ea typeface="Cambria Math"/>
                      </a:rPr>
                      <m:t>𝛻</m:t>
                    </m:r>
                    <m:r>
                      <m:rPr>
                        <m:sty m:val="p"/>
                      </m:rPr>
                      <a:rPr lang="el-GR" sz="2400" i="1">
                        <a:latin typeface="Cambria Math"/>
                        <a:ea typeface="Cambria Math"/>
                      </a:rPr>
                      <m:t>Δ</m:t>
                    </m:r>
                    <m:sSubSup>
                      <m:sSubSupPr>
                        <m:ctrlPr>
                          <a:rPr lang="en-US" sz="2400" i="1">
                            <a:latin typeface="Cambria Math" panose="02040503050406030204" pitchFamily="18" charset="0"/>
                            <a:ea typeface="Cambria Math"/>
                          </a:rPr>
                        </m:ctrlPr>
                      </m:sSubSupPr>
                      <m:e>
                        <m:r>
                          <a:rPr lang="el-GR" sz="2400" i="1">
                            <a:latin typeface="Cambria Math"/>
                            <a:ea typeface="Cambria Math"/>
                          </a:rPr>
                          <m:t>𝜌</m:t>
                        </m:r>
                      </m:e>
                      <m:sub>
                        <m:r>
                          <a:rPr lang="en-US" sz="2400" i="1">
                            <a:latin typeface="Cambria Math"/>
                            <a:ea typeface="Cambria Math"/>
                          </a:rPr>
                          <m:t>𝑗𝑘</m:t>
                        </m:r>
                      </m:sub>
                      <m:sup>
                        <m:r>
                          <a:rPr lang="en-US" sz="2400" i="1">
                            <a:latin typeface="Cambria Math"/>
                            <a:ea typeface="Cambria Math"/>
                          </a:rPr>
                          <m:t>𝑠</m:t>
                        </m:r>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r>
                      <a:rPr lang="en-US" sz="2400" i="1">
                        <a:latin typeface="Cambria Math"/>
                        <a:ea typeface="Cambria Math"/>
                      </a:rPr>
                      <m:t>+</m:t>
                    </m:r>
                    <m:r>
                      <m:rPr>
                        <m:sty m:val="p"/>
                      </m:rPr>
                      <a:rPr lang="el-GR" sz="2400" i="1">
                        <a:latin typeface="Cambria Math"/>
                        <a:ea typeface="Cambria Math"/>
                      </a:rPr>
                      <m:t>Δ</m:t>
                    </m:r>
                    <m:r>
                      <a:rPr lang="en-US" sz="2400" i="1">
                        <a:latin typeface="Cambria Math"/>
                        <a:ea typeface="Cambria Math"/>
                      </a:rPr>
                      <m:t>𝑐</m:t>
                    </m:r>
                    <m:sSubSup>
                      <m:sSubSupPr>
                        <m:ctrlPr>
                          <a:rPr lang="en-US" sz="2400" i="1">
                            <a:latin typeface="Cambria Math" panose="02040503050406030204" pitchFamily="18" charset="0"/>
                            <a:ea typeface="Cambria Math"/>
                          </a:rPr>
                        </m:ctrlPr>
                      </m:sSubSupPr>
                      <m:e>
                        <m:acc>
                          <m:accPr>
                            <m:chr m:val="̇"/>
                            <m:ctrlPr>
                              <a:rPr lang="en-US" sz="2400" i="1" smtClean="0">
                                <a:latin typeface="Cambria Math" panose="02040503050406030204" pitchFamily="18" charset="0"/>
                                <a:ea typeface="Cambria Math"/>
                              </a:rPr>
                            </m:ctrlPr>
                          </m:accPr>
                          <m:e>
                            <m:r>
                              <a:rPr lang="en-US" sz="2400" i="1" smtClean="0">
                                <a:latin typeface="Cambria Math"/>
                                <a:ea typeface="Cambria Math"/>
                              </a:rPr>
                              <m:t>𝜏</m:t>
                            </m:r>
                          </m:e>
                        </m:acc>
                      </m:e>
                      <m:sub>
                        <m:r>
                          <a:rPr lang="en-US" sz="2400" i="1">
                            <a:latin typeface="Cambria Math"/>
                            <a:ea typeface="Cambria Math"/>
                          </a:rPr>
                          <m:t>𝑗𝑘</m:t>
                        </m:r>
                      </m:sub>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oMath>
                </a14:m>
                <a:r>
                  <a:rPr lang="en-US" sz="2400" dirty="0" smtClean="0"/>
                  <a:t> </a:t>
                </a:r>
                <a:r>
                  <a:rPr lang="en-US" sz="2400" dirty="0"/>
                  <a:t>+</a:t>
                </a:r>
                <a:r>
                  <a:rPr lang="el-GR" sz="2400" dirty="0">
                    <a:ea typeface="Cambria Math"/>
                  </a:rPr>
                  <a:t> </a:t>
                </a:r>
                <a14:m>
                  <m:oMath xmlns:m="http://schemas.openxmlformats.org/officeDocument/2006/math">
                    <m:r>
                      <a:rPr lang="el-GR" sz="2400" i="1">
                        <a:latin typeface="Cambria Math"/>
                        <a:ea typeface="Cambria Math"/>
                      </a:rPr>
                      <m:t>𝛻</m:t>
                    </m:r>
                    <m:r>
                      <m:rPr>
                        <m:sty m:val="p"/>
                      </m:rPr>
                      <a:rPr lang="el-GR" sz="2400" i="1">
                        <a:latin typeface="Cambria Math"/>
                        <a:ea typeface="Cambria Math"/>
                      </a:rPr>
                      <m:t>Δ</m:t>
                    </m:r>
                    <m:sSubSup>
                      <m:sSubSupPr>
                        <m:ctrlPr>
                          <a:rPr lang="en-US" sz="2400" i="1">
                            <a:latin typeface="Cambria Math" panose="02040503050406030204" pitchFamily="18" charset="0"/>
                            <a:ea typeface="Cambria Math"/>
                          </a:rPr>
                        </m:ctrlPr>
                      </m:sSubSupPr>
                      <m:e>
                        <m:r>
                          <a:rPr lang="en-US" sz="2400" i="1">
                            <a:latin typeface="Cambria Math"/>
                            <a:ea typeface="Cambria Math"/>
                          </a:rPr>
                          <m:t>𝑀</m:t>
                        </m:r>
                      </m:e>
                      <m:sub>
                        <m:r>
                          <a:rPr lang="en-US" sz="2400" i="1">
                            <a:latin typeface="Cambria Math"/>
                            <a:ea typeface="Cambria Math"/>
                          </a:rPr>
                          <m:t>𝑗𝑘</m:t>
                        </m:r>
                      </m:sub>
                      <m:sup>
                        <m:r>
                          <a:rPr lang="en-US" sz="2400" i="1">
                            <a:latin typeface="Cambria Math"/>
                            <a:ea typeface="Cambria Math"/>
                          </a:rPr>
                          <m:t>𝑠</m:t>
                        </m:r>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oMath>
                </a14:m>
                <a:r>
                  <a:rPr lang="en-US" sz="2400" dirty="0" smtClean="0"/>
                  <a:t> </a:t>
                </a:r>
                <a:r>
                  <a:rPr lang="en-US" sz="2400" dirty="0"/>
                  <a:t>+</a:t>
                </a:r>
                <a14:m>
                  <m:oMath xmlns:m="http://schemas.openxmlformats.org/officeDocument/2006/math">
                    <m:r>
                      <a:rPr lang="en-US" sz="2400" b="0" i="0" smtClean="0">
                        <a:latin typeface="Cambria Math"/>
                        <a:ea typeface="Cambria Math"/>
                      </a:rPr>
                      <m:t> </m:t>
                    </m:r>
                    <m:r>
                      <a:rPr lang="el-GR" sz="2400" i="1">
                        <a:latin typeface="Cambria Math"/>
                        <a:ea typeface="Cambria Math"/>
                      </a:rPr>
                      <m:t>𝛻</m:t>
                    </m:r>
                    <m:r>
                      <m:rPr>
                        <m:sty m:val="p"/>
                      </m:rPr>
                      <a:rPr lang="el-GR" sz="2400" i="1">
                        <a:latin typeface="Cambria Math"/>
                        <a:ea typeface="Cambria Math"/>
                      </a:rPr>
                      <m:t>Δ</m:t>
                    </m:r>
                    <m:sSubSup>
                      <m:sSubSupPr>
                        <m:ctrlPr>
                          <a:rPr lang="en-US" sz="2400" i="1">
                            <a:latin typeface="Cambria Math" panose="02040503050406030204" pitchFamily="18" charset="0"/>
                            <a:ea typeface="Cambria Math"/>
                          </a:rPr>
                        </m:ctrlPr>
                      </m:sSubSupPr>
                      <m:e>
                        <m:r>
                          <a:rPr lang="el-GR" sz="2400" i="1">
                            <a:latin typeface="Cambria Math"/>
                            <a:ea typeface="Cambria Math"/>
                          </a:rPr>
                          <m:t>𝜖</m:t>
                        </m:r>
                      </m:e>
                      <m:sub>
                        <m:r>
                          <m:rPr>
                            <m:sty m:val="p"/>
                          </m:rPr>
                          <a:rPr lang="el-GR" sz="2400" i="1">
                            <a:latin typeface="Cambria Math"/>
                            <a:ea typeface="Cambria Math"/>
                          </a:rPr>
                          <m:t>Φ</m:t>
                        </m:r>
                        <m:r>
                          <a:rPr lang="en-US" sz="2400" i="1">
                            <a:latin typeface="Cambria Math"/>
                            <a:ea typeface="Cambria Math"/>
                          </a:rPr>
                          <m:t>,</m:t>
                        </m:r>
                        <m:r>
                          <a:rPr lang="en-US" sz="2400" i="1">
                            <a:latin typeface="Cambria Math"/>
                            <a:ea typeface="Cambria Math"/>
                          </a:rPr>
                          <m:t>𝑗𝑘</m:t>
                        </m:r>
                      </m:sub>
                      <m:sup/>
                    </m:sSubSup>
                  </m:oMath>
                </a14:m>
                <a:endParaRPr lang="en-US" sz="2400" dirty="0" smtClean="0">
                  <a:ea typeface="Cambria Math"/>
                </a:endParaRPr>
              </a:p>
              <a:p>
                <a:pPr marL="0" indent="0" algn="ctr">
                  <a:buNone/>
                </a:pPr>
                <a:endParaRPr lang="en-US" sz="2400" dirty="0"/>
              </a:p>
              <a:p>
                <a:pPr marL="0" indent="0" algn="ctr">
                  <a:buNone/>
                </a:pPr>
                <a14:m>
                  <m:oMathPara xmlns:m="http://schemas.openxmlformats.org/officeDocument/2006/math">
                    <m:oMathParaPr>
                      <m:jc m:val="center"/>
                    </m:oMathParaPr>
                    <m:oMath xmlns:m="http://schemas.openxmlformats.org/officeDocument/2006/math">
                      <m:r>
                        <a:rPr lang="el-GR" sz="2400" i="1">
                          <a:latin typeface="Cambria Math"/>
                          <a:ea typeface="Cambria Math"/>
                        </a:rPr>
                        <m:t>𝛻</m:t>
                      </m:r>
                      <m:r>
                        <m:rPr>
                          <m:sty m:val="p"/>
                        </m:rPr>
                        <a:rPr lang="el-GR" sz="2400" i="1">
                          <a:latin typeface="Cambria Math"/>
                          <a:ea typeface="Cambria Math"/>
                        </a:rPr>
                        <m:t>Δ</m:t>
                      </m:r>
                      <m:r>
                        <a:rPr lang="el-GR" sz="2400" i="1">
                          <a:latin typeface="Cambria Math"/>
                          <a:ea typeface="Cambria Math"/>
                        </a:rPr>
                        <m:t>𝜆</m:t>
                      </m:r>
                      <m:sSubSup>
                        <m:sSubSupPr>
                          <m:ctrlPr>
                            <a:rPr lang="en-US" sz="2400" i="1">
                              <a:latin typeface="Cambria Math" panose="02040503050406030204" pitchFamily="18" charset="0"/>
                              <a:ea typeface="Cambria Math"/>
                            </a:rPr>
                          </m:ctrlPr>
                        </m:sSubSupPr>
                        <m:e>
                          <m:r>
                            <m:rPr>
                              <m:sty m:val="p"/>
                            </m:rPr>
                            <a:rPr lang="el-GR" sz="2400" i="1">
                              <a:latin typeface="Cambria Math"/>
                              <a:ea typeface="Cambria Math"/>
                            </a:rPr>
                            <m:t>Φ</m:t>
                          </m:r>
                        </m:e>
                        <m:sub>
                          <m:r>
                            <a:rPr lang="en-US" sz="2400" i="1">
                              <a:latin typeface="Cambria Math"/>
                              <a:ea typeface="Cambria Math"/>
                            </a:rPr>
                            <m:t>𝑗𝑘</m:t>
                          </m:r>
                        </m:sub>
                        <m:sup>
                          <m:r>
                            <a:rPr lang="en-US" sz="2400" i="1">
                              <a:latin typeface="Cambria Math"/>
                              <a:ea typeface="Cambria Math"/>
                            </a:rPr>
                            <m:t>𝑠</m:t>
                          </m:r>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r>
                        <a:rPr lang="en-US" sz="2400" i="1">
                          <a:latin typeface="Cambria Math"/>
                          <a:ea typeface="Cambria Math"/>
                        </a:rPr>
                        <m:t>=</m:t>
                      </m:r>
                      <m:r>
                        <a:rPr lang="el-GR" sz="2400" i="1">
                          <a:latin typeface="Cambria Math"/>
                          <a:ea typeface="Cambria Math"/>
                        </a:rPr>
                        <m:t>𝛻</m:t>
                      </m:r>
                      <m:r>
                        <m:rPr>
                          <m:sty m:val="p"/>
                        </m:rPr>
                        <a:rPr lang="el-GR" sz="2400" i="1">
                          <a:latin typeface="Cambria Math"/>
                          <a:ea typeface="Cambria Math"/>
                        </a:rPr>
                        <m:t>Δ</m:t>
                      </m:r>
                      <m:sSubSup>
                        <m:sSubSupPr>
                          <m:ctrlPr>
                            <a:rPr lang="en-US" sz="2400" i="1">
                              <a:latin typeface="Cambria Math" panose="02040503050406030204" pitchFamily="18" charset="0"/>
                              <a:ea typeface="Cambria Math"/>
                            </a:rPr>
                          </m:ctrlPr>
                        </m:sSubSupPr>
                        <m:e>
                          <m:r>
                            <a:rPr lang="el-GR" sz="2400" i="1">
                              <a:latin typeface="Cambria Math"/>
                              <a:ea typeface="Cambria Math"/>
                            </a:rPr>
                            <m:t>𝜌</m:t>
                          </m:r>
                        </m:e>
                        <m:sub>
                          <m:r>
                            <a:rPr lang="en-US" sz="2400" i="1">
                              <a:latin typeface="Cambria Math"/>
                              <a:ea typeface="Cambria Math"/>
                            </a:rPr>
                            <m:t>𝑗𝑘</m:t>
                          </m:r>
                        </m:sub>
                        <m:sup>
                          <m:r>
                            <a:rPr lang="en-US" sz="2400" i="1">
                              <a:latin typeface="Cambria Math"/>
                              <a:ea typeface="Cambria Math"/>
                            </a:rPr>
                            <m:t>𝑠</m:t>
                          </m:r>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r>
                        <a:rPr lang="en-US" sz="2400" i="1">
                          <a:latin typeface="Cambria Math"/>
                          <a:ea typeface="Cambria Math"/>
                        </a:rPr>
                        <m:t>+</m:t>
                      </m:r>
                      <m:r>
                        <m:rPr>
                          <m:sty m:val="p"/>
                        </m:rPr>
                        <a:rPr lang="el-GR" sz="2400" i="1">
                          <a:latin typeface="Cambria Math"/>
                          <a:ea typeface="Cambria Math"/>
                        </a:rPr>
                        <m:t>Δ</m:t>
                      </m:r>
                      <m:r>
                        <a:rPr lang="en-US" sz="2400" i="1">
                          <a:latin typeface="Cambria Math"/>
                          <a:ea typeface="Cambria Math"/>
                        </a:rPr>
                        <m:t>𝑐</m:t>
                      </m:r>
                      <m:sSubSup>
                        <m:sSubSupPr>
                          <m:ctrlPr>
                            <a:rPr lang="en-US" sz="2400" i="1">
                              <a:latin typeface="Cambria Math" panose="02040503050406030204" pitchFamily="18" charset="0"/>
                              <a:ea typeface="Cambria Math"/>
                            </a:rPr>
                          </m:ctrlPr>
                        </m:sSubSupPr>
                        <m:e>
                          <m:acc>
                            <m:accPr>
                              <m:chr m:val="̇"/>
                              <m:ctrlPr>
                                <a:rPr lang="en-US" sz="2400" i="1">
                                  <a:latin typeface="Cambria Math" panose="02040503050406030204" pitchFamily="18" charset="0"/>
                                  <a:ea typeface="Cambria Math"/>
                                </a:rPr>
                              </m:ctrlPr>
                            </m:accPr>
                            <m:e>
                              <m:r>
                                <a:rPr lang="en-US" sz="2400" i="1">
                                  <a:latin typeface="Cambria Math"/>
                                  <a:ea typeface="Cambria Math"/>
                                </a:rPr>
                                <m:t>𝜏</m:t>
                              </m:r>
                            </m:e>
                          </m:acc>
                        </m:e>
                        <m:sub>
                          <m:r>
                            <a:rPr lang="en-US" sz="2400" i="1">
                              <a:latin typeface="Cambria Math"/>
                              <a:ea typeface="Cambria Math"/>
                            </a:rPr>
                            <m:t>𝑗𝑘</m:t>
                          </m:r>
                        </m:sub>
                        <m:sup/>
                      </m:sSubSup>
                      <m:d>
                        <m:dPr>
                          <m:ctrlPr>
                            <a:rPr lang="en-US" sz="2400" i="1">
                              <a:latin typeface="Cambria Math" panose="02040503050406030204" pitchFamily="18" charset="0"/>
                              <a:ea typeface="Cambria Math"/>
                            </a:rPr>
                          </m:ctrlPr>
                        </m:dPr>
                        <m:e>
                          <m:r>
                            <a:rPr lang="en-US" sz="2400" i="1">
                              <a:latin typeface="Cambria Math"/>
                              <a:ea typeface="Cambria Math"/>
                            </a:rPr>
                            <m:t>𝑡</m:t>
                          </m:r>
                        </m:e>
                      </m:d>
                    </m:oMath>
                  </m:oMathPara>
                </a14:m>
                <a:endParaRPr lang="en-US" sz="2400" dirty="0"/>
              </a:p>
            </p:txBody>
          </p:sp>
        </mc:Choice>
        <mc:Fallback xmlns="">
          <p:sp>
            <p:nvSpPr>
              <p:cNvPr id="3" name="Inhaltsplatzhalter 2"/>
              <p:cNvSpPr>
                <a:spLocks noGrp="1" noRot="1" noChangeAspect="1" noMove="1" noResize="1" noEditPoints="1" noAdjustHandles="1" noChangeArrowheads="1" noChangeShapeType="1" noTextEdit="1"/>
              </p:cNvSpPr>
              <p:nvPr>
                <p:ph idx="1"/>
              </p:nvPr>
            </p:nvSpPr>
            <p:spPr>
              <a:xfrm>
                <a:off x="457200" y="1905000"/>
                <a:ext cx="8229600" cy="4419600"/>
              </a:xfrm>
              <a:blipFill rotWithShape="1">
                <a:blip r:embed="rId3"/>
                <a:stretch>
                  <a:fillRect l="-74" t="-1793" r="-1037"/>
                </a:stretch>
              </a:blipFill>
            </p:spPr>
            <p:txBody>
              <a:bodyPr/>
              <a:lstStyle/>
              <a:p>
                <a:r>
                  <a:rPr lang="en-US">
                    <a:noFill/>
                  </a:rPr>
                  <a:t> </a:t>
                </a:r>
              </a:p>
            </p:txBody>
          </p:sp>
        </mc:Fallback>
      </mc:AlternateContent>
      <p:pic>
        <p:nvPicPr>
          <p:cNvPr id="4" name="Grafik 3" descr="136581138_display.jpg"/>
          <p:cNvPicPr>
            <a:picLocks noChangeAspect="1"/>
          </p:cNvPicPr>
          <p:nvPr/>
        </p:nvPicPr>
        <p:blipFill>
          <a:blip r:embed="rId4"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#2</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3786346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nhaltsplatzhalter 2"/>
              <p:cNvSpPr>
                <a:spLocks noGrp="1"/>
              </p:cNvSpPr>
              <p:nvPr>
                <p:ph idx="1"/>
              </p:nvPr>
            </p:nvSpPr>
            <p:spPr>
              <a:xfrm>
                <a:off x="457200" y="1752600"/>
                <a:ext cx="8229600" cy="4800600"/>
              </a:xfrm>
            </p:spPr>
            <p:txBody>
              <a:bodyPr>
                <a:normAutofit lnSpcReduction="10000"/>
              </a:bodyPr>
              <a:lstStyle/>
              <a:p>
                <a:pPr marL="0" indent="0" algn="ctr">
                  <a:buNone/>
                </a:pPr>
                <a:r>
                  <a:rPr lang="en-US" b="1" dirty="0" smtClean="0"/>
                  <a:t>Develop a GPS tracking </a:t>
                </a:r>
                <a:r>
                  <a:rPr lang="en-US" b="1" dirty="0"/>
                  <a:t>algorithm to enable </a:t>
                </a:r>
                <a:r>
                  <a:rPr lang="en-US" b="1" dirty="0" smtClean="0"/>
                  <a:t>robust millimeter-scale </a:t>
                </a:r>
                <a:r>
                  <a:rPr lang="en-US" b="1" dirty="0"/>
                  <a:t>relative </a:t>
                </a:r>
                <a:r>
                  <a:rPr lang="en-US" b="1" dirty="0" smtClean="0"/>
                  <a:t>dead reckoning through a significant period of time</a:t>
                </a:r>
              </a:p>
              <a:p>
                <a:pPr marL="0" indent="0">
                  <a:buNone/>
                </a:pPr>
                <a:endParaRPr lang="en-US" i="1" dirty="0" smtClean="0">
                  <a:latin typeface="Cambria Math"/>
                  <a:ea typeface="Cambria Math"/>
                </a:endParaRPr>
              </a:p>
              <a:p>
                <a:pPr marL="0" indent="0">
                  <a:buNone/>
                </a:pPr>
                <a14:m>
                  <m:oMathPara xmlns:m="http://schemas.openxmlformats.org/officeDocument/2006/math">
                    <m:oMathParaPr>
                      <m:jc m:val="centerGroup"/>
                    </m:oMathParaPr>
                    <m:oMath xmlns:m="http://schemas.openxmlformats.org/officeDocument/2006/math">
                      <m:r>
                        <a:rPr lang="el-GR" i="1">
                          <a:latin typeface="Cambria Math"/>
                          <a:ea typeface="Cambria Math"/>
                        </a:rPr>
                        <m:t>𝛻</m:t>
                      </m:r>
                      <m:r>
                        <m:rPr>
                          <m:sty m:val="p"/>
                        </m:rPr>
                        <a:rPr lang="el-GR" i="1">
                          <a:latin typeface="Cambria Math"/>
                          <a:ea typeface="Cambria Math"/>
                        </a:rPr>
                        <m:t>Δ</m:t>
                      </m:r>
                      <m:r>
                        <a:rPr lang="el-GR" i="1">
                          <a:latin typeface="Cambria Math"/>
                          <a:ea typeface="Cambria Math"/>
                        </a:rPr>
                        <m:t>𝜆</m:t>
                      </m:r>
                      <m:sSubSup>
                        <m:sSubSupPr>
                          <m:ctrlPr>
                            <a:rPr lang="en-US" i="1">
                              <a:latin typeface="Cambria Math" panose="02040503050406030204" pitchFamily="18" charset="0"/>
                              <a:ea typeface="Cambria Math"/>
                            </a:rPr>
                          </m:ctrlPr>
                        </m:sSubSupPr>
                        <m:e>
                          <m:r>
                            <m:rPr>
                              <m:sty m:val="p"/>
                            </m:rPr>
                            <a:rPr lang="el-GR" i="1">
                              <a:latin typeface="Cambria Math"/>
                              <a:ea typeface="Cambria Math"/>
                            </a:rPr>
                            <m:t>Φ</m:t>
                          </m:r>
                        </m:e>
                        <m:sub>
                          <m:r>
                            <a:rPr lang="en-US" i="1">
                              <a:latin typeface="Cambria Math"/>
                              <a:ea typeface="Cambria Math"/>
                            </a:rPr>
                            <m:t>𝑗𝑘</m:t>
                          </m:r>
                        </m:sub>
                        <m:sup>
                          <m:r>
                            <a:rPr lang="en-US" i="1">
                              <a:latin typeface="Cambria Math"/>
                              <a:ea typeface="Cambria Math"/>
                            </a:rPr>
                            <m:t>𝑠</m:t>
                          </m:r>
                        </m:sup>
                      </m:sSubSup>
                      <m:d>
                        <m:dPr>
                          <m:ctrlPr>
                            <a:rPr lang="en-US" i="1">
                              <a:latin typeface="Cambria Math" panose="02040503050406030204" pitchFamily="18" charset="0"/>
                              <a:ea typeface="Cambria Math"/>
                            </a:rPr>
                          </m:ctrlPr>
                        </m:dPr>
                        <m:e>
                          <m:r>
                            <a:rPr lang="en-US" i="1">
                              <a:latin typeface="Cambria Math"/>
                              <a:ea typeface="Cambria Math"/>
                            </a:rPr>
                            <m:t>𝑡</m:t>
                          </m:r>
                        </m:e>
                      </m:d>
                      <m:r>
                        <a:rPr lang="en-US" i="1">
                          <a:latin typeface="Cambria Math"/>
                          <a:ea typeface="Cambria Math"/>
                        </a:rPr>
                        <m:t>=</m:t>
                      </m:r>
                      <m:r>
                        <m:rPr>
                          <m:sty m:val="p"/>
                        </m:rPr>
                        <a:rPr lang="el-GR" i="1">
                          <a:latin typeface="Cambria Math"/>
                          <a:ea typeface="Cambria Math"/>
                        </a:rPr>
                        <m:t>Δ</m:t>
                      </m:r>
                      <m:sSubSup>
                        <m:sSubSupPr>
                          <m:ctrlPr>
                            <a:rPr lang="en-US" i="1">
                              <a:latin typeface="Cambria Math" panose="02040503050406030204" pitchFamily="18" charset="0"/>
                              <a:ea typeface="Cambria Math"/>
                            </a:rPr>
                          </m:ctrlPr>
                        </m:sSubSupPr>
                        <m:e>
                          <m:r>
                            <a:rPr lang="en-US" b="0" i="1" smtClean="0">
                              <a:latin typeface="Cambria Math"/>
                              <a:ea typeface="Cambria Math"/>
                            </a:rPr>
                            <m:t>𝑅</m:t>
                          </m:r>
                        </m:e>
                        <m:sub>
                          <m:r>
                            <a:rPr lang="en-US" i="1">
                              <a:latin typeface="Cambria Math"/>
                              <a:ea typeface="Cambria Math"/>
                            </a:rPr>
                            <m:t>𝑘</m:t>
                          </m:r>
                        </m:sub>
                        <m:sup>
                          <m:r>
                            <a:rPr lang="en-US" i="1">
                              <a:latin typeface="Cambria Math"/>
                              <a:ea typeface="Cambria Math"/>
                            </a:rPr>
                            <m:t>𝑠</m:t>
                          </m:r>
                        </m:sup>
                      </m:sSubSup>
                      <m:r>
                        <a:rPr lang="en-US" b="0" i="1" smtClean="0">
                          <a:latin typeface="Cambria Math"/>
                          <a:ea typeface="Cambria Math"/>
                        </a:rPr>
                        <m:t>−</m:t>
                      </m:r>
                      <m:r>
                        <m:rPr>
                          <m:sty m:val="p"/>
                        </m:rPr>
                        <a:rPr lang="el-GR" i="1">
                          <a:latin typeface="Cambria Math"/>
                          <a:ea typeface="Cambria Math"/>
                        </a:rPr>
                        <m:t>Δ</m:t>
                      </m:r>
                      <m:sSubSup>
                        <m:sSubSupPr>
                          <m:ctrlPr>
                            <a:rPr lang="en-US" b="0" i="1" smtClean="0">
                              <a:latin typeface="Cambria Math" panose="02040503050406030204" pitchFamily="18" charset="0"/>
                              <a:ea typeface="Cambria Math"/>
                            </a:rPr>
                          </m:ctrlPr>
                        </m:sSubSupPr>
                        <m:e>
                          <m:r>
                            <a:rPr lang="en-US" b="0" i="1" smtClean="0">
                              <a:latin typeface="Cambria Math"/>
                              <a:ea typeface="Cambria Math"/>
                            </a:rPr>
                            <m:t>𝑅</m:t>
                          </m:r>
                        </m:e>
                        <m:sub>
                          <m:r>
                            <a:rPr lang="en-US" b="0" i="1" smtClean="0">
                              <a:latin typeface="Cambria Math"/>
                              <a:ea typeface="Cambria Math"/>
                            </a:rPr>
                            <m:t>𝑗</m:t>
                          </m:r>
                        </m:sub>
                        <m:sup>
                          <m:r>
                            <a:rPr lang="en-US" b="0" i="1" smtClean="0">
                              <a:latin typeface="Cambria Math"/>
                              <a:ea typeface="Cambria Math"/>
                            </a:rPr>
                            <m:t>𝑠</m:t>
                          </m:r>
                        </m:sup>
                      </m:sSubSup>
                      <m:r>
                        <a:rPr lang="en-US" b="0" i="1" smtClean="0">
                          <a:latin typeface="Cambria Math"/>
                          <a:ea typeface="Cambria Math"/>
                        </a:rPr>
                        <m:t>+</m:t>
                      </m:r>
                      <m:r>
                        <m:rPr>
                          <m:sty m:val="p"/>
                        </m:rPr>
                        <a:rPr lang="el-GR" i="1">
                          <a:latin typeface="Cambria Math"/>
                          <a:ea typeface="Cambria Math"/>
                        </a:rPr>
                        <m:t>Δ</m:t>
                      </m:r>
                      <m:r>
                        <a:rPr lang="en-US" b="0" i="1" smtClean="0">
                          <a:latin typeface="Cambria Math"/>
                          <a:ea typeface="Cambria Math"/>
                        </a:rPr>
                        <m:t>𝑐</m:t>
                      </m:r>
                      <m:sSub>
                        <m:sSubPr>
                          <m:ctrlPr>
                            <a:rPr lang="en-US" b="0" i="1" smtClean="0">
                              <a:latin typeface="Cambria Math" panose="02040503050406030204" pitchFamily="18" charset="0"/>
                              <a:ea typeface="Cambria Math"/>
                            </a:rPr>
                          </m:ctrlPr>
                        </m:sSubPr>
                        <m:e>
                          <m:acc>
                            <m:accPr>
                              <m:chr m:val="̇"/>
                              <m:ctrlPr>
                                <a:rPr lang="el-GR" i="1" smtClean="0">
                                  <a:latin typeface="Cambria Math" panose="02040503050406030204" pitchFamily="18" charset="0"/>
                                  <a:ea typeface="Cambria Math"/>
                                </a:rPr>
                              </m:ctrlPr>
                            </m:accPr>
                            <m:e>
                              <m:r>
                                <a:rPr lang="el-GR" i="1" smtClean="0">
                                  <a:latin typeface="Cambria Math"/>
                                  <a:ea typeface="Cambria Math"/>
                                </a:rPr>
                                <m:t>𝜏</m:t>
                              </m:r>
                            </m:e>
                          </m:acc>
                        </m:e>
                        <m:sub>
                          <m:r>
                            <a:rPr lang="en-US" b="0" i="1" smtClean="0">
                              <a:latin typeface="Cambria Math"/>
                              <a:ea typeface="Cambria Math"/>
                            </a:rPr>
                            <m:t>𝑗𝑘</m:t>
                          </m:r>
                        </m:sub>
                      </m:sSub>
                    </m:oMath>
                  </m:oMathPara>
                </a14:m>
                <a:endParaRPr lang="en-US" dirty="0" smtClean="0"/>
              </a:p>
              <a:p>
                <a:pPr marL="0" indent="0">
                  <a:buNone/>
                </a:pPr>
                <a:endParaRPr lang="en-US" sz="1600" dirty="0"/>
              </a:p>
              <a:p>
                <a:pPr marL="0" indent="0">
                  <a:buNone/>
                </a:pPr>
                <a14:m>
                  <m:oMathPara xmlns:m="http://schemas.openxmlformats.org/officeDocument/2006/math">
                    <m:oMathParaPr>
                      <m:jc m:val="centerGroup"/>
                    </m:oMathParaPr>
                    <m:oMath xmlns:m="http://schemas.openxmlformats.org/officeDocument/2006/math">
                      <m:r>
                        <a:rPr lang="el-GR" i="1">
                          <a:latin typeface="Cambria Math"/>
                          <a:ea typeface="Cambria Math"/>
                        </a:rPr>
                        <m:t>𝛻</m:t>
                      </m:r>
                      <m:r>
                        <m:rPr>
                          <m:sty m:val="p"/>
                        </m:rPr>
                        <a:rPr lang="el-GR" i="1">
                          <a:latin typeface="Cambria Math"/>
                          <a:ea typeface="Cambria Math"/>
                        </a:rPr>
                        <m:t>Δ</m:t>
                      </m:r>
                      <m:r>
                        <a:rPr lang="el-GR" i="1">
                          <a:latin typeface="Cambria Math"/>
                          <a:ea typeface="Cambria Math"/>
                        </a:rPr>
                        <m:t>𝜆</m:t>
                      </m:r>
                      <m:sSubSup>
                        <m:sSubSupPr>
                          <m:ctrlPr>
                            <a:rPr lang="en-US" i="1">
                              <a:latin typeface="Cambria Math" panose="02040503050406030204" pitchFamily="18" charset="0"/>
                              <a:ea typeface="Cambria Math"/>
                            </a:rPr>
                          </m:ctrlPr>
                        </m:sSubSupPr>
                        <m:e>
                          <m:r>
                            <m:rPr>
                              <m:sty m:val="p"/>
                            </m:rPr>
                            <a:rPr lang="el-GR" i="1">
                              <a:latin typeface="Cambria Math"/>
                              <a:ea typeface="Cambria Math"/>
                            </a:rPr>
                            <m:t>Φ</m:t>
                          </m:r>
                        </m:e>
                        <m:sub>
                          <m:r>
                            <a:rPr lang="en-US" i="1">
                              <a:latin typeface="Cambria Math"/>
                              <a:ea typeface="Cambria Math"/>
                            </a:rPr>
                            <m:t>𝑗𝑘</m:t>
                          </m:r>
                        </m:sub>
                        <m:sup>
                          <m:r>
                            <a:rPr lang="en-US" i="1">
                              <a:latin typeface="Cambria Math"/>
                              <a:ea typeface="Cambria Math"/>
                            </a:rPr>
                            <m:t>𝑠</m:t>
                          </m:r>
                        </m:sup>
                      </m:sSubSup>
                      <m:d>
                        <m:dPr>
                          <m:ctrlPr>
                            <a:rPr lang="en-US" i="1">
                              <a:latin typeface="Cambria Math" panose="02040503050406030204" pitchFamily="18" charset="0"/>
                              <a:ea typeface="Cambria Math"/>
                            </a:rPr>
                          </m:ctrlPr>
                        </m:dPr>
                        <m:e>
                          <m:r>
                            <a:rPr lang="en-US" i="1">
                              <a:latin typeface="Cambria Math"/>
                              <a:ea typeface="Cambria Math"/>
                            </a:rPr>
                            <m:t>𝑡</m:t>
                          </m:r>
                        </m:e>
                      </m:d>
                      <m:r>
                        <a:rPr lang="en-US" i="1">
                          <a:latin typeface="Cambria Math"/>
                          <a:ea typeface="Cambria Math"/>
                        </a:rPr>
                        <m:t>=</m:t>
                      </m:r>
                      <m:r>
                        <m:rPr>
                          <m:sty m:val="p"/>
                        </m:rPr>
                        <a:rPr lang="el-GR" i="1">
                          <a:latin typeface="Cambria Math"/>
                          <a:ea typeface="Cambria Math"/>
                        </a:rPr>
                        <m:t>Δ</m:t>
                      </m:r>
                      <m:r>
                        <a:rPr lang="en-US" b="1" i="0" smtClean="0">
                          <a:latin typeface="Cambria Math"/>
                          <a:ea typeface="Cambria Math"/>
                        </a:rPr>
                        <m:t>𝐛</m:t>
                      </m:r>
                      <m:r>
                        <a:rPr lang="en-US" b="0" i="1" smtClean="0">
                          <a:latin typeface="Cambria Math"/>
                          <a:ea typeface="Cambria Math"/>
                        </a:rPr>
                        <m:t>∙</m:t>
                      </m:r>
                      <m:sSubSup>
                        <m:sSubSupPr>
                          <m:ctrlPr>
                            <a:rPr lang="en-US" b="0" i="1" smtClean="0">
                              <a:latin typeface="Cambria Math" panose="02040503050406030204" pitchFamily="18" charset="0"/>
                              <a:ea typeface="Cambria Math"/>
                            </a:rPr>
                          </m:ctrlPr>
                        </m:sSubSupPr>
                        <m:e>
                          <m:r>
                            <a:rPr lang="en-US" b="1" i="0" smtClean="0">
                              <a:latin typeface="Cambria Math"/>
                              <a:ea typeface="Cambria Math"/>
                            </a:rPr>
                            <m:t>𝐚</m:t>
                          </m:r>
                        </m:e>
                        <m:sub>
                          <m:r>
                            <a:rPr lang="en-US" b="0" i="1" smtClean="0">
                              <a:latin typeface="Cambria Math"/>
                              <a:ea typeface="Cambria Math"/>
                            </a:rPr>
                            <m:t>𝑟</m:t>
                          </m:r>
                        </m:sub>
                        <m:sup>
                          <m:r>
                            <a:rPr lang="en-US" b="0" i="1" smtClean="0">
                              <a:latin typeface="Cambria Math"/>
                              <a:ea typeface="Cambria Math"/>
                            </a:rPr>
                            <m:t>𝑠</m:t>
                          </m:r>
                        </m:sup>
                      </m:sSubSup>
                      <m:r>
                        <a:rPr lang="en-US" i="1">
                          <a:latin typeface="Cambria Math"/>
                          <a:ea typeface="Cambria Math"/>
                        </a:rPr>
                        <m:t>+</m:t>
                      </m:r>
                      <m:r>
                        <m:rPr>
                          <m:sty m:val="p"/>
                        </m:rPr>
                        <a:rPr lang="el-GR" i="1">
                          <a:latin typeface="Cambria Math"/>
                          <a:ea typeface="Cambria Math"/>
                        </a:rPr>
                        <m:t>Δ</m:t>
                      </m:r>
                      <m:r>
                        <a:rPr lang="en-US" i="1">
                          <a:latin typeface="Cambria Math"/>
                          <a:ea typeface="Cambria Math"/>
                        </a:rPr>
                        <m:t>𝑐</m:t>
                      </m:r>
                      <m:sSub>
                        <m:sSubPr>
                          <m:ctrlPr>
                            <a:rPr lang="en-US" i="1">
                              <a:latin typeface="Cambria Math" panose="02040503050406030204" pitchFamily="18" charset="0"/>
                              <a:ea typeface="Cambria Math"/>
                            </a:rPr>
                          </m:ctrlPr>
                        </m:sSubPr>
                        <m:e>
                          <m:acc>
                            <m:accPr>
                              <m:chr m:val="̇"/>
                              <m:ctrlPr>
                                <a:rPr lang="el-GR" i="1">
                                  <a:latin typeface="Cambria Math" panose="02040503050406030204" pitchFamily="18" charset="0"/>
                                  <a:ea typeface="Cambria Math"/>
                                </a:rPr>
                              </m:ctrlPr>
                            </m:accPr>
                            <m:e>
                              <m:r>
                                <a:rPr lang="el-GR" i="1">
                                  <a:latin typeface="Cambria Math"/>
                                  <a:ea typeface="Cambria Math"/>
                                </a:rPr>
                                <m:t>𝜏</m:t>
                              </m:r>
                            </m:e>
                          </m:acc>
                        </m:e>
                        <m:sub>
                          <m:r>
                            <a:rPr lang="en-US" i="1">
                              <a:latin typeface="Cambria Math"/>
                              <a:ea typeface="Cambria Math"/>
                            </a:rPr>
                            <m:t>𝑗𝑘</m:t>
                          </m:r>
                        </m:sub>
                      </m:sSub>
                    </m:oMath>
                  </m:oMathPara>
                </a14:m>
                <a:endParaRPr lang="en-US" dirty="0" smtClean="0">
                  <a:ea typeface="Cambria Math"/>
                </a:endParaRPr>
              </a:p>
              <a:p>
                <a:pPr marL="0" indent="0">
                  <a:buNone/>
                </a:pPr>
                <a:endParaRPr lang="en-US" sz="1600" dirty="0"/>
              </a:p>
              <a:p>
                <a:pPr marL="0" indent="0">
                  <a:buNone/>
                </a:pPr>
                <a:r>
                  <a:rPr lang="en-US" sz="2400" dirty="0" smtClean="0"/>
                  <a:t>             </a:t>
                </a:r>
                <a:r>
                  <a:rPr lang="en-US" sz="2400" u="sng" dirty="0" smtClean="0"/>
                  <a:t>Assumption</a:t>
                </a:r>
              </a:p>
              <a:p>
                <a:pPr marL="0" indent="0" algn="ctr">
                  <a:buNone/>
                </a:pPr>
                <a14:m>
                  <m:oMath xmlns:m="http://schemas.openxmlformats.org/officeDocument/2006/math">
                    <m:r>
                      <m:rPr>
                        <m:sty m:val="p"/>
                      </m:rPr>
                      <a:rPr lang="el-GR" i="1">
                        <a:latin typeface="Cambria Math"/>
                        <a:ea typeface="Cambria Math"/>
                      </a:rPr>
                      <m:t>Δ</m:t>
                    </m:r>
                    <m:sSubSup>
                      <m:sSubSupPr>
                        <m:ctrlPr>
                          <a:rPr lang="en-US" i="1">
                            <a:latin typeface="Cambria Math" panose="02040503050406030204" pitchFamily="18" charset="0"/>
                            <a:ea typeface="Cambria Math"/>
                          </a:rPr>
                        </m:ctrlPr>
                      </m:sSubSupPr>
                      <m:e>
                        <m:r>
                          <a:rPr lang="en-US" i="1">
                            <a:latin typeface="Cambria Math"/>
                            <a:ea typeface="Cambria Math"/>
                          </a:rPr>
                          <m:t>𝑅</m:t>
                        </m:r>
                      </m:e>
                      <m:sub>
                        <m:r>
                          <a:rPr lang="en-US" b="0" i="1" smtClean="0">
                            <a:latin typeface="Cambria Math"/>
                            <a:ea typeface="Cambria Math"/>
                          </a:rPr>
                          <m:t>𝑗</m:t>
                        </m:r>
                      </m:sub>
                      <m:sup>
                        <m:r>
                          <a:rPr lang="en-US" i="1">
                            <a:latin typeface="Cambria Math"/>
                            <a:ea typeface="Cambria Math"/>
                          </a:rPr>
                          <m:t>𝑠</m:t>
                        </m:r>
                      </m:sup>
                    </m:sSubSup>
                  </m:oMath>
                </a14:m>
                <a:r>
                  <a:rPr lang="en-US" dirty="0" smtClean="0"/>
                  <a:t> = 0			</a:t>
                </a:r>
                <a:r>
                  <a:rPr lang="el-GR" dirty="0">
                    <a:ea typeface="Cambria Math"/>
                  </a:rPr>
                  <a:t> </a:t>
                </a:r>
                <a14:m>
                  <m:oMath xmlns:m="http://schemas.openxmlformats.org/officeDocument/2006/math">
                    <m:r>
                      <m:rPr>
                        <m:sty m:val="p"/>
                      </m:rPr>
                      <a:rPr lang="el-GR" i="1">
                        <a:latin typeface="Cambria Math"/>
                        <a:ea typeface="Cambria Math"/>
                      </a:rPr>
                      <m:t>Δ</m:t>
                    </m:r>
                    <m:sSubSup>
                      <m:sSubSupPr>
                        <m:ctrlPr>
                          <a:rPr lang="en-US" i="1">
                            <a:latin typeface="Cambria Math" panose="02040503050406030204" pitchFamily="18" charset="0"/>
                            <a:ea typeface="Cambria Math"/>
                          </a:rPr>
                        </m:ctrlPr>
                      </m:sSubSupPr>
                      <m:e>
                        <m:r>
                          <a:rPr lang="en-US" i="1">
                            <a:latin typeface="Cambria Math"/>
                            <a:ea typeface="Cambria Math"/>
                          </a:rPr>
                          <m:t>𝑅</m:t>
                        </m:r>
                      </m:e>
                      <m:sub>
                        <m:r>
                          <a:rPr lang="en-US" i="1">
                            <a:latin typeface="Cambria Math"/>
                            <a:ea typeface="Cambria Math"/>
                          </a:rPr>
                          <m:t>𝑘</m:t>
                        </m:r>
                      </m:sub>
                      <m:sup>
                        <m:r>
                          <a:rPr lang="en-US" i="1">
                            <a:latin typeface="Cambria Math"/>
                            <a:ea typeface="Cambria Math"/>
                          </a:rPr>
                          <m:t>𝑠</m:t>
                        </m:r>
                      </m:sup>
                    </m:sSubSup>
                  </m:oMath>
                </a14:m>
                <a:r>
                  <a:rPr lang="en-US" dirty="0" smtClean="0"/>
                  <a:t> = </a:t>
                </a:r>
                <a14:m>
                  <m:oMath xmlns:m="http://schemas.openxmlformats.org/officeDocument/2006/math">
                    <m:r>
                      <m:rPr>
                        <m:sty m:val="p"/>
                      </m:rPr>
                      <a:rPr lang="el-GR" i="1">
                        <a:latin typeface="Cambria Math"/>
                        <a:ea typeface="Cambria Math"/>
                      </a:rPr>
                      <m:t>Δ</m:t>
                    </m:r>
                    <m:r>
                      <a:rPr lang="en-US" b="1">
                        <a:latin typeface="Cambria Math"/>
                        <a:ea typeface="Cambria Math"/>
                      </a:rPr>
                      <m:t>𝐛</m:t>
                    </m:r>
                    <m:r>
                      <a:rPr lang="en-US" i="1">
                        <a:latin typeface="Cambria Math"/>
                        <a:ea typeface="Cambria Math"/>
                      </a:rPr>
                      <m:t>∙</m:t>
                    </m:r>
                    <m:sSubSup>
                      <m:sSubSupPr>
                        <m:ctrlPr>
                          <a:rPr lang="en-US" i="1">
                            <a:latin typeface="Cambria Math" panose="02040503050406030204" pitchFamily="18" charset="0"/>
                            <a:ea typeface="Cambria Math"/>
                          </a:rPr>
                        </m:ctrlPr>
                      </m:sSubSupPr>
                      <m:e>
                        <m:r>
                          <a:rPr lang="en-US" b="1">
                            <a:latin typeface="Cambria Math"/>
                            <a:ea typeface="Cambria Math"/>
                          </a:rPr>
                          <m:t>𝐚</m:t>
                        </m:r>
                      </m:e>
                      <m:sub>
                        <m:r>
                          <a:rPr lang="en-US" i="1">
                            <a:latin typeface="Cambria Math"/>
                            <a:ea typeface="Cambria Math"/>
                          </a:rPr>
                          <m:t>𝑟</m:t>
                        </m:r>
                      </m:sub>
                      <m:sup>
                        <m:r>
                          <a:rPr lang="en-US" i="1">
                            <a:latin typeface="Cambria Math"/>
                            <a:ea typeface="Cambria Math"/>
                          </a:rPr>
                          <m:t>𝑠</m:t>
                        </m:r>
                      </m:sup>
                    </m:sSubSup>
                  </m:oMath>
                </a14:m>
                <a:endParaRPr lang="en-US" dirty="0" smtClean="0"/>
              </a:p>
            </p:txBody>
          </p:sp>
        </mc:Choice>
        <mc:Fallback xmlns="">
          <p:sp>
            <p:nvSpPr>
              <p:cNvPr id="3" name="Inhaltsplatzhalter 2"/>
              <p:cNvSpPr>
                <a:spLocks noGrp="1" noRot="1" noChangeAspect="1" noMove="1" noResize="1" noEditPoints="1" noAdjustHandles="1" noChangeArrowheads="1" noChangeShapeType="1" noTextEdit="1"/>
              </p:cNvSpPr>
              <p:nvPr>
                <p:ph idx="1"/>
              </p:nvPr>
            </p:nvSpPr>
            <p:spPr>
              <a:xfrm>
                <a:off x="457200" y="1752600"/>
                <a:ext cx="8229600" cy="4800600"/>
              </a:xfrm>
              <a:blipFill rotWithShape="1">
                <a:blip r:embed="rId3"/>
                <a:stretch>
                  <a:fillRect l="-1185" t="-2668" r="-2148"/>
                </a:stretch>
              </a:blipFill>
            </p:spPr>
            <p:txBody>
              <a:bodyPr/>
              <a:lstStyle/>
              <a:p>
                <a:r>
                  <a:rPr lang="en-US">
                    <a:noFill/>
                  </a:rPr>
                  <a:t> </a:t>
                </a:r>
              </a:p>
            </p:txBody>
          </p:sp>
        </mc:Fallback>
      </mc:AlternateContent>
      <p:pic>
        <p:nvPicPr>
          <p:cNvPr id="4" name="Grafik 3" descr="136581138_display.jpg"/>
          <p:cNvPicPr>
            <a:picLocks noChangeAspect="1"/>
          </p:cNvPicPr>
          <p:nvPr/>
        </p:nvPicPr>
        <p:blipFill>
          <a:blip r:embed="rId4"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#3</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6452065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981200"/>
            <a:ext cx="8229600" cy="4572000"/>
          </a:xfrm>
        </p:spPr>
        <p:txBody>
          <a:bodyPr>
            <a:normAutofit fontScale="85000" lnSpcReduction="10000"/>
          </a:bodyPr>
          <a:lstStyle/>
          <a:p>
            <a:pPr marL="0" indent="0" algn="ctr">
              <a:buNone/>
            </a:pPr>
            <a:r>
              <a:rPr lang="en-US" b="1" dirty="0"/>
              <a:t>Extend or modify the LAMBDA method to rapidly solve for double-differenced integer ambiguities </a:t>
            </a:r>
            <a:r>
              <a:rPr lang="en-US" b="1" dirty="0" smtClean="0"/>
              <a:t>for receivers </a:t>
            </a:r>
            <a:r>
              <a:rPr lang="en-US" b="1" i="1" dirty="0" smtClean="0"/>
              <a:t>in motion </a:t>
            </a:r>
            <a:r>
              <a:rPr lang="en-US" b="1" dirty="0" smtClean="0"/>
              <a:t>and </a:t>
            </a:r>
            <a:r>
              <a:rPr lang="en-US" b="1" i="1" dirty="0" smtClean="0"/>
              <a:t>without known positions</a:t>
            </a:r>
            <a:r>
              <a:rPr lang="en-US" b="1" dirty="0" smtClean="0"/>
              <a:t> on </a:t>
            </a:r>
            <a:r>
              <a:rPr lang="en-US" b="1" dirty="0"/>
              <a:t>the </a:t>
            </a:r>
            <a:r>
              <a:rPr lang="en-US" b="1" dirty="0" smtClean="0"/>
              <a:t>fly</a:t>
            </a:r>
          </a:p>
          <a:p>
            <a:pPr marL="0" indent="0" algn="ctr">
              <a:buNone/>
            </a:pPr>
            <a:endParaRPr lang="en-US" sz="2100" b="1" dirty="0" smtClean="0"/>
          </a:p>
          <a:p>
            <a:r>
              <a:rPr lang="en-US" dirty="0" smtClean="0"/>
              <a:t>Results from tracking algorithm will allow for baseline calculation to collapse to the stationary case</a:t>
            </a:r>
          </a:p>
          <a:p>
            <a:r>
              <a:rPr lang="en-US" dirty="0" smtClean="0"/>
              <a:t>Multiple epochs of data will provide much needed GPS satellite constellation changes for the removal of unlikely ambiguity sets</a:t>
            </a:r>
          </a:p>
          <a:p>
            <a:r>
              <a:rPr lang="en-US" dirty="0" smtClean="0"/>
              <a:t>This combination should enable rapid on-the-fly (OTF) ambiguity resolution, as well as verification</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#4</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39157538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Inhaltsplatzhalter 2"/>
              <p:cNvSpPr>
                <a:spLocks noGrp="1"/>
              </p:cNvSpPr>
              <p:nvPr>
                <p:ph idx="1"/>
              </p:nvPr>
            </p:nvSpPr>
            <p:spPr>
              <a:xfrm>
                <a:off x="457200" y="1600200"/>
                <a:ext cx="8229600" cy="4800600"/>
              </a:xfrm>
            </p:spPr>
            <p:txBody>
              <a:bodyPr>
                <a:normAutofit fontScale="70000" lnSpcReduction="20000"/>
              </a:bodyPr>
              <a:lstStyle/>
              <a:p>
                <a:pPr marL="0" lvl="1" indent="0" algn="ctr">
                  <a:buNone/>
                </a:pPr>
                <a:r>
                  <a:rPr lang="en-US" b="1" dirty="0"/>
                  <a:t>Use simultaneous tracking and ambiguity results in multipath detection and outlier </a:t>
                </a:r>
                <a:r>
                  <a:rPr lang="en-US" b="1" dirty="0" smtClean="0"/>
                  <a:t>rejection, with the end result of centimeter-scale relative localization</a:t>
                </a:r>
              </a:p>
              <a:p>
                <a:pPr marL="0" indent="0">
                  <a:buNone/>
                </a:pPr>
                <a:endParaRPr lang="en-US" dirty="0" smtClean="0"/>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ea typeface="Cambria Math"/>
                            </a:rPr>
                          </m:ctrlPr>
                        </m:sSubSupPr>
                        <m:e>
                          <m:r>
                            <a:rPr lang="en-US" i="1">
                              <a:latin typeface="Cambria Math"/>
                              <a:ea typeface="Cambria Math"/>
                            </a:rPr>
                            <m:t>𝑅</m:t>
                          </m:r>
                        </m:e>
                        <m:sub>
                          <m:r>
                            <a:rPr lang="en-US" i="1">
                              <a:latin typeface="Cambria Math"/>
                              <a:ea typeface="Cambria Math"/>
                            </a:rPr>
                            <m:t>𝑟</m:t>
                          </m:r>
                        </m:sub>
                        <m:sup>
                          <m:r>
                            <a:rPr lang="en-US" i="1">
                              <a:latin typeface="Cambria Math"/>
                              <a:ea typeface="Cambria Math"/>
                            </a:rPr>
                            <m:t>𝑠</m:t>
                          </m:r>
                        </m:sup>
                      </m:sSubSup>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r>
                        <a:rPr lang="en-US" i="1">
                          <a:latin typeface="Cambria Math"/>
                          <a:ea typeface="Cambria Math"/>
                        </a:rPr>
                        <m:t>𝑓</m:t>
                      </m:r>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𝑥</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𝑥</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𝑦</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𝑦</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𝑧</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𝑧</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e>
                      </m:d>
                    </m:oMath>
                  </m:oMathPara>
                </a14:m>
                <a:endParaRPr lang="en-US" i="1" dirty="0">
                  <a:latin typeface="Cambria Math"/>
                  <a:ea typeface="Cambria Math"/>
                </a:endParaRPr>
              </a:p>
              <a:p>
                <a:pPr marL="0" indent="0">
                  <a:buNone/>
                </a:pPr>
                <a:endParaRPr lang="en-US" i="1" dirty="0">
                  <a:latin typeface="Cambria Math"/>
                  <a:ea typeface="Cambria Math"/>
                </a:endParaRPr>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ea typeface="Cambria Math"/>
                            </a:rPr>
                          </m:ctrlPr>
                        </m:sSubSupPr>
                        <m:e>
                          <m:r>
                            <a:rPr lang="en-US" i="1">
                              <a:latin typeface="Cambria Math"/>
                              <a:ea typeface="Cambria Math"/>
                            </a:rPr>
                            <m:t>𝑅</m:t>
                          </m:r>
                        </m:e>
                        <m:sub>
                          <m:r>
                            <a:rPr lang="en-US" i="1">
                              <a:latin typeface="Cambria Math"/>
                              <a:ea typeface="Cambria Math"/>
                            </a:rPr>
                            <m:t>𝑟</m:t>
                          </m:r>
                        </m:sub>
                        <m:sup>
                          <m:r>
                            <a:rPr lang="en-US" i="1">
                              <a:latin typeface="Cambria Math"/>
                              <a:ea typeface="Cambria Math"/>
                            </a:rPr>
                            <m:t>𝑠</m:t>
                          </m:r>
                        </m:sup>
                      </m:sSubSup>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1</m:t>
                              </m:r>
                            </m:sub>
                          </m:sSub>
                        </m:e>
                      </m:d>
                      <m:r>
                        <a:rPr lang="en-US" i="1">
                          <a:latin typeface="Cambria Math"/>
                          <a:ea typeface="Cambria Math"/>
                        </a:rPr>
                        <m:t>=</m:t>
                      </m:r>
                      <m:r>
                        <a:rPr lang="en-US" i="1">
                          <a:latin typeface="Cambria Math"/>
                          <a:ea typeface="Cambria Math"/>
                        </a:rPr>
                        <m:t>𝑓</m:t>
                      </m:r>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𝑥</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𝑥</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𝑥</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1</m:t>
                                  </m:r>
                                </m:sub>
                              </m:sSub>
                            </m:e>
                          </m:d>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𝑦</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𝑦</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𝑦</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1</m:t>
                                  </m:r>
                                </m:sub>
                              </m:sSub>
                            </m:e>
                          </m:d>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𝑧</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𝑧</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𝑧</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1</m:t>
                              </m:r>
                            </m:sub>
                          </m:sSub>
                          <m:r>
                            <a:rPr lang="en-US" i="1">
                              <a:latin typeface="Cambria Math"/>
                              <a:ea typeface="Cambria Math"/>
                            </a:rPr>
                            <m:t>)</m:t>
                          </m:r>
                        </m:e>
                      </m:d>
                    </m:oMath>
                  </m:oMathPara>
                </a14:m>
                <a:endParaRPr lang="en-US" i="1" dirty="0">
                  <a:latin typeface="Cambria Math"/>
                  <a:ea typeface="Cambria Math"/>
                </a:endParaRPr>
              </a:p>
              <a:p>
                <a:pPr marL="0" indent="0">
                  <a:buNone/>
                </a:pPr>
                <a:endParaRPr lang="en-US" i="1" dirty="0">
                  <a:latin typeface="Cambria Math"/>
                  <a:ea typeface="Cambria Math"/>
                </a:endParaRPr>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ea typeface="Cambria Math"/>
                            </a:rPr>
                          </m:ctrlPr>
                        </m:sSubSupPr>
                        <m:e>
                          <m:r>
                            <a:rPr lang="en-US" i="1">
                              <a:latin typeface="Cambria Math"/>
                              <a:ea typeface="Cambria Math"/>
                            </a:rPr>
                            <m:t>𝑅</m:t>
                          </m:r>
                        </m:e>
                        <m:sub>
                          <m:r>
                            <a:rPr lang="en-US" i="1">
                              <a:latin typeface="Cambria Math"/>
                              <a:ea typeface="Cambria Math"/>
                            </a:rPr>
                            <m:t>𝑟</m:t>
                          </m:r>
                        </m:sub>
                        <m:sup>
                          <m:r>
                            <a:rPr lang="en-US" i="1">
                              <a:latin typeface="Cambria Math"/>
                              <a:ea typeface="Cambria Math"/>
                            </a:rPr>
                            <m:t>𝑠</m:t>
                          </m:r>
                        </m:sup>
                      </m:sSubSup>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2</m:t>
                              </m:r>
                            </m:sub>
                          </m:sSub>
                        </m:e>
                      </m:d>
                      <m:r>
                        <a:rPr lang="en-US" i="1">
                          <a:latin typeface="Cambria Math"/>
                          <a:ea typeface="Cambria Math"/>
                        </a:rPr>
                        <m:t>=</m:t>
                      </m:r>
                      <m:r>
                        <a:rPr lang="en-US" i="1">
                          <a:latin typeface="Cambria Math"/>
                          <a:ea typeface="Cambria Math"/>
                        </a:rPr>
                        <m:t>𝑓</m:t>
                      </m:r>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𝑥</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𝑥</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𝑥</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1</m:t>
                                  </m:r>
                                </m:sub>
                              </m:sSub>
                            </m:e>
                          </m:d>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𝑥</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2</m:t>
                                  </m:r>
                                </m:sub>
                              </m:sSub>
                            </m:e>
                          </m:d>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𝑦</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𝑦</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𝑦</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1</m:t>
                                  </m:r>
                                </m:sub>
                              </m:sSub>
                            </m:e>
                          </m:d>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𝑦</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2</m:t>
                                  </m:r>
                                </m:sub>
                              </m:sSub>
                            </m:e>
                          </m:d>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𝑧</m:t>
                              </m:r>
                            </m:e>
                            <m:sub>
                              <m:r>
                                <a:rPr lang="en-US" i="1">
                                  <a:latin typeface="Cambria Math"/>
                                  <a:ea typeface="Cambria Math"/>
                                </a:rPr>
                                <m:t>𝑟𝑒𝑓</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𝑧</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0</m:t>
                                  </m:r>
                                </m:sub>
                              </m:sSub>
                            </m:e>
                          </m:d>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𝑧</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1</m:t>
                              </m:r>
                            </m:sub>
                          </m:sSub>
                          <m:r>
                            <a:rPr lang="en-US" i="1">
                              <a:latin typeface="Cambria Math"/>
                              <a:ea typeface="Cambria Math"/>
                            </a:rPr>
                            <m:t>)+</m:t>
                          </m:r>
                          <m:r>
                            <m:rPr>
                              <m:sty m:val="p"/>
                            </m:rPr>
                            <a:rPr lang="el-GR" i="1">
                              <a:latin typeface="Cambria Math"/>
                              <a:ea typeface="Cambria Math"/>
                            </a:rPr>
                            <m:t>Δ</m:t>
                          </m:r>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𝑧</m:t>
                              </m:r>
                            </m:sub>
                          </m:sSub>
                          <m:d>
                            <m:dPr>
                              <m:ctrlPr>
                                <a:rPr lang="en-US" i="1">
                                  <a:latin typeface="Cambria Math" panose="02040503050406030204" pitchFamily="18" charset="0"/>
                                  <a:ea typeface="Cambria Math"/>
                                </a:rPr>
                              </m:ctrlPr>
                            </m:dPr>
                            <m:e>
                              <m:sSub>
                                <m:sSubPr>
                                  <m:ctrlPr>
                                    <a:rPr lang="en-US" i="1">
                                      <a:latin typeface="Cambria Math" panose="02040503050406030204" pitchFamily="18" charset="0"/>
                                      <a:ea typeface="Cambria Math"/>
                                    </a:rPr>
                                  </m:ctrlPr>
                                </m:sSubPr>
                                <m:e>
                                  <m:r>
                                    <a:rPr lang="en-US" i="1">
                                      <a:latin typeface="Cambria Math"/>
                                      <a:ea typeface="Cambria Math"/>
                                    </a:rPr>
                                    <m:t>𝑡</m:t>
                                  </m:r>
                                </m:e>
                                <m:sub>
                                  <m:r>
                                    <a:rPr lang="en-US" i="1">
                                      <a:latin typeface="Cambria Math"/>
                                      <a:ea typeface="Cambria Math"/>
                                    </a:rPr>
                                    <m:t>2</m:t>
                                  </m:r>
                                </m:sub>
                              </m:sSub>
                            </m:e>
                          </m:d>
                        </m:e>
                      </m:d>
                    </m:oMath>
                  </m:oMathPara>
                </a14:m>
                <a:endParaRPr lang="en-US" i="1" dirty="0">
                  <a:latin typeface="Cambria Math"/>
                  <a:ea typeface="Cambria Math"/>
                </a:endParaRPr>
              </a:p>
            </p:txBody>
          </p:sp>
        </mc:Choice>
        <mc:Fallback>
          <p:sp>
            <p:nvSpPr>
              <p:cNvPr id="3" name="Inhaltsplatzhalter 2"/>
              <p:cNvSpPr>
                <a:spLocks noGrp="1" noRot="1" noChangeAspect="1" noMove="1" noResize="1" noEditPoints="1" noAdjustHandles="1" noChangeArrowheads="1" noChangeShapeType="1" noTextEdit="1"/>
              </p:cNvSpPr>
              <p:nvPr>
                <p:ph idx="1"/>
              </p:nvPr>
            </p:nvSpPr>
            <p:spPr>
              <a:xfrm>
                <a:off x="457200" y="1600200"/>
                <a:ext cx="8229600" cy="4800600"/>
              </a:xfrm>
              <a:blipFill rotWithShape="0">
                <a:blip r:embed="rId3"/>
                <a:stretch>
                  <a:fillRect l="-1407" t="-1906" r="-889"/>
                </a:stretch>
              </a:blipFill>
            </p:spPr>
            <p:txBody>
              <a:bodyPr/>
              <a:lstStyle/>
              <a:p>
                <a:r>
                  <a:rPr lang="en-US">
                    <a:noFill/>
                  </a:rPr>
                  <a:t> </a:t>
                </a:r>
              </a:p>
            </p:txBody>
          </p:sp>
        </mc:Fallback>
      </mc:AlternateContent>
      <p:pic>
        <p:nvPicPr>
          <p:cNvPr id="4" name="Grafik 3" descr="136581138_display.jpg"/>
          <p:cNvPicPr>
            <a:picLocks noChangeAspect="1"/>
          </p:cNvPicPr>
          <p:nvPr/>
        </p:nvPicPr>
        <p:blipFill>
          <a:blip r:embed="rId4"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#5</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33977224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Future Work</a:t>
            </a:r>
            <a:endParaRPr lang="en-US" dirty="0"/>
          </a:p>
        </p:txBody>
      </p:sp>
      <p:sp>
        <p:nvSpPr>
          <p:cNvPr id="3" name="Inhaltsplatzhalter 2"/>
          <p:cNvSpPr>
            <a:spLocks noGrp="1"/>
          </p:cNvSpPr>
          <p:nvPr>
            <p:ph idx="1"/>
          </p:nvPr>
        </p:nvSpPr>
        <p:spPr>
          <a:xfrm>
            <a:off x="457200" y="2895600"/>
            <a:ext cx="8229600" cy="2209800"/>
          </a:xfrm>
        </p:spPr>
        <p:txBody>
          <a:bodyPr>
            <a:normAutofit/>
          </a:bodyPr>
          <a:lstStyle/>
          <a:p>
            <a:pPr marL="0" indent="0" algn="ctr">
              <a:buNone/>
            </a:pPr>
            <a:r>
              <a:rPr lang="en-US" b="1" dirty="0" smtClean="0"/>
              <a:t>Extension of successful methodology to include cooperative network adjustments for both increased precision and faster ambiguity resolution</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892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smtClean="0"/>
              <a:t>Conclusions</a:t>
            </a:r>
            <a:endParaRPr lang="en-US" dirty="0"/>
          </a:p>
        </p:txBody>
      </p:sp>
      <p:sp>
        <p:nvSpPr>
          <p:cNvPr id="3" name="Inhaltsplatzhalter 2"/>
          <p:cNvSpPr>
            <a:spLocks noGrp="1"/>
          </p:cNvSpPr>
          <p:nvPr>
            <p:ph idx="1"/>
          </p:nvPr>
        </p:nvSpPr>
        <p:spPr>
          <a:xfrm>
            <a:off x="457200" y="1752600"/>
            <a:ext cx="8229600" cy="4800600"/>
          </a:xfrm>
        </p:spPr>
        <p:txBody>
          <a:bodyPr>
            <a:normAutofit fontScale="92500" lnSpcReduction="20000"/>
          </a:bodyPr>
          <a:lstStyle/>
          <a:p>
            <a:r>
              <a:rPr lang="en-US" dirty="0" smtClean="0"/>
              <a:t>Overarching goal is to dramatically increase the precision of relative localization using only low-cost, single-frequency GPS receivers</a:t>
            </a:r>
          </a:p>
          <a:p>
            <a:r>
              <a:rPr lang="en-US" dirty="0" smtClean="0"/>
              <a:t>System design to enable real-time results without calibration, stationary requirements, or post-facto analysis</a:t>
            </a:r>
          </a:p>
          <a:p>
            <a:r>
              <a:rPr lang="en-US" dirty="0" smtClean="0"/>
              <a:t>Extend the applicability of GPS as a high-precision localization resource to time-, power-, and resource-constrained applications such as impromptu surveying, unmanned vehicle coordination, or wireless sensor network localization</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References</a:t>
            </a:r>
            <a:endParaRPr lang="en-US" dirty="0"/>
          </a:p>
        </p:txBody>
      </p:sp>
      <p:sp>
        <p:nvSpPr>
          <p:cNvPr id="3" name="Inhaltsplatzhalter 2"/>
          <p:cNvSpPr>
            <a:spLocks noGrp="1"/>
          </p:cNvSpPr>
          <p:nvPr>
            <p:ph idx="1"/>
          </p:nvPr>
        </p:nvSpPr>
        <p:spPr>
          <a:xfrm>
            <a:off x="457200" y="1676400"/>
            <a:ext cx="8229600" cy="4876800"/>
          </a:xfrm>
        </p:spPr>
        <p:txBody>
          <a:bodyPr>
            <a:normAutofit fontScale="70000" lnSpcReduction="20000"/>
          </a:bodyPr>
          <a:lstStyle/>
          <a:p>
            <a:r>
              <a:rPr lang="en-US" dirty="0" smtClean="0"/>
              <a:t>[1] Bradford W. Parkinson. GPS Eyewitness: The Early Years. GPS World 5, pages 32-45, September 1994.</a:t>
            </a:r>
          </a:p>
          <a:p>
            <a:pPr>
              <a:spcBef>
                <a:spcPts val="1200"/>
              </a:spcBef>
            </a:pPr>
            <a:r>
              <a:rPr lang="en-US" dirty="0" smtClean="0"/>
              <a:t>[2] U.S. Department of Homeland Security. NAVSTAR GPS User Equipment Introduction, September 1996.</a:t>
            </a:r>
          </a:p>
          <a:p>
            <a:pPr>
              <a:spcBef>
                <a:spcPts val="1200"/>
              </a:spcBef>
            </a:pPr>
            <a:r>
              <a:rPr lang="en-US" dirty="0" smtClean="0"/>
              <a:t>[3] Geoffrey </a:t>
            </a:r>
            <a:r>
              <a:rPr lang="en-US" dirty="0" err="1" smtClean="0"/>
              <a:t>Blewitt</a:t>
            </a:r>
            <a:r>
              <a:rPr lang="en-US" dirty="0" smtClean="0"/>
              <a:t>. Basics of the GPS Technique: Observation Equations. Geodetic Applications of GPS, 1997.</a:t>
            </a:r>
          </a:p>
          <a:p>
            <a:pPr>
              <a:spcBef>
                <a:spcPts val="1200"/>
              </a:spcBef>
            </a:pPr>
            <a:r>
              <a:rPr lang="en-US" dirty="0" smtClean="0"/>
              <a:t>[4] Darren Sessions. GPS Tutorial #2: Signals and Messages. Available at http://www.kemt.fei.tuke.sk/predmety/KEMT559_SK/ GPS/GPS_Tutorial_2.pdf</a:t>
            </a:r>
          </a:p>
          <a:p>
            <a:pPr>
              <a:spcBef>
                <a:spcPts val="1200"/>
              </a:spcBef>
            </a:pPr>
            <a:r>
              <a:rPr lang="en-US" dirty="0" smtClean="0"/>
              <a:t>[5] Maxim Integrated Products. An introduction to spread-spectrum communications. Application Note 1890 (AN1890), February 2003.</a:t>
            </a:r>
          </a:p>
          <a:p>
            <a:pPr>
              <a:spcBef>
                <a:spcPts val="1200"/>
              </a:spcBef>
            </a:pPr>
            <a:r>
              <a:rPr lang="en-US" dirty="0" smtClean="0"/>
              <a:t>[6] U.S. Department of Transportation Federal Aviation Administration. Specification for the Wide Area Augmentation System (WAAS). 2892bC2a.DOC, DTFA01-96-C-00025 Modification 0011, FAA-E-2892b Change 1, August 2001.</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References</a:t>
            </a:r>
            <a:endParaRPr lang="en-US" dirty="0"/>
          </a:p>
        </p:txBody>
      </p:sp>
      <p:sp>
        <p:nvSpPr>
          <p:cNvPr id="3" name="Inhaltsplatzhalter 2"/>
          <p:cNvSpPr>
            <a:spLocks noGrp="1"/>
          </p:cNvSpPr>
          <p:nvPr>
            <p:ph idx="1"/>
          </p:nvPr>
        </p:nvSpPr>
        <p:spPr>
          <a:xfrm>
            <a:off x="457200" y="1447800"/>
            <a:ext cx="8305800" cy="5181600"/>
          </a:xfrm>
        </p:spPr>
        <p:txBody>
          <a:bodyPr>
            <a:noAutofit/>
          </a:bodyPr>
          <a:lstStyle/>
          <a:p>
            <a:r>
              <a:rPr lang="en-US" sz="1800" dirty="0" smtClean="0"/>
              <a:t>[7] Marco </a:t>
            </a:r>
            <a:r>
              <a:rPr lang="en-US" sz="1800" dirty="0" err="1" smtClean="0"/>
              <a:t>Rao</a:t>
            </a:r>
            <a:r>
              <a:rPr lang="en-US" sz="1800" dirty="0" smtClean="0"/>
              <a:t> and </a:t>
            </a:r>
            <a:r>
              <a:rPr lang="en-US" sz="1800" dirty="0" err="1" smtClean="0"/>
              <a:t>Gianluca</a:t>
            </a:r>
            <a:r>
              <a:rPr lang="en-US" sz="1800" dirty="0" smtClean="0"/>
              <a:t> Falco. Code tracking and </a:t>
            </a:r>
            <a:r>
              <a:rPr lang="en-US" sz="1800" dirty="0" err="1" smtClean="0"/>
              <a:t>pseudoranges</a:t>
            </a:r>
            <a:r>
              <a:rPr lang="en-US" sz="1800" dirty="0" smtClean="0"/>
              <a:t>. GNSS Solutions – Inside GNSS: Engineering Solutions from the Global Navigation System Community, January/February 2012. Available at http://www.insidegnss.com/node/2898.</a:t>
            </a:r>
          </a:p>
          <a:p>
            <a:pPr>
              <a:spcBef>
                <a:spcPts val="1200"/>
              </a:spcBef>
            </a:pPr>
            <a:r>
              <a:rPr lang="en-US" sz="1800" dirty="0" smtClean="0"/>
              <a:t>[8] Elliott D. Kaplan and Christopher J. </a:t>
            </a:r>
            <a:r>
              <a:rPr lang="en-US" sz="1800" dirty="0" err="1" smtClean="0"/>
              <a:t>Hegarty</a:t>
            </a:r>
            <a:r>
              <a:rPr lang="en-US" sz="1800" dirty="0" smtClean="0"/>
              <a:t>. Understanding GPS: Principles and Applications. </a:t>
            </a:r>
            <a:r>
              <a:rPr lang="en-US" sz="1800" dirty="0" err="1" smtClean="0"/>
              <a:t>Artech</a:t>
            </a:r>
            <a:r>
              <a:rPr lang="en-US" sz="1800" dirty="0" smtClean="0"/>
              <a:t> House, Inc. Norwood, MA, USA. Second Edition, 2006.</a:t>
            </a:r>
          </a:p>
          <a:p>
            <a:pPr>
              <a:spcBef>
                <a:spcPts val="1200"/>
              </a:spcBef>
            </a:pPr>
            <a:r>
              <a:rPr lang="en-US" sz="1800" dirty="0" smtClean="0"/>
              <a:t>[9] Darius </a:t>
            </a:r>
            <a:r>
              <a:rPr lang="en-US" sz="1800" dirty="0" err="1" smtClean="0"/>
              <a:t>Plausinaitis</a:t>
            </a:r>
            <a:r>
              <a:rPr lang="en-US" sz="1800" dirty="0" smtClean="0"/>
              <a:t>. GPS Signal Acquisition. GPS Signals and Receiver Technology MM11, Danish GPS Center, Aalborg University, </a:t>
            </a:r>
            <a:r>
              <a:rPr lang="en-US" sz="1800" dirty="0" err="1" smtClean="0"/>
              <a:t>Denmartk</a:t>
            </a:r>
            <a:r>
              <a:rPr lang="en-US" sz="1800" dirty="0" smtClean="0"/>
              <a:t>, 2009.</a:t>
            </a:r>
          </a:p>
          <a:p>
            <a:pPr>
              <a:spcBef>
                <a:spcPts val="1200"/>
              </a:spcBef>
            </a:pPr>
            <a:r>
              <a:rPr lang="en-US" sz="1800" dirty="0" smtClean="0"/>
              <a:t>[10] NASA Jet Propulsion Laboratory. The NASA Global Differential GPS System. NASA, September 2009, Available at: </a:t>
            </a:r>
            <a:r>
              <a:rPr lang="en-US" sz="1800" dirty="0" smtClean="0">
                <a:hlinkClick r:id="rId3"/>
              </a:rPr>
              <a:t>http://www.gdgps.net/system-desc/index.html</a:t>
            </a:r>
            <a:endParaRPr lang="en-US" sz="1800" dirty="0" smtClean="0"/>
          </a:p>
          <a:p>
            <a:pPr>
              <a:spcBef>
                <a:spcPts val="1200"/>
              </a:spcBef>
            </a:pPr>
            <a:r>
              <a:rPr lang="en-US" sz="1800" dirty="0"/>
              <a:t>[</a:t>
            </a:r>
            <a:r>
              <a:rPr lang="en-US" sz="1800" dirty="0" smtClean="0"/>
              <a:t>11] Chris </a:t>
            </a:r>
            <a:r>
              <a:rPr lang="en-US" sz="1800" dirty="0" err="1" smtClean="0"/>
              <a:t>Rizos</a:t>
            </a:r>
            <a:r>
              <a:rPr lang="en-US" sz="1800" dirty="0" smtClean="0"/>
              <a:t>. Principles and practice of GPS surveying.  The University of New South Wales, Sydney, Australia, May 2000. Available at: http://www.gmat.unsw.edu.au/snap/gps/gps_survey/principles_gps.htm</a:t>
            </a:r>
          </a:p>
          <a:p>
            <a:pPr>
              <a:spcBef>
                <a:spcPts val="1200"/>
              </a:spcBef>
            </a:pPr>
            <a:r>
              <a:rPr lang="en-US" sz="1800" dirty="0"/>
              <a:t>[</a:t>
            </a:r>
            <a:r>
              <a:rPr lang="en-US" sz="1800" dirty="0" smtClean="0"/>
              <a:t>12] Peter J. G. </a:t>
            </a:r>
            <a:r>
              <a:rPr lang="en-US" sz="1800" dirty="0" err="1" smtClean="0"/>
              <a:t>Teunissen</a:t>
            </a:r>
            <a:r>
              <a:rPr lang="en-US" sz="1800" dirty="0" smtClean="0"/>
              <a:t>. Least-squares estimation of the integer GPS ambiguities. In IAG General Meeting, Section IV – Theory and Methodology, Beijing, China, 1993.</a:t>
            </a:r>
            <a:endParaRPr lang="en-US" sz="1800" dirty="0"/>
          </a:p>
        </p:txBody>
      </p:sp>
      <p:pic>
        <p:nvPicPr>
          <p:cNvPr id="4" name="Grafik 3" descr="136581138_display.jpg"/>
          <p:cNvPicPr>
            <a:picLocks noChangeAspect="1"/>
          </p:cNvPicPr>
          <p:nvPr/>
        </p:nvPicPr>
        <p:blipFill>
          <a:blip r:embed="rId4"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9" name="Titel 1"/>
          <p:cNvSpPr>
            <a:spLocks noGrp="1"/>
          </p:cNvSpPr>
          <p:nvPr>
            <p:ph type="title"/>
          </p:nvPr>
        </p:nvSpPr>
        <p:spPr>
          <a:xfrm>
            <a:off x="1676400" y="76200"/>
            <a:ext cx="6934200" cy="808038"/>
          </a:xfrm>
        </p:spPr>
        <p:txBody>
          <a:bodyPr/>
          <a:lstStyle/>
          <a:p>
            <a:r>
              <a:rPr lang="en-US" dirty="0" smtClean="0"/>
              <a:t>GPS Overview</a:t>
            </a:r>
            <a:endParaRPr lang="en-US" dirty="0"/>
          </a:p>
        </p:txBody>
      </p:sp>
      <p:cxnSp>
        <p:nvCxnSpPr>
          <p:cNvPr id="10"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Signal Composition</a:t>
            </a:r>
            <a:endParaRPr lang="en-US" sz="2800" dirty="0">
              <a:solidFill>
                <a:schemeClr val="tx1">
                  <a:lumMod val="75000"/>
                  <a:lumOff val="25000"/>
                </a:schemeClr>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7954" y="1995117"/>
            <a:ext cx="6546846" cy="4177083"/>
          </a:xfrm>
          <a:prstGeom prst="rect">
            <a:avLst/>
          </a:prstGeom>
        </p:spPr>
      </p:pic>
      <p:sp>
        <p:nvSpPr>
          <p:cNvPr id="2" name="TextBox 1"/>
          <p:cNvSpPr txBox="1"/>
          <p:nvPr/>
        </p:nvSpPr>
        <p:spPr>
          <a:xfrm>
            <a:off x="7620000" y="5867400"/>
            <a:ext cx="343364" cy="261610"/>
          </a:xfrm>
          <a:prstGeom prst="rect">
            <a:avLst/>
          </a:prstGeom>
          <a:noFill/>
        </p:spPr>
        <p:txBody>
          <a:bodyPr wrap="none" rtlCol="0">
            <a:spAutoFit/>
          </a:bodyPr>
          <a:lstStyle/>
          <a:p>
            <a:r>
              <a:rPr lang="en-US" sz="1100" dirty="0" smtClean="0"/>
              <a:t>[4]</a:t>
            </a:r>
            <a:endParaRPr lang="en-US" sz="1100" dirty="0"/>
          </a:p>
        </p:txBody>
      </p:sp>
    </p:spTree>
    <p:extLst>
      <p:ext uri="{BB962C8B-B14F-4D97-AF65-F5344CB8AC3E}">
        <p14:creationId xmlns:p14="http://schemas.microsoft.com/office/powerpoint/2010/main" val="41228030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#4</a:t>
            </a:r>
            <a:endParaRPr lang="en-US" sz="2800" dirty="0">
              <a:solidFill>
                <a:schemeClr val="tx1">
                  <a:lumMod val="75000"/>
                  <a:lumOff val="25000"/>
                </a:schemeClr>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514600"/>
            <a:ext cx="3505269" cy="3257909"/>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9388" y="2514599"/>
            <a:ext cx="3492612" cy="3257909"/>
          </a:xfrm>
          <a:prstGeom prst="rect">
            <a:avLst/>
          </a:prstGeom>
        </p:spPr>
      </p:pic>
    </p:spTree>
    <p:extLst>
      <p:ext uri="{BB962C8B-B14F-4D97-AF65-F5344CB8AC3E}">
        <p14:creationId xmlns:p14="http://schemas.microsoft.com/office/powerpoint/2010/main" val="32843652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Ph.D. Proposal</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Contribution #4</a:t>
            </a:r>
            <a:endParaRPr lang="en-US" sz="2800" dirty="0">
              <a:solidFill>
                <a:schemeClr val="tx1">
                  <a:lumMod val="75000"/>
                  <a:lumOff val="25000"/>
                </a:schemeClr>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2240535"/>
            <a:ext cx="5334000" cy="3531972"/>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0400" y="1799116"/>
            <a:ext cx="1066800" cy="4414810"/>
          </a:xfrm>
          <a:prstGeom prst="rect">
            <a:avLst/>
          </a:prstGeom>
        </p:spPr>
      </p:pic>
    </p:spTree>
    <p:extLst>
      <p:ext uri="{BB962C8B-B14F-4D97-AF65-F5344CB8AC3E}">
        <p14:creationId xmlns:p14="http://schemas.microsoft.com/office/powerpoint/2010/main" val="40457486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sp>
        <p:nvSpPr>
          <p:cNvPr id="7" name="Titel 1"/>
          <p:cNvSpPr txBox="1">
            <a:spLocks/>
          </p:cNvSpPr>
          <p:nvPr/>
        </p:nvSpPr>
        <p:spPr>
          <a:xfrm>
            <a:off x="1676400" y="76200"/>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For </a:t>
            </a:r>
            <a:r>
              <a:rPr lang="en-US" dirty="0" err="1" smtClean="0"/>
              <a:t>Miklos</a:t>
            </a:r>
            <a:endParaRPr lang="en-US" dirty="0"/>
          </a:p>
        </p:txBody>
      </p:sp>
      <p:cxnSp>
        <p:nvCxnSpPr>
          <p:cNvPr id="8" name="Gerade Verbindung 5"/>
          <p:cNvCxnSpPr/>
          <p:nvPr/>
        </p:nvCxnSpPr>
        <p:spPr>
          <a:xfrm>
            <a:off x="1676400" y="8382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el 1"/>
          <p:cNvSpPr txBox="1">
            <a:spLocks/>
          </p:cNvSpPr>
          <p:nvPr/>
        </p:nvSpPr>
        <p:spPr>
          <a:xfrm>
            <a:off x="1676400" y="715962"/>
            <a:ext cx="69342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75000"/>
                    <a:lumOff val="25000"/>
                  </a:schemeClr>
                </a:solidFill>
              </a:rPr>
              <a:t>Doppler Shift/Carrier Phase</a:t>
            </a:r>
            <a:endParaRPr lang="en-US" sz="2800" dirty="0">
              <a:solidFill>
                <a:schemeClr val="tx1">
                  <a:lumMod val="75000"/>
                  <a:lumOff val="25000"/>
                </a:schemeClr>
              </a:solidFill>
            </a:endParaRPr>
          </a:p>
        </p:txBody>
      </p:sp>
      <mc:AlternateContent xmlns:mc="http://schemas.openxmlformats.org/markup-compatibility/2006" xmlns:a14="http://schemas.microsoft.com/office/drawing/2010/main">
        <mc:Choice Requires="a14">
          <p:sp>
            <p:nvSpPr>
              <p:cNvPr id="2" name="TextBox 1"/>
              <p:cNvSpPr txBox="1"/>
              <p:nvPr/>
            </p:nvSpPr>
            <p:spPr>
              <a:xfrm>
                <a:off x="1277467" y="1930115"/>
                <a:ext cx="6784358" cy="976614"/>
              </a:xfrm>
              <a:prstGeom prst="rect">
                <a:avLst/>
              </a:prstGeom>
              <a:noFill/>
            </p:spPr>
            <p:txBody>
              <a:bodyPr wrap="none" rtlCol="0">
                <a:spAutoFit/>
              </a:bodyPr>
              <a:lstStyle/>
              <a:p>
                <a:r>
                  <a:rPr lang="en-US" dirty="0" smtClean="0"/>
                  <a:t>When </a:t>
                </a:r>
                <a14:m>
                  <m:oMath xmlns:m="http://schemas.openxmlformats.org/officeDocument/2006/math">
                    <m:r>
                      <a:rPr lang="en-US" i="1" smtClean="0">
                        <a:latin typeface="Cambria Math"/>
                        <a:ea typeface="Cambria Math"/>
                      </a:rPr>
                      <m:t>∥</m:t>
                    </m:r>
                    <m:sSup>
                      <m:sSupPr>
                        <m:ctrlPr>
                          <a:rPr lang="en-US" b="0" i="1" smtClean="0">
                            <a:latin typeface="Cambria Math" panose="02040503050406030204" pitchFamily="18" charset="0"/>
                            <a:ea typeface="Cambria Math"/>
                          </a:rPr>
                        </m:ctrlPr>
                      </m:sSupPr>
                      <m:e>
                        <m:r>
                          <a:rPr lang="en-US" b="0" i="1" smtClean="0">
                            <a:latin typeface="Cambria Math"/>
                            <a:ea typeface="Cambria Math"/>
                          </a:rPr>
                          <m:t>𝑣</m:t>
                        </m:r>
                      </m:e>
                      <m:sup>
                        <m:r>
                          <a:rPr lang="en-US" b="0" i="1" smtClean="0">
                            <a:latin typeface="Cambria Math"/>
                            <a:ea typeface="Cambria Math"/>
                          </a:rPr>
                          <m:t>𝑠</m:t>
                        </m:r>
                      </m:sup>
                    </m:sSup>
                    <m:r>
                      <a:rPr lang="en-US" b="0" i="1" smtClean="0">
                        <a:latin typeface="Cambria Math"/>
                        <a:ea typeface="Cambria Math"/>
                      </a:rPr>
                      <m:t>−</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𝑣</m:t>
                        </m:r>
                      </m:e>
                      <m:sub>
                        <m:r>
                          <a:rPr lang="en-US" b="0" i="1" smtClean="0">
                            <a:latin typeface="Cambria Math"/>
                            <a:ea typeface="Cambria Math"/>
                          </a:rPr>
                          <m:t>𝑟</m:t>
                        </m:r>
                      </m:sub>
                    </m:sSub>
                    <m:r>
                      <a:rPr lang="en-US" b="0" i="1" smtClean="0">
                        <a:latin typeface="Cambria Math"/>
                        <a:ea typeface="Cambria Math"/>
                      </a:rPr>
                      <m:t>∥ ≪</m:t>
                    </m:r>
                    <m:r>
                      <a:rPr lang="en-US" b="0" i="1" smtClean="0">
                        <a:latin typeface="Cambria Math"/>
                        <a:ea typeface="Cambria Math"/>
                      </a:rPr>
                      <m:t>𝑐</m:t>
                    </m:r>
                  </m:oMath>
                </a14:m>
                <a:r>
                  <a:rPr lang="en-US" dirty="0" smtClean="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𝑅</m:t>
                        </m:r>
                      </m:sub>
                    </m:sSub>
                    <m:r>
                      <a:rPr lang="en-US" b="0" i="1" smtClean="0">
                        <a:latin typeface="Cambria Math"/>
                      </a:rPr>
                      <m:t>=</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d>
                              <m:dPr>
                                <m:ctrlPr>
                                  <a:rPr lang="en-US" b="0" i="1" smtClean="0">
                                    <a:latin typeface="Cambria Math" panose="02040503050406030204" pitchFamily="18" charset="0"/>
                                  </a:rPr>
                                </m:ctrlPr>
                              </m:dPr>
                              <m:e>
                                <m:r>
                                  <a:rPr lang="en-US" b="0" i="1" smtClean="0">
                                    <a:latin typeface="Cambria Math"/>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𝑟𝑎𝑑𝑖𝑎𝑙</m:t>
                                        </m:r>
                                      </m:sub>
                                    </m:sSub>
                                  </m:num>
                                  <m:den>
                                    <m:r>
                                      <a:rPr lang="en-US" b="0" i="1" smtClean="0">
                                        <a:latin typeface="Cambria Math"/>
                                      </a:rPr>
                                      <m:t>𝑐</m:t>
                                    </m:r>
                                  </m:den>
                                </m:f>
                              </m:e>
                            </m:d>
                            <m:r>
                              <a:rPr lang="en-US" b="0" i="1" smtClean="0">
                                <a:latin typeface="Cambria Math"/>
                                <a:ea typeface="Cambria Math"/>
                              </a:rPr>
                              <m:t>⋅</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𝑓</m:t>
                                </m:r>
                              </m:e>
                              <m:sub>
                                <m:r>
                                  <a:rPr lang="en-US" b="0" i="1" smtClean="0">
                                    <a:latin typeface="Cambria Math"/>
                                    <a:ea typeface="Cambria Math"/>
                                  </a:rPr>
                                  <m:t>𝑇</m:t>
                                </m:r>
                              </m:sub>
                            </m:sSub>
                            <m:r>
                              <a:rPr lang="en-US" b="0" i="1" smtClean="0">
                                <a:latin typeface="Cambria Math"/>
                                <a:ea typeface="Cambria Math"/>
                              </a:rPr>
                              <m:t>     </m:t>
                            </m:r>
                            <m:r>
                              <m:rPr>
                                <m:sty m:val="p"/>
                              </m:rPr>
                              <a:rPr lang="en-US" b="0" i="0" smtClean="0">
                                <a:latin typeface="Cambria Math"/>
                                <a:ea typeface="Cambria Math"/>
                              </a:rPr>
                              <m:t>if</m:t>
                            </m:r>
                            <m:r>
                              <a:rPr lang="en-US" b="0" i="0" smtClean="0">
                                <a:latin typeface="Cambria Math"/>
                                <a:ea typeface="Cambria Math"/>
                              </a:rPr>
                              <m:t> </m:t>
                            </m:r>
                            <m:r>
                              <m:rPr>
                                <m:sty m:val="p"/>
                              </m:rPr>
                              <a:rPr lang="en-US" b="0" i="0" smtClean="0">
                                <a:latin typeface="Cambria Math"/>
                                <a:ea typeface="Cambria Math"/>
                              </a:rPr>
                              <m:t>moving</m:t>
                            </m:r>
                            <m:r>
                              <a:rPr lang="en-US" b="0" i="0" smtClean="0">
                                <a:latin typeface="Cambria Math"/>
                                <a:ea typeface="Cambria Math"/>
                              </a:rPr>
                              <m:t> </m:t>
                            </m:r>
                            <m:r>
                              <m:rPr>
                                <m:sty m:val="p"/>
                              </m:rPr>
                              <a:rPr lang="en-US" b="0" i="0" smtClean="0">
                                <a:latin typeface="Cambria Math"/>
                                <a:ea typeface="Cambria Math"/>
                              </a:rPr>
                              <m:t>toward</m:t>
                            </m:r>
                          </m:e>
                          <m:e>
                            <m:d>
                              <m:dPr>
                                <m:ctrlPr>
                                  <a:rPr lang="en-US" b="0" i="1" smtClean="0">
                                    <a:latin typeface="Cambria Math" panose="02040503050406030204" pitchFamily="18" charset="0"/>
                                  </a:rPr>
                                </m:ctrlPr>
                              </m:dPr>
                              <m:e>
                                <m:r>
                                  <a:rPr lang="en-US" b="0" i="1" smtClean="0">
                                    <a:latin typeface="Cambria Math"/>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𝑟𝑎𝑑𝑖𝑎𝑙</m:t>
                                        </m:r>
                                      </m:sub>
                                    </m:sSub>
                                  </m:num>
                                  <m:den>
                                    <m:r>
                                      <a:rPr lang="en-US" b="0" i="1" smtClean="0">
                                        <a:latin typeface="Cambria Math"/>
                                      </a:rPr>
                                      <m:t>𝑐</m:t>
                                    </m:r>
                                  </m:den>
                                </m:f>
                              </m:e>
                            </m:d>
                            <m:r>
                              <a:rPr lang="en-US" b="0" i="1" smtClean="0">
                                <a:latin typeface="Cambria Math"/>
                                <a:ea typeface="Cambria Math"/>
                              </a:rPr>
                              <m:t>⋅</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𝑓</m:t>
                                </m:r>
                              </m:e>
                              <m:sub>
                                <m:r>
                                  <a:rPr lang="en-US" b="0" i="1" smtClean="0">
                                    <a:latin typeface="Cambria Math"/>
                                    <a:ea typeface="Cambria Math"/>
                                  </a:rPr>
                                  <m:t>𝑇</m:t>
                                </m:r>
                              </m:sub>
                            </m:sSub>
                            <m:r>
                              <a:rPr lang="en-US" b="0" i="1" smtClean="0">
                                <a:latin typeface="Cambria Math"/>
                                <a:ea typeface="Cambria Math"/>
                              </a:rPr>
                              <m:t>         </m:t>
                            </m:r>
                            <m:r>
                              <m:rPr>
                                <m:sty m:val="p"/>
                              </m:rPr>
                              <a:rPr lang="en-US" b="0" i="0" smtClean="0">
                                <a:latin typeface="Cambria Math"/>
                                <a:ea typeface="Cambria Math"/>
                              </a:rPr>
                              <m:t>if</m:t>
                            </m:r>
                            <m:r>
                              <a:rPr lang="en-US" b="0" i="0" smtClean="0">
                                <a:latin typeface="Cambria Math"/>
                                <a:ea typeface="Cambria Math"/>
                              </a:rPr>
                              <m:t> </m:t>
                            </m:r>
                            <m:r>
                              <m:rPr>
                                <m:sty m:val="p"/>
                              </m:rPr>
                              <a:rPr lang="en-US" b="0" i="0" smtClean="0">
                                <a:latin typeface="Cambria Math"/>
                                <a:ea typeface="Cambria Math"/>
                              </a:rPr>
                              <m:t>moving</m:t>
                            </m:r>
                            <m:r>
                              <a:rPr lang="en-US" b="0" i="0" smtClean="0">
                                <a:latin typeface="Cambria Math"/>
                                <a:ea typeface="Cambria Math"/>
                              </a:rPr>
                              <m:t> </m:t>
                            </m:r>
                            <m:r>
                              <m:rPr>
                                <m:sty m:val="p"/>
                              </m:rPr>
                              <a:rPr lang="en-US" b="0" i="0" smtClean="0">
                                <a:latin typeface="Cambria Math"/>
                                <a:ea typeface="Cambria Math"/>
                              </a:rPr>
                              <m:t>away</m:t>
                            </m:r>
                          </m:e>
                        </m:eqArr>
                      </m:e>
                    </m:d>
                  </m:oMath>
                </a14:m>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1277467" y="1930115"/>
                <a:ext cx="6784358" cy="976614"/>
              </a:xfrm>
              <a:prstGeom prst="rect">
                <a:avLst/>
              </a:prstGeom>
              <a:blipFill rotWithShape="1">
                <a:blip r:embed="rId4"/>
                <a:stretch>
                  <a:fillRect l="-8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2561922" y="3359986"/>
                <a:ext cx="4215448" cy="6124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𝐷</m:t>
                          </m:r>
                        </m:sub>
                      </m:sSub>
                      <m:r>
                        <a:rPr lang="en-US" b="0" i="1" smtClean="0">
                          <a:latin typeface="Cambria Math"/>
                          <a:ea typeface="Cambria Math"/>
                        </a:rPr>
                        <m:t>≡</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𝑓</m:t>
                          </m:r>
                        </m:e>
                        <m:sub>
                          <m:r>
                            <a:rPr lang="en-US" b="0" i="1" smtClean="0">
                              <a:latin typeface="Cambria Math"/>
                              <a:ea typeface="Cambria Math"/>
                            </a:rPr>
                            <m:t>𝑅</m:t>
                          </m:r>
                        </m:sub>
                      </m:sSub>
                      <m:r>
                        <a:rPr lang="en-US" b="0" i="1" smtClean="0">
                          <a:latin typeface="Cambria Math"/>
                          <a:ea typeface="Cambria Math"/>
                        </a:rPr>
                        <m:t>−</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𝑓</m:t>
                          </m:r>
                        </m:e>
                        <m:sub>
                          <m:r>
                            <a:rPr lang="en-US" b="0" i="1" smtClean="0">
                              <a:latin typeface="Cambria Math"/>
                              <a:ea typeface="Cambria Math"/>
                            </a:rPr>
                            <m:t>𝑇</m:t>
                          </m:r>
                        </m:sub>
                      </m:sSub>
                      <m:r>
                        <a:rPr lang="en-US" b="0" i="1" smtClean="0">
                          <a:latin typeface="Cambria Math"/>
                          <a:ea typeface="Cambria Math"/>
                        </a:rPr>
                        <m:t>=±</m:t>
                      </m:r>
                      <m:f>
                        <m:fPr>
                          <m:ctrlPr>
                            <a:rPr lang="en-US" b="0" i="1" smtClean="0">
                              <a:latin typeface="Cambria Math" panose="02040503050406030204" pitchFamily="18" charset="0"/>
                              <a:ea typeface="Cambria Math"/>
                            </a:rPr>
                          </m:ctrlPr>
                        </m:fPr>
                        <m:num>
                          <m:sSub>
                            <m:sSubPr>
                              <m:ctrlPr>
                                <a:rPr lang="en-US" b="0" i="1" smtClean="0">
                                  <a:latin typeface="Cambria Math" panose="02040503050406030204" pitchFamily="18" charset="0"/>
                                  <a:ea typeface="Cambria Math"/>
                                </a:rPr>
                              </m:ctrlPr>
                            </m:sSubPr>
                            <m:e>
                              <m:r>
                                <a:rPr lang="en-US" b="0" i="1" smtClean="0">
                                  <a:latin typeface="Cambria Math"/>
                                  <a:ea typeface="Cambria Math"/>
                                </a:rPr>
                                <m:t>𝑣</m:t>
                              </m:r>
                            </m:e>
                            <m:sub>
                              <m:r>
                                <a:rPr lang="en-US" b="0" i="1" smtClean="0">
                                  <a:latin typeface="Cambria Math"/>
                                  <a:ea typeface="Cambria Math"/>
                                </a:rPr>
                                <m:t>𝑟𝑎𝑑𝑖𝑎𝑙</m:t>
                              </m:r>
                            </m:sub>
                          </m:sSub>
                        </m:num>
                        <m:den>
                          <m:r>
                            <a:rPr lang="en-US" b="0" i="1" smtClean="0">
                              <a:latin typeface="Cambria Math"/>
                              <a:ea typeface="Cambria Math"/>
                            </a:rPr>
                            <m:t>𝑐</m:t>
                          </m:r>
                        </m:den>
                      </m:f>
                      <m:r>
                        <a:rPr lang="en-US" b="0" i="1" smtClean="0">
                          <a:latin typeface="Cambria Math"/>
                          <a:ea typeface="Cambria Math"/>
                        </a:rPr>
                        <m:t>⋅</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𝑓</m:t>
                          </m:r>
                        </m:e>
                        <m:sub>
                          <m:r>
                            <a:rPr lang="en-US" b="0" i="1" smtClean="0">
                              <a:latin typeface="Cambria Math"/>
                              <a:ea typeface="Cambria Math"/>
                            </a:rPr>
                            <m:t>𝑇</m:t>
                          </m:r>
                        </m:sub>
                      </m:sSub>
                      <m:r>
                        <a:rPr lang="en-US" b="0" i="1" smtClean="0">
                          <a:latin typeface="Cambria Math"/>
                          <a:ea typeface="Cambria Math"/>
                        </a:rPr>
                        <m:t>=±</m:t>
                      </m:r>
                      <m:f>
                        <m:fPr>
                          <m:ctrlPr>
                            <a:rPr lang="en-US" b="0" i="1" smtClean="0">
                              <a:latin typeface="Cambria Math" panose="02040503050406030204" pitchFamily="18" charset="0"/>
                              <a:ea typeface="Cambria Math"/>
                            </a:rPr>
                          </m:ctrlPr>
                        </m:fPr>
                        <m:num>
                          <m:sSub>
                            <m:sSubPr>
                              <m:ctrlPr>
                                <a:rPr lang="en-US" b="0" i="1" smtClean="0">
                                  <a:latin typeface="Cambria Math" panose="02040503050406030204" pitchFamily="18" charset="0"/>
                                  <a:ea typeface="Cambria Math"/>
                                </a:rPr>
                              </m:ctrlPr>
                            </m:sSubPr>
                            <m:e>
                              <m:r>
                                <a:rPr lang="en-US" b="0" i="1" smtClean="0">
                                  <a:latin typeface="Cambria Math"/>
                                  <a:ea typeface="Cambria Math"/>
                                </a:rPr>
                                <m:t>𝑣</m:t>
                              </m:r>
                            </m:e>
                            <m:sub>
                              <m:r>
                                <a:rPr lang="en-US" b="0" i="1" smtClean="0">
                                  <a:latin typeface="Cambria Math"/>
                                  <a:ea typeface="Cambria Math"/>
                                </a:rPr>
                                <m:t>𝑟𝑎𝑑𝑖𝑎𝑙</m:t>
                              </m:r>
                            </m:sub>
                          </m:sSub>
                        </m:num>
                        <m:den>
                          <m:sSub>
                            <m:sSubPr>
                              <m:ctrlPr>
                                <a:rPr lang="en-US" b="0" i="1" smtClean="0">
                                  <a:latin typeface="Cambria Math" panose="02040503050406030204" pitchFamily="18" charset="0"/>
                                  <a:ea typeface="Cambria Math"/>
                                </a:rPr>
                              </m:ctrlPr>
                            </m:sSubPr>
                            <m:e>
                              <m:r>
                                <a:rPr lang="en-US" b="0" i="1" smtClean="0">
                                  <a:latin typeface="Cambria Math"/>
                                  <a:ea typeface="Cambria Math"/>
                                </a:rPr>
                                <m:t>𝜆</m:t>
                              </m:r>
                            </m:e>
                            <m:sub>
                              <m:r>
                                <a:rPr lang="en-US" b="0" i="1" smtClean="0">
                                  <a:latin typeface="Cambria Math"/>
                                  <a:ea typeface="Cambria Math"/>
                                </a:rPr>
                                <m:t>𝑇</m:t>
                              </m:r>
                            </m:sub>
                          </m:sSub>
                        </m:den>
                      </m:f>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2561922" y="3359986"/>
                <a:ext cx="4215448" cy="612475"/>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3395387" y="4389149"/>
                <a:ext cx="2548518" cy="6656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𝐷</m:t>
                          </m:r>
                        </m:sub>
                      </m:sSub>
                      <m:r>
                        <a:rPr lang="en-US" b="0" i="1" smtClean="0">
                          <a:latin typeface="Cambria Math"/>
                          <a:ea typeface="Cambria Math"/>
                        </a:rPr>
                        <m:t>=</m:t>
                      </m:r>
                      <m:f>
                        <m:fPr>
                          <m:ctrlPr>
                            <a:rPr lang="en-US" b="0" i="1" smtClean="0">
                              <a:latin typeface="Cambria Math" panose="02040503050406030204" pitchFamily="18" charset="0"/>
                              <a:ea typeface="Cambria Math"/>
                            </a:rPr>
                          </m:ctrlPr>
                        </m:fPr>
                        <m:num>
                          <m:r>
                            <a:rPr lang="en-US" b="0" i="1" smtClean="0">
                              <a:latin typeface="Cambria Math"/>
                              <a:ea typeface="Cambria Math"/>
                            </a:rPr>
                            <m:t>𝑚</m:t>
                          </m:r>
                          <m:r>
                            <a:rPr lang="en-US" b="0" i="1" smtClean="0">
                              <a:latin typeface="Cambria Math"/>
                              <a:ea typeface="Cambria Math"/>
                            </a:rPr>
                            <m:t>/</m:t>
                          </m:r>
                          <m:r>
                            <a:rPr lang="en-US" b="0" i="1" smtClean="0">
                              <a:latin typeface="Cambria Math"/>
                              <a:ea typeface="Cambria Math"/>
                            </a:rPr>
                            <m:t>𝑠</m:t>
                          </m:r>
                        </m:num>
                        <m:den>
                          <m:r>
                            <a:rPr lang="en-US" b="0" i="1" smtClean="0">
                              <a:latin typeface="Cambria Math"/>
                              <a:ea typeface="Cambria Math"/>
                            </a:rPr>
                            <m:t>𝑚</m:t>
                          </m:r>
                          <m:r>
                            <a:rPr lang="en-US" b="0" i="1" smtClean="0">
                              <a:latin typeface="Cambria Math"/>
                              <a:ea typeface="Cambria Math"/>
                            </a:rPr>
                            <m:t>/</m:t>
                          </m:r>
                          <m:r>
                            <a:rPr lang="en-US" b="0" i="1" smtClean="0">
                              <a:latin typeface="Cambria Math"/>
                              <a:ea typeface="Cambria Math"/>
                            </a:rPr>
                            <m:t>𝑐𝑦𝑐𝑙𝑒</m:t>
                          </m:r>
                        </m:den>
                      </m:f>
                      <m:r>
                        <a:rPr lang="en-US" b="0" i="1" smtClean="0">
                          <a:latin typeface="Cambria Math"/>
                          <a:ea typeface="Cambria Math"/>
                        </a:rPr>
                        <m:t>=</m:t>
                      </m:r>
                      <m:f>
                        <m:fPr>
                          <m:ctrlPr>
                            <a:rPr lang="en-US" b="0" i="1" smtClean="0">
                              <a:latin typeface="Cambria Math" panose="02040503050406030204" pitchFamily="18" charset="0"/>
                              <a:ea typeface="Cambria Math"/>
                            </a:rPr>
                          </m:ctrlPr>
                        </m:fPr>
                        <m:num>
                          <m:r>
                            <a:rPr lang="en-US" b="0" i="1" smtClean="0">
                              <a:latin typeface="Cambria Math"/>
                              <a:ea typeface="Cambria Math"/>
                            </a:rPr>
                            <m:t>𝑐𝑦𝑐𝑙𝑒𝑠</m:t>
                          </m:r>
                        </m:num>
                        <m:den>
                          <m:r>
                            <a:rPr lang="en-US" b="0" i="1" smtClean="0">
                              <a:latin typeface="Cambria Math"/>
                              <a:ea typeface="Cambria Math"/>
                            </a:rPr>
                            <m:t>𝑠</m:t>
                          </m:r>
                        </m:den>
                      </m:f>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3395387" y="4389149"/>
                <a:ext cx="2548518" cy="665631"/>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2926156" y="5442502"/>
                <a:ext cx="3486980" cy="7114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ea typeface="Cambria Math"/>
                            </a:rPr>
                          </m:ctrlPr>
                        </m:sSubSupPr>
                        <m:e>
                          <m:r>
                            <m:rPr>
                              <m:sty m:val="p"/>
                            </m:rPr>
                            <a:rPr lang="el-GR" b="0" i="1" smtClean="0">
                              <a:latin typeface="Cambria Math"/>
                              <a:ea typeface="Cambria Math"/>
                            </a:rPr>
                            <m:t>Φ</m:t>
                          </m:r>
                        </m:e>
                        <m:sub>
                          <m:r>
                            <a:rPr lang="en-US" b="0" i="1" smtClean="0">
                              <a:latin typeface="Cambria Math"/>
                              <a:ea typeface="Cambria Math"/>
                            </a:rPr>
                            <m:t>𝑟</m:t>
                          </m:r>
                        </m:sub>
                        <m:sup>
                          <m:r>
                            <a:rPr lang="en-US" b="0" i="1" smtClean="0">
                              <a:latin typeface="Cambria Math"/>
                              <a:ea typeface="Cambria Math"/>
                            </a:rPr>
                            <m:t>𝑠</m:t>
                          </m:r>
                        </m:sup>
                      </m:sSubSup>
                      <m:d>
                        <m:dPr>
                          <m:ctrlPr>
                            <a:rPr lang="en-US" b="0" i="1" smtClean="0">
                              <a:latin typeface="Cambria Math" panose="02040503050406030204" pitchFamily="18" charset="0"/>
                              <a:ea typeface="Cambria Math"/>
                            </a:rPr>
                          </m:ctrlPr>
                        </m:dPr>
                        <m:e>
                          <m:r>
                            <a:rPr lang="en-US" b="0" i="1" smtClean="0">
                              <a:latin typeface="Cambria Math"/>
                              <a:ea typeface="Cambria Math"/>
                            </a:rPr>
                            <m:t>𝑡</m:t>
                          </m:r>
                        </m:e>
                      </m:d>
                      <m:r>
                        <a:rPr lang="en-US" b="0" i="1" smtClean="0">
                          <a:latin typeface="Cambria Math"/>
                          <a:ea typeface="Cambria Math"/>
                        </a:rPr>
                        <m:t>=</m:t>
                      </m:r>
                      <m:sSubSup>
                        <m:sSubSupPr>
                          <m:ctrlPr>
                            <a:rPr lang="en-US" b="0" i="1" smtClean="0">
                              <a:latin typeface="Cambria Math" panose="02040503050406030204" pitchFamily="18" charset="0"/>
                              <a:ea typeface="Cambria Math"/>
                            </a:rPr>
                          </m:ctrlPr>
                        </m:sSubSupPr>
                        <m:e>
                          <m:r>
                            <m:rPr>
                              <m:sty m:val="p"/>
                            </m:rPr>
                            <a:rPr lang="el-GR" b="0" i="1" smtClean="0">
                              <a:latin typeface="Cambria Math"/>
                              <a:ea typeface="Cambria Math"/>
                            </a:rPr>
                            <m:t>Φ</m:t>
                          </m:r>
                        </m:e>
                        <m:sub>
                          <m:r>
                            <a:rPr lang="en-US" b="0" i="1" smtClean="0">
                              <a:latin typeface="Cambria Math"/>
                              <a:ea typeface="Cambria Math"/>
                            </a:rPr>
                            <m:t>𝑟</m:t>
                          </m:r>
                        </m:sub>
                        <m:sup>
                          <m:r>
                            <a:rPr lang="en-US" b="0" i="1" smtClean="0">
                              <a:latin typeface="Cambria Math"/>
                              <a:ea typeface="Cambria Math"/>
                            </a:rPr>
                            <m:t>𝑠</m:t>
                          </m:r>
                        </m:sup>
                      </m:sSubSup>
                      <m:d>
                        <m:dPr>
                          <m:ctrlPr>
                            <a:rPr lang="en-US" b="0" i="1" smtClean="0">
                              <a:latin typeface="Cambria Math" panose="02040503050406030204" pitchFamily="18" charset="0"/>
                              <a:ea typeface="Cambria Math"/>
                            </a:rPr>
                          </m:ctrlPr>
                        </m:dPr>
                        <m:e>
                          <m:r>
                            <a:rPr lang="en-US" b="0" i="1" smtClean="0">
                              <a:latin typeface="Cambria Math"/>
                              <a:ea typeface="Cambria Math"/>
                            </a:rPr>
                            <m:t>𝑡</m:t>
                          </m:r>
                          <m:r>
                            <a:rPr lang="en-US" b="0" i="1" smtClean="0">
                              <a:latin typeface="Cambria Math"/>
                              <a:ea typeface="Cambria Math"/>
                            </a:rPr>
                            <m:t>−1</m:t>
                          </m:r>
                        </m:e>
                      </m:d>
                      <m:r>
                        <a:rPr lang="en-US" b="0" i="1" smtClean="0">
                          <a:latin typeface="Cambria Math"/>
                          <a:ea typeface="Cambria Math"/>
                        </a:rPr>
                        <m:t>+</m:t>
                      </m:r>
                      <m:nary>
                        <m:naryPr>
                          <m:ctrlPr>
                            <a:rPr lang="en-US" b="0" i="1" smtClean="0">
                              <a:latin typeface="Cambria Math" panose="02040503050406030204" pitchFamily="18" charset="0"/>
                              <a:ea typeface="Cambria Math"/>
                            </a:rPr>
                          </m:ctrlPr>
                        </m:naryPr>
                        <m:sub>
                          <m:r>
                            <m:rPr>
                              <m:brk m:alnAt="23"/>
                            </m:rPr>
                            <a:rPr lang="en-US" b="0" i="1" smtClean="0">
                              <a:latin typeface="Cambria Math"/>
                              <a:ea typeface="Cambria Math"/>
                            </a:rPr>
                            <m:t>𝑡</m:t>
                          </m:r>
                          <m:r>
                            <a:rPr lang="en-US" b="0" i="1" smtClean="0">
                              <a:latin typeface="Cambria Math"/>
                              <a:ea typeface="Cambria Math"/>
                            </a:rPr>
                            <m:t>−1</m:t>
                          </m:r>
                        </m:sub>
                        <m:sup>
                          <m:r>
                            <a:rPr lang="en-US" b="0" i="1" smtClean="0">
                              <a:latin typeface="Cambria Math"/>
                              <a:ea typeface="Cambria Math"/>
                            </a:rPr>
                            <m:t>𝑡</m:t>
                          </m:r>
                        </m:sup>
                        <m:e>
                          <m:sSub>
                            <m:sSubPr>
                              <m:ctrlPr>
                                <a:rPr lang="en-US" b="0" i="1" smtClean="0">
                                  <a:latin typeface="Cambria Math" panose="02040503050406030204" pitchFamily="18" charset="0"/>
                                  <a:ea typeface="Cambria Math"/>
                                </a:rPr>
                              </m:ctrlPr>
                            </m:sSubPr>
                            <m:e>
                              <m:r>
                                <a:rPr lang="en-US" b="0" i="1" smtClean="0">
                                  <a:latin typeface="Cambria Math"/>
                                  <a:ea typeface="Cambria Math"/>
                                </a:rPr>
                                <m:t>𝑓</m:t>
                              </m:r>
                            </m:e>
                            <m:sub>
                              <m:r>
                                <a:rPr lang="en-US" b="0" i="1" smtClean="0">
                                  <a:latin typeface="Cambria Math"/>
                                  <a:ea typeface="Cambria Math"/>
                                </a:rPr>
                                <m:t>𝐷</m:t>
                              </m:r>
                            </m:sub>
                          </m:sSub>
                          <m:r>
                            <a:rPr lang="en-US" b="0" i="1" smtClean="0">
                              <a:latin typeface="Cambria Math"/>
                              <a:ea typeface="Cambria Math"/>
                            </a:rPr>
                            <m:t>(</m:t>
                          </m:r>
                          <m:r>
                            <a:rPr lang="en-US" b="0" i="1" smtClean="0">
                              <a:latin typeface="Cambria Math"/>
                              <a:ea typeface="Cambria Math"/>
                            </a:rPr>
                            <m:t>𝑡</m:t>
                          </m:r>
                          <m:r>
                            <a:rPr lang="en-US" b="0" i="1" smtClean="0">
                              <a:latin typeface="Cambria Math"/>
                              <a:ea typeface="Cambria Math"/>
                            </a:rPr>
                            <m:t>)</m:t>
                          </m:r>
                          <m:r>
                            <m:rPr>
                              <m:sty m:val="p"/>
                            </m:rPr>
                            <a:rPr lang="en-US" b="0" i="0" smtClean="0">
                              <a:latin typeface="Cambria Math"/>
                              <a:ea typeface="Cambria Math"/>
                            </a:rPr>
                            <m:t>dt</m:t>
                          </m:r>
                        </m:e>
                      </m:nary>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2926156" y="5442502"/>
                <a:ext cx="3486980" cy="711477"/>
              </a:xfrm>
              <a:prstGeom prst="rect">
                <a:avLst/>
              </a:prstGeom>
              <a:blipFill rotWithShape="1">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76701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_Docs_" ma:contentTypeID="0x00AB4E4232F3C2DA4F8A42B12E477C9D8A" ma:contentTypeVersion="" ma:contentTypeDescription="" ma:contentTypeScope="" ma:versionID="ccbf6b80a4a782d7691bdf8f6248a788">
  <xsd:schema xmlns:xsd="http://www.w3.org/2001/XMLSchema" xmlns:p="http://schemas.microsoft.com/office/2006/metadata/properties" xmlns:ns1="http://schemas.microsoft.com/sharepoint/v3" targetNamespace="http://schemas.microsoft.com/office/2006/metadata/properties" ma:root="true" ma:fieldsID="3e5d9eca856144ce6ca1da655f95619c" ns1:_="">
    <xsd:import namespace="http://schemas.microsoft.com/sharepoint/v3"/>
    <xsd:element name="properties">
      <xsd:complexType>
        <xsd:sequence>
          <xsd:element name="documentManagement">
            <xsd:complexType>
              <xsd:all>
                <xsd:element ref="ns1:ID" minOccurs="0"/>
                <xsd:element ref="ns1:ContentTypeId" minOccurs="0"/>
                <xsd:element ref="ns1:Author" minOccurs="0"/>
                <xsd:element ref="ns1:Editor" minOccurs="0"/>
                <xsd:element ref="ns1:_HasCopyDestinations" minOccurs="0"/>
                <xsd:element ref="ns1:_CopySource" minOccurs="0"/>
                <xsd:element ref="ns1:_ModerationStatus" minOccurs="0"/>
                <xsd:element ref="ns1:_ModerationComments" minOccurs="0"/>
                <xsd:element ref="ns1:FileRef" minOccurs="0"/>
                <xsd:element ref="ns1:FileDirRef" minOccurs="0"/>
                <xsd:element ref="ns1:Last_x0020_Modified" minOccurs="0"/>
                <xsd:element ref="ns1:Created_x0020_Date" minOccurs="0"/>
                <xsd:element ref="ns1:File_x0020_Size" minOccurs="0"/>
                <xsd:element ref="ns1:FSObjType" minOccurs="0"/>
                <xsd:element ref="ns1:CheckedOutUserId" minOccurs="0"/>
                <xsd:element ref="ns1:IsCheckedoutToLocal" minOccurs="0"/>
                <xsd:element ref="ns1:CheckoutUser" minOccurs="0"/>
                <xsd:element ref="ns1:UniqueId" minOccurs="0"/>
                <xsd:element ref="ns1:ProgId" minOccurs="0"/>
                <xsd:element ref="ns1:ScopeId" minOccurs="0"/>
                <xsd:element ref="ns1:VirusStatus" minOccurs="0"/>
                <xsd:element ref="ns1:CheckedOutTitle" minOccurs="0"/>
                <xsd:element ref="ns1:_CheckinComment" minOccurs="0"/>
                <xsd:element ref="ns1:File_x0020_Type" minOccurs="0"/>
                <xsd:element ref="ns1:HTML_x0020_File_x0020_Type" minOccurs="0"/>
                <xsd:element ref="ns1:_SourceUrl" minOccurs="0"/>
                <xsd:element ref="ns1:_SharedFileIndex" minOccurs="0"/>
                <xsd:element ref="ns1:MetaInfo" minOccurs="0"/>
                <xsd:element ref="ns1:_Level" minOccurs="0"/>
                <xsd:element ref="ns1:_IsCurrentVersion" minOccurs="0"/>
                <xsd:element ref="ns1:owshiddenversion" minOccurs="0"/>
                <xsd:element ref="ns1:_UIVersion" minOccurs="0"/>
                <xsd:element ref="ns1:_UIVersionString" minOccurs="0"/>
                <xsd:element ref="ns1:InstanceID" minOccurs="0"/>
                <xsd:element ref="ns1:Order" minOccurs="0"/>
                <xsd:element ref="ns1:GUID" minOccurs="0"/>
                <xsd:element ref="ns1:WorkflowVersion" minOccurs="0"/>
                <xsd:element ref="ns1:WorkflowInstanceID" minOccurs="0"/>
                <xsd:element ref="ns1:ParentVersionString" minOccurs="0"/>
                <xsd:element ref="ns1:ParentLeafName" minOccurs="0"/>
                <xsd:element ref="ns1:AutoVersionDisabled" minOccurs="0"/>
                <xsd:element ref="ns1:ItemType" minOccurs="0"/>
                <xsd:element ref="ns1:Description"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D" ma:index="0" nillable="true" ma:displayName="ID" ma:internalName="ID" ma:readOnly="true">
      <xsd:simpleType>
        <xsd:restriction base="dms:Unknown"/>
      </xsd:simpleType>
    </xsd:element>
    <xsd:element name="ContentTypeId" ma:index="1" nillable="true" ma:displayName="Content Type ID" ma:hidden="true" ma:internalName="ContentTypeId" ma:readOnly="true">
      <xsd:simpleType>
        <xsd:restriction base="dms:Unknown"/>
      </xsd:simpleType>
    </xsd:element>
    <xsd:element name="Author" ma:index="4" nillable="true" ma:displayName="Created By" ma:list="UserInfo" ma:internalName="Auth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 ma:index="6" nillable="true" ma:displayName="Modified By" ma:list="UserInfo" ma:internalName="Edit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HasCopyDestinations" ma:index="7" nillable="true" ma:displayName="Has Copy Destinations" ma:hidden="true" ma:internalName="_HasCopyDestinations" ma:readOnly="true">
      <xsd:simpleType>
        <xsd:restriction base="dms:Boolean"/>
      </xsd:simpleType>
    </xsd:element>
    <xsd:element name="_CopySource" ma:index="8" nillable="true" ma:displayName="Copy Source" ma:internalName="_CopySource" ma:readOnly="true">
      <xsd:simpleType>
        <xsd:restriction base="dms:Text"/>
      </xsd:simpleType>
    </xsd:element>
    <xsd:element name="_ModerationStatus" ma:index="9" nillable="true" ma:displayName="Approval Status" ma:default="0" ma:hidden="true" ma:internalName="_ModerationStatus" ma:readOnly="true">
      <xsd:simpleType>
        <xsd:restriction base="dms:Unknown"/>
      </xsd:simpleType>
    </xsd:element>
    <xsd:element name="_ModerationComments" ma:index="10" nillable="true" ma:displayName="Approver Comments" ma:hidden="true" ma:internalName="_ModerationComments" ma:readOnly="true">
      <xsd:simpleType>
        <xsd:restriction base="dms:Note"/>
      </xsd:simpleType>
    </xsd:element>
    <xsd:element name="FileRef" ma:index="11" nillable="true" ma:displayName="URL Path" ma:hidden="true" ma:list="Docs" ma:internalName="FileRef" ma:readOnly="true" ma:showField="FullUrl">
      <xsd:simpleType>
        <xsd:restriction base="dms:Lookup"/>
      </xsd:simpleType>
    </xsd:element>
    <xsd:element name="FileDirRef" ma:index="12" nillable="true" ma:displayName="Path" ma:hidden="true" ma:list="Docs" ma:internalName="FileDirRef" ma:readOnly="true" ma:showField="DirName">
      <xsd:simpleType>
        <xsd:restriction base="dms:Lookup"/>
      </xsd:simpleType>
    </xsd:element>
    <xsd:element name="Last_x0020_Modified" ma:index="13" nillable="true" ma:displayName="Modified" ma:format="TRUE" ma:hidden="true" ma:list="Docs" ma:internalName="Last_x0020_Modified" ma:readOnly="true" ma:showField="TimeLastModified">
      <xsd:simpleType>
        <xsd:restriction base="dms:Lookup"/>
      </xsd:simpleType>
    </xsd:element>
    <xsd:element name="Created_x0020_Date" ma:index="14" nillable="true" ma:displayName="Created" ma:format="TRUE" ma:hidden="true" ma:list="Docs" ma:internalName="Created_x0020_Date" ma:readOnly="true" ma:showField="TimeCreated">
      <xsd:simpleType>
        <xsd:restriction base="dms:Lookup"/>
      </xsd:simpleType>
    </xsd:element>
    <xsd:element name="File_x0020_Size" ma:index="15" nillable="true" ma:displayName="File Size" ma:format="TRUE" ma:hidden="true" ma:list="Docs" ma:internalName="File_x0020_Size" ma:readOnly="true" ma:showField="SizeInKB">
      <xsd:simpleType>
        <xsd:restriction base="dms:Lookup"/>
      </xsd:simpleType>
    </xsd:element>
    <xsd:element name="FSObjType" ma:index="16" nillable="true" ma:displayName="Item Type" ma:hidden="true" ma:list="Docs" ma:internalName="FSObjType" ma:readOnly="true" ma:showField="FSType">
      <xsd:simpleType>
        <xsd:restriction base="dms:Lookup"/>
      </xsd:simpleType>
    </xsd:element>
    <xsd:element name="CheckedOutUserId" ma:index="18" nillable="true" ma:displayName="ID of the User who has the item Checked Out" ma:hidden="true" ma:list="Docs" ma:internalName="CheckedOutUserId" ma:readOnly="true" ma:showField="CheckoutUserId">
      <xsd:simpleType>
        <xsd:restriction base="dms:Lookup"/>
      </xsd:simpleType>
    </xsd:element>
    <xsd:element name="IsCheckedoutToLocal" ma:index="19" nillable="true" ma:displayName="Is Checked out to local" ma:hidden="true" ma:list="Docs" ma:internalName="IsCheckedoutToLocal" ma:readOnly="true" ma:showField="IsCheckoutToLocal">
      <xsd:simpleType>
        <xsd:restriction base="dms:Lookup"/>
      </xsd:simpleType>
    </xsd:element>
    <xsd:element name="CheckoutUser" ma:index="20" nillable="true" ma:displayName="Checked Out To" ma:list="UserInfo" ma:internalName="CheckoutUse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UniqueId" ma:index="22" nillable="true" ma:displayName="Unique Id" ma:hidden="true" ma:list="Docs" ma:internalName="UniqueId" ma:readOnly="true" ma:showField="UniqueId">
      <xsd:simpleType>
        <xsd:restriction base="dms:Lookup"/>
      </xsd:simpleType>
    </xsd:element>
    <xsd:element name="ProgId" ma:index="23" nillable="true" ma:displayName="ProgId" ma:hidden="true" ma:list="Docs" ma:internalName="ProgId" ma:readOnly="true" ma:showField="ProgId">
      <xsd:simpleType>
        <xsd:restriction base="dms:Lookup"/>
      </xsd:simpleType>
    </xsd:element>
    <xsd:element name="ScopeId" ma:index="24" nillable="true" ma:displayName="ScopeId" ma:hidden="true" ma:list="Docs" ma:internalName="ScopeId" ma:readOnly="true" ma:showField="ScopeId">
      <xsd:simpleType>
        <xsd:restriction base="dms:Lookup"/>
      </xsd:simpleType>
    </xsd:element>
    <xsd:element name="VirusStatus" ma:index="25" nillable="true" ma:displayName="Virus Status" ma:format="TRUE" ma:hidden="true" ma:list="Docs" ma:internalName="VirusStatus" ma:readOnly="true" ma:showField="Size">
      <xsd:simpleType>
        <xsd:restriction base="dms:Lookup"/>
      </xsd:simpleType>
    </xsd:element>
    <xsd:element name="CheckedOutTitle" ma:index="26" nillable="true" ma:displayName="Checked Out To" ma:format="TRUE" ma:hidden="true" ma:list="Docs" ma:internalName="CheckedOutTitle" ma:readOnly="true" ma:showField="CheckedOutTitle">
      <xsd:simpleType>
        <xsd:restriction base="dms:Lookup"/>
      </xsd:simpleType>
    </xsd:element>
    <xsd:element name="_CheckinComment" ma:index="27" nillable="true" ma:displayName="Check In Comment" ma:format="TRUE" ma:list="Docs" ma:internalName="_CheckinComment" ma:readOnly="true" ma:showField="CheckinComment">
      <xsd:simpleType>
        <xsd:restriction base="dms:Lookup"/>
      </xsd:simpleType>
    </xsd:element>
    <xsd:element name="File_x0020_Type" ma:index="31" nillable="true" ma:displayName="File Type" ma:hidden="true" ma:internalName="File_x0020_Type" ma:readOnly="true">
      <xsd:simpleType>
        <xsd:restriction base="dms:Text"/>
      </xsd:simpleType>
    </xsd:element>
    <xsd:element name="HTML_x0020_File_x0020_Type" ma:index="32" nillable="true" ma:displayName="HTML File Type" ma:hidden="true" ma:internalName="HTML_x0020_File_x0020_Type" ma:readOnly="true">
      <xsd:simpleType>
        <xsd:restriction base="dms:Text"/>
      </xsd:simpleType>
    </xsd:element>
    <xsd:element name="_SourceUrl" ma:index="33" nillable="true" ma:displayName="Source Url" ma:hidden="true" ma:internalName="_SourceUrl">
      <xsd:simpleType>
        <xsd:restriction base="dms:Text"/>
      </xsd:simpleType>
    </xsd:element>
    <xsd:element name="_SharedFileIndex" ma:index="34" nillable="true" ma:displayName="Shared File Index" ma:hidden="true" ma:internalName="_SharedFileIndex">
      <xsd:simpleType>
        <xsd:restriction base="dms:Text"/>
      </xsd:simpleType>
    </xsd:element>
    <xsd:element name="MetaInfo" ma:index="44" nillable="true" ma:displayName="Property Bag" ma:hidden="true" ma:list="Docs" ma:internalName="MetaInfo" ma:showField="MetaInfo">
      <xsd:simpleType>
        <xsd:restriction base="dms:Lookup"/>
      </xsd:simpleType>
    </xsd:element>
    <xsd:element name="_Level" ma:index="45" nillable="true" ma:displayName="Level" ma:hidden="true" ma:internalName="_Level" ma:readOnly="true">
      <xsd:simpleType>
        <xsd:restriction base="dms:Unknown"/>
      </xsd:simpleType>
    </xsd:element>
    <xsd:element name="_IsCurrentVersion" ma:index="46" nillable="true" ma:displayName="Is Current Version" ma:hidden="true" ma:internalName="_IsCurrentVersion" ma:readOnly="true">
      <xsd:simpleType>
        <xsd:restriction base="dms:Boolean"/>
      </xsd:simpleType>
    </xsd:element>
    <xsd:element name="owshiddenversion" ma:index="50" nillable="true" ma:displayName="owshiddenversion" ma:hidden="true" ma:internalName="owshiddenversion" ma:readOnly="true">
      <xsd:simpleType>
        <xsd:restriction base="dms:Unknown"/>
      </xsd:simpleType>
    </xsd:element>
    <xsd:element name="_UIVersion" ma:index="51" nillable="true" ma:displayName="UI Version" ma:hidden="true" ma:internalName="_UIVersion" ma:readOnly="true">
      <xsd:simpleType>
        <xsd:restriction base="dms:Unknown"/>
      </xsd:simpleType>
    </xsd:element>
    <xsd:element name="_UIVersionString" ma:index="52" nillable="true" ma:displayName="Version" ma:internalName="_UIVersionString" ma:readOnly="true">
      <xsd:simpleType>
        <xsd:restriction base="dms:Text"/>
      </xsd:simpleType>
    </xsd:element>
    <xsd:element name="InstanceID" ma:index="53" nillable="true" ma:displayName="Instance ID" ma:hidden="true" ma:internalName="InstanceID" ma:readOnly="true">
      <xsd:simpleType>
        <xsd:restriction base="dms:Unknown"/>
      </xsd:simpleType>
    </xsd:element>
    <xsd:element name="Order" ma:index="54" nillable="true" ma:displayName="Order" ma:hidden="true" ma:internalName="Order">
      <xsd:simpleType>
        <xsd:restriction base="dms:Number"/>
      </xsd:simpleType>
    </xsd:element>
    <xsd:element name="GUID" ma:index="55" nillable="true" ma:displayName="GUID" ma:hidden="true" ma:internalName="GUID" ma:readOnly="true">
      <xsd:simpleType>
        <xsd:restriction base="dms:Unknown"/>
      </xsd:simpleType>
    </xsd:element>
    <xsd:element name="WorkflowVersion" ma:index="56" nillable="true" ma:displayName="Workflow Version" ma:hidden="true" ma:internalName="WorkflowVersion" ma:readOnly="true">
      <xsd:simpleType>
        <xsd:restriction base="dms:Unknown"/>
      </xsd:simpleType>
    </xsd:element>
    <xsd:element name="WorkflowInstanceID" ma:index="57" nillable="true" ma:displayName="Workflow Instance ID" ma:hidden="true" ma:internalName="WorkflowInstanceID" ma:readOnly="true">
      <xsd:simpleType>
        <xsd:restriction base="dms:Unknown"/>
      </xsd:simpleType>
    </xsd:element>
    <xsd:element name="ParentVersionString" ma:index="58" nillable="true" ma:displayName="Source Version (Converted Document)" ma:hidden="true" ma:list="Docs" ma:internalName="ParentVersionString" ma:readOnly="true" ma:showField="ParentVersionString">
      <xsd:simpleType>
        <xsd:restriction base="dms:Lookup"/>
      </xsd:simpleType>
    </xsd:element>
    <xsd:element name="ParentLeafName" ma:index="59" nillable="true" ma:displayName="Source Name (Converted Document)" ma:hidden="true" ma:list="Docs" ma:internalName="ParentLeafName" ma:readOnly="true" ma:showField="ParentLeafName">
      <xsd:simpleType>
        <xsd:restriction base="dms:Lookup"/>
      </xsd:simpleType>
    </xsd:element>
    <xsd:element name="AutoVersionDisabled" ma:index="60" nillable="true" ma:displayName="AutoVersionDisabled" ma:default="FALSE" ma:hidden="true" ma:internalName="AutoVersionDisabled">
      <xsd:simpleType>
        <xsd:restriction base="dms:Boolean"/>
      </xsd:simpleType>
    </xsd:element>
    <xsd:element name="ItemType" ma:index="61" nillable="true" ma:displayName="ItemType" ma:default="1" ma:hidden="true" ma:internalName="ItemType">
      <xsd:simpleType>
        <xsd:restriction base="dms:Unknown"/>
      </xsd:simpleType>
    </xsd:element>
    <xsd:element name="Description" ma:index="62" nillable="true" ma:displayName="Description" ma:hidden="true" ma:internalName="Description">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 ma:displayName="Content Type" ma:readOnly="true"/>
        <xsd:element ref="dc:title" minOccurs="0" maxOccurs="1"/>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ContentTypeId xmlns="http://schemas.microsoft.com/sharepoint/v3">0x00AB4E4232F3C2DA4F8A42B12E477C9D8A</ContentTypeId>
    <_SourceUrl xmlns="http://schemas.microsoft.com/sharepoint/v3" xsi:nil="true"/>
    <AutoVersionDisabled xmlns="http://schemas.microsoft.com/sharepoint/v3">false</AutoVersionDisabled>
    <ItemType xmlns="http://schemas.microsoft.com/sharepoint/v3">1</ItemType>
    <Order xmlns="http://schemas.microsoft.com/sharepoint/v3" xsi:nil="true"/>
    <_SharedFileIndex xmlns="http://schemas.microsoft.com/sharepoint/v3" xsi:nil="true"/>
    <MetaInfo xmlns="http://schemas.microsoft.com/sharepoint/v3" xsi:nil="true"/>
    <Description xmlns="http://schemas.microsoft.com/sharepoint/v3" xsi:nil="true"/>
  </documentManagement>
</p:properties>
</file>

<file path=customXml/itemProps1.xml><?xml version="1.0" encoding="utf-8"?>
<ds:datastoreItem xmlns:ds="http://schemas.openxmlformats.org/officeDocument/2006/customXml" ds:itemID="{5678321C-E87E-4D96-AB3E-2527CB821E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BB0DDC5D-C4A1-477F-B3AE-8015A54E6DB7}">
  <ds:schemaRefs>
    <ds:schemaRef ds:uri="http://purl.org/dc/terms/"/>
    <ds:schemaRef ds:uri="http://schemas.openxmlformats.org/package/2006/metadata/core-properties"/>
    <ds:schemaRef ds:uri="http://purl.org/dc/dcmitype/"/>
    <ds:schemaRef ds:uri="http://schemas.microsoft.com/office/2006/documentManagement/types"/>
    <ds:schemaRef ds:uri="http://schemas.microsoft.com/office/2006/metadata/properties"/>
    <ds:schemaRef ds:uri="http://schemas.microsoft.com/sharepoint/v3"/>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2708</TotalTime>
  <Words>2198</Words>
  <Application>Microsoft Office PowerPoint</Application>
  <PresentationFormat>On-screen Show (4:3)</PresentationFormat>
  <Paragraphs>336</Paragraphs>
  <Slides>41</Slides>
  <Notes>37</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Cambria Math</vt:lpstr>
      <vt:lpstr>Larissa-Design</vt:lpstr>
      <vt:lpstr>Centimeter-Scale Relative Node Localization Using Low-Cost, Single-Frequency GPS Receivers</vt:lpstr>
      <vt:lpstr>Outline</vt:lpstr>
      <vt:lpstr>GPS Overview</vt:lpstr>
      <vt:lpstr>GPS Overview</vt:lpstr>
      <vt:lpstr>GPS Overview</vt:lpstr>
      <vt:lpstr>GPS Overview</vt:lpstr>
      <vt:lpstr>PowerPoint Presentation</vt:lpstr>
      <vt:lpstr>PowerPoint Presentation</vt:lpstr>
      <vt:lpstr>PowerPoint Presentation</vt:lpstr>
      <vt:lpstr>PowerPoint Presentation</vt:lpstr>
      <vt:lpstr>PowerPoint Presentation</vt:lpstr>
      <vt:lpstr>Sources of Error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Ph.D. Proposal</vt:lpstr>
      <vt:lpstr>Ph.D. Proposal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Work</vt:lpstr>
      <vt:lpstr>Conclusions</vt:lpstr>
      <vt:lpstr>References</vt:lpstr>
      <vt:lpstr>References</vt:lpstr>
      <vt:lpstr>GPS Overview</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Air Quality Monitoring and Web-Based Visualization</dc:title>
  <dc:creator>Will Hedgecock</dc:creator>
  <cp:lastModifiedBy>Will Hedgecock</cp:lastModifiedBy>
  <cp:revision>421</cp:revision>
  <dcterms:created xsi:type="dcterms:W3CDTF">2009-11-25T04:19:35Z</dcterms:created>
  <dcterms:modified xsi:type="dcterms:W3CDTF">2014-11-18T22:19:59Z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ddDocumentEventProcessedId">
    <vt:lpwstr>401dbdd1-29c9-4672-ba22-369b64558412</vt:lpwstr>
  </property>
</Properties>
</file>