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77" r:id="rId9"/>
    <p:sldId id="263" r:id="rId10"/>
    <p:sldId id="264" r:id="rId11"/>
    <p:sldId id="265" r:id="rId12"/>
    <p:sldId id="278" r:id="rId13"/>
    <p:sldId id="266" r:id="rId14"/>
    <p:sldId id="267" r:id="rId15"/>
    <p:sldId id="268" r:id="rId16"/>
    <p:sldId id="279" r:id="rId17"/>
    <p:sldId id="269" r:id="rId18"/>
    <p:sldId id="270" r:id="rId19"/>
    <p:sldId id="280" r:id="rId20"/>
    <p:sldId id="281" r:id="rId21"/>
    <p:sldId id="282" r:id="rId22"/>
    <p:sldId id="271" r:id="rId23"/>
    <p:sldId id="283" r:id="rId24"/>
    <p:sldId id="284" r:id="rId25"/>
    <p:sldId id="285" r:id="rId26"/>
    <p:sldId id="286" r:id="rId27"/>
    <p:sldId id="272" r:id="rId28"/>
    <p:sldId id="287" r:id="rId29"/>
    <p:sldId id="273" r:id="rId30"/>
    <p:sldId id="274" r:id="rId31"/>
    <p:sldId id="275" r:id="rId32"/>
    <p:sldId id="276"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ADC53D-2D5C-43AD-8ABF-DF0F07178F1A}" type="datetimeFigureOut">
              <a:rPr lang="en-US" smtClean="0"/>
              <a:pPr/>
              <a:t>12/2/2009</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8593C8-6D24-4CD0-9A88-D64BAB282F6A}"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-Project motivated by and addresses a need to </a:t>
            </a:r>
            <a:r>
              <a:rPr lang="en-US" dirty="0" err="1" smtClean="0"/>
              <a:t>rememdy</a:t>
            </a:r>
            <a:r>
              <a:rPr lang="en-US" baseline="0" dirty="0" smtClean="0"/>
              <a:t> </a:t>
            </a:r>
            <a:r>
              <a:rPr lang="en-US" dirty="0" smtClean="0"/>
              <a:t>the</a:t>
            </a:r>
            <a:r>
              <a:rPr lang="en-US" baseline="0" dirty="0" smtClean="0"/>
              <a:t> global problem of air pollution</a:t>
            </a:r>
            <a:endParaRPr lang="en-US" dirty="0" smtClean="0"/>
          </a:p>
          <a:p>
            <a:r>
              <a:rPr lang="en-US" dirty="0" smtClean="0"/>
              <a:t>-Actual figure is 50.6% according to UN Population Division, thus up to cities to take initiative to start working to decrease pollution</a:t>
            </a:r>
          </a:p>
          <a:p>
            <a:r>
              <a:rPr lang="en-US" dirty="0" smtClean="0"/>
              <a:t>-Need for this project due to fact that pollution information is very sparse,</a:t>
            </a:r>
            <a:r>
              <a:rPr lang="en-US" baseline="0" dirty="0" smtClean="0"/>
              <a:t> inaccurate, and low-resolution</a:t>
            </a:r>
          </a:p>
          <a:p>
            <a:r>
              <a:rPr lang="en-US" baseline="0" dirty="0" smtClean="0"/>
              <a:t>-In order to really start fixing the problem, we need to know more about it</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-Battery</a:t>
            </a:r>
            <a:r>
              <a:rPr lang="en-US" baseline="0" dirty="0" smtClean="0"/>
              <a:t> life only a few hours, but when mounted on vehicle, not a limiting factor</a:t>
            </a:r>
          </a:p>
          <a:p>
            <a:r>
              <a:rPr lang="en-US" baseline="0" dirty="0" smtClean="0"/>
              <a:t>-Flash is 16 </a:t>
            </a:r>
            <a:r>
              <a:rPr lang="en-US" baseline="0" dirty="0" err="1" smtClean="0"/>
              <a:t>Mbits</a:t>
            </a:r>
            <a:endParaRPr lang="en-US" baseline="0" dirty="0" smtClean="0"/>
          </a:p>
          <a:p>
            <a:r>
              <a:rPr lang="en-US" baseline="0" dirty="0" smtClean="0"/>
              <a:t>-GPS is 20-channel</a:t>
            </a:r>
          </a:p>
          <a:p>
            <a:r>
              <a:rPr lang="en-US" baseline="0" dirty="0" smtClean="0"/>
              <a:t>-Explain LCD</a:t>
            </a:r>
          </a:p>
          <a:p>
            <a:r>
              <a:rPr lang="en-US" baseline="0" dirty="0" smtClean="0"/>
              <a:t>-Explain microcontroller (including flash storage and USB protocol)</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-First</a:t>
            </a:r>
            <a:r>
              <a:rPr lang="en-US" baseline="0" dirty="0" smtClean="0"/>
              <a:t> was discovered due to the second one</a:t>
            </a:r>
          </a:p>
          <a:p>
            <a:r>
              <a:rPr lang="en-US" baseline="0" dirty="0" smtClean="0"/>
              <a:t>-Antennae positioned far away from GPS so that the interference is minimized…works for the prototypes, but need to find a more robust GPS solution for future models which have better shielding and are more resistant to electromagnetic interference</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-SDCC</a:t>
            </a:r>
            <a:r>
              <a:rPr lang="en-US" baseline="0" dirty="0" smtClean="0"/>
              <a:t> is open-source and free – able to publish our code under GNU Public License which is good for letting other researchers and developers use it and improve upon it as well as design upgrades and plug-ins for the system</a:t>
            </a:r>
          </a:p>
          <a:p>
            <a:r>
              <a:rPr lang="en-US" baseline="0" dirty="0" smtClean="0"/>
              <a:t>-0.833Hz is 1 cycle every 1.2 seconds</a:t>
            </a:r>
          </a:p>
          <a:p>
            <a:r>
              <a:rPr lang="en-US" baseline="0" dirty="0" smtClean="0"/>
              <a:t>-Watchdog timer forces interrupt every 10 seconds if not reset, does not overwrite memory contents</a:t>
            </a:r>
          </a:p>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-Motion detected by MEMS </a:t>
            </a:r>
            <a:r>
              <a:rPr lang="en-US" dirty="0" err="1" smtClean="0"/>
              <a:t>accelorometer</a:t>
            </a:r>
            <a:r>
              <a:rPr lang="en-US" dirty="0" smtClean="0"/>
              <a:t>, turns off GPS, Bluetooth, and LCD</a:t>
            </a:r>
          </a:p>
          <a:p>
            <a:r>
              <a:rPr lang="en-US" dirty="0" smtClean="0"/>
              <a:t>-Talk about GPS warm-start</a:t>
            </a:r>
            <a:r>
              <a:rPr lang="en-US" baseline="0" dirty="0" smtClean="0"/>
              <a:t> so turning off it okay if stopped</a:t>
            </a:r>
          </a:p>
          <a:p>
            <a:r>
              <a:rPr lang="en-US" baseline="0" dirty="0" smtClean="0"/>
              <a:t>-Talk about Flash memory</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-External sources include Weather</a:t>
            </a:r>
            <a:r>
              <a:rPr lang="en-US" baseline="0" dirty="0" smtClean="0"/>
              <a:t> information, traffic information, and data from 5,000 EPA sensors</a:t>
            </a:r>
          </a:p>
          <a:p>
            <a:r>
              <a:rPr lang="en-US" baseline="0" dirty="0" smtClean="0"/>
              <a:t>-In decomposition, suspicious or duplicate readings can be removed or flagged</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-Periodic Upload: based on the node’s resource</a:t>
            </a:r>
            <a:r>
              <a:rPr lang="en-US" baseline="0" dirty="0" smtClean="0"/>
              <a:t> capabilities (battery life, memory size) and can be dynamically adjusted based on needs or application</a:t>
            </a:r>
          </a:p>
          <a:p>
            <a:r>
              <a:rPr lang="en-US" baseline="0" dirty="0" smtClean="0"/>
              <a:t>-Triggered Push: gas concentrations rising above some threshold level, enables real-time alerts of potentially hazardous situations</a:t>
            </a:r>
          </a:p>
          <a:p>
            <a:r>
              <a:rPr lang="en-US" baseline="0" dirty="0" smtClean="0"/>
              <a:t>-Triggered Pull:  For instance a severe weather alert, also used extensively in web-based visualization whenever a user desires to see the most up-to-date </a:t>
            </a:r>
            <a:r>
              <a:rPr lang="en-US" baseline="0" dirty="0" err="1" smtClean="0"/>
              <a:t>realtime</a:t>
            </a:r>
            <a:r>
              <a:rPr lang="en-US" baseline="0" dirty="0" smtClean="0"/>
              <a:t> or continuously streaming data for a given sensor</a:t>
            </a:r>
          </a:p>
          <a:p>
            <a:r>
              <a:rPr lang="en-US" baseline="0" dirty="0" smtClean="0"/>
              <a:t>-Periodic Status:  </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t>
            </a:r>
            <a:r>
              <a:rPr lang="en-US" dirty="0" err="1" smtClean="0"/>
              <a:t>OpenGIS</a:t>
            </a:r>
            <a:r>
              <a:rPr lang="en-US" dirty="0" smtClean="0"/>
              <a:t> is open-source database format allowing other users and developers to have a basic framework</a:t>
            </a:r>
            <a:r>
              <a:rPr lang="en-US" baseline="0" dirty="0" smtClean="0"/>
              <a:t> to use when interfacing with the system</a:t>
            </a:r>
          </a:p>
          <a:p>
            <a:r>
              <a:rPr lang="en-US" baseline="0" dirty="0" smtClean="0"/>
              <a:t>-SQL Server achieves high performance through clustering</a:t>
            </a:r>
          </a:p>
          <a:p>
            <a:r>
              <a:rPr lang="en-US" baseline="0" dirty="0" smtClean="0"/>
              <a:t>-</a:t>
            </a:r>
            <a:r>
              <a:rPr lang="en-US" baseline="0" dirty="0" err="1" smtClean="0"/>
              <a:t>GeoLite</a:t>
            </a:r>
            <a:r>
              <a:rPr lang="en-US" baseline="0" dirty="0" smtClean="0"/>
              <a:t> City by </a:t>
            </a:r>
            <a:r>
              <a:rPr lang="en-US" baseline="0" dirty="0" err="1" smtClean="0"/>
              <a:t>MaxMind</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-APE allows over 100,000 clients per server without delay</a:t>
            </a:r>
          </a:p>
          <a:p>
            <a:r>
              <a:rPr lang="en-US" dirty="0" smtClean="0"/>
              <a:t>-Decreases</a:t>
            </a:r>
            <a:r>
              <a:rPr lang="en-US" baseline="0" dirty="0" smtClean="0"/>
              <a:t> network traffic from polling and unnecessary updates</a:t>
            </a:r>
          </a:p>
          <a:p>
            <a:r>
              <a:rPr lang="en-US" baseline="0" dirty="0" smtClean="0"/>
              <a:t>-Only traffic due to important updates</a:t>
            </a:r>
          </a:p>
          <a:p>
            <a:r>
              <a:rPr lang="en-US" baseline="0" dirty="0" smtClean="0"/>
              <a:t>-Single node update results in many client updates</a:t>
            </a:r>
          </a:p>
          <a:p>
            <a:r>
              <a:rPr lang="en-US" baseline="0" dirty="0" smtClean="0"/>
              <a:t>-Subscribe to data or just node location information</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-Area of huge amount of ongoing research</a:t>
            </a:r>
            <a:r>
              <a:rPr lang="en-US" baseline="0" dirty="0" smtClean="0"/>
              <a:t> in this project</a:t>
            </a:r>
          </a:p>
          <a:p>
            <a:r>
              <a:rPr lang="en-US" baseline="0" dirty="0" smtClean="0"/>
              <a:t>-Currently, accurate calibration of gas sensors requires recalibrating very often with intensive accuracy checks</a:t>
            </a:r>
          </a:p>
          <a:p>
            <a:r>
              <a:rPr lang="en-US" baseline="0" dirty="0" smtClean="0"/>
              <a:t>-Unlikely to happen initially, initially just relative, still useful for “Green Trip Planner” and model reconstruction</a:t>
            </a:r>
          </a:p>
          <a:p>
            <a:r>
              <a:rPr lang="en-US" baseline="0" dirty="0" smtClean="0"/>
              <a:t>-Initially calibrate in lab, the keep calibrated to each other</a:t>
            </a:r>
          </a:p>
          <a:p>
            <a:r>
              <a:rPr lang="en-US" baseline="0" dirty="0" smtClean="0"/>
              <a:t>-Later when enough nodes on network, calibrate to accurate external sensor data</a:t>
            </a:r>
          </a:p>
          <a:p>
            <a:r>
              <a:rPr lang="en-US" baseline="0" dirty="0" smtClean="0"/>
              <a:t>-End goal of the above algorithm</a:t>
            </a:r>
          </a:p>
          <a:p>
            <a:r>
              <a:rPr lang="en-US" baseline="0" dirty="0" smtClean="0"/>
              <a:t>-Most responsive sensor in group is best calibrated because they only get less responsive over time</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-Very active area of research</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-when the speed of the device decreases past a certain</a:t>
            </a:r>
            <a:r>
              <a:rPr lang="en-US" baseline="0" dirty="0" smtClean="0"/>
              <a:t> threshold or upon detection of obvious outliers</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-Go to actual client, show different map types</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-Currently only have 2 types, mobile and static, customizable for future types allowing different</a:t>
            </a:r>
            <a:r>
              <a:rPr lang="en-US" baseline="0" dirty="0" smtClean="0"/>
              <a:t> companies/groups to denote different sensors</a:t>
            </a:r>
          </a:p>
          <a:p>
            <a:r>
              <a:rPr lang="en-US" baseline="0" dirty="0" smtClean="0"/>
              <a:t>-Forwarding allows all functionality to be retained without rewriting code</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GPX =</a:t>
            </a:r>
            <a:r>
              <a:rPr lang="en-US" baseline="0" dirty="0" smtClean="0"/>
              <a:t> GPS </a:t>
            </a:r>
            <a:r>
              <a:rPr lang="en-US" baseline="0" dirty="0" err="1" smtClean="0"/>
              <a:t>eXchange</a:t>
            </a:r>
            <a:r>
              <a:rPr lang="en-US" baseline="0" dirty="0" smtClean="0"/>
              <a:t> Format – device-independent</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-Cell</a:t>
            </a:r>
            <a:r>
              <a:rPr lang="en-US" baseline="0" dirty="0" smtClean="0"/>
              <a:t> phones have a tendency to be in people’s pockets and indoors, not great for this type of application</a:t>
            </a:r>
          </a:p>
          <a:p>
            <a:r>
              <a:rPr lang="en-US" baseline="0" dirty="0" smtClean="0"/>
              <a:t>-Also we can have better and more complex sensors on a larger node (like PM)</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12/2/2009</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12/2/2009</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A04DFE01-9417-4A54-A4D5-0B2B4FFD09DF}" type="datetimeFigureOut">
              <a:rPr lang="en-US" smtClean="0"/>
              <a:pPr/>
              <a:t>12/2/2009</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A04DFE01-9417-4A54-A4D5-0B2B4FFD09DF}" type="datetimeFigureOut">
              <a:rPr lang="en-US" smtClean="0"/>
              <a:pPr/>
              <a:t>12/2/2009</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A04DFE01-9417-4A54-A4D5-0B2B4FFD09DF}" type="datetimeFigureOut">
              <a:rPr lang="en-US" smtClean="0"/>
              <a:pPr/>
              <a:t>12/2/2009</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A04DFE01-9417-4A54-A4D5-0B2B4FFD09DF}" type="datetimeFigureOut">
              <a:rPr lang="en-US" smtClean="0"/>
              <a:pPr/>
              <a:t>12/2/2009</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04DFE01-9417-4A54-A4D5-0B2B4FFD09DF}" type="datetimeFigureOut">
              <a:rPr lang="en-US" smtClean="0"/>
              <a:pPr/>
              <a:t>12/2/2009</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12/2/2009</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12/2/2009</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12/2/2009</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12/2/2009</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FE01-9417-4A54-A4D5-0B2B4FFD09DF}" type="datetimeFigureOut">
              <a:rPr lang="en-US" smtClean="0"/>
              <a:pPr/>
              <a:t>12/2/2009</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A84BD-E404-41CC-8CD1-15C309CF70FC}"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tiff"/><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514600"/>
            <a:ext cx="7772400" cy="1470025"/>
          </a:xfrm>
        </p:spPr>
        <p:txBody>
          <a:bodyPr/>
          <a:lstStyle/>
          <a:p>
            <a:r>
              <a:rPr lang="en-US" b="1" dirty="0" smtClean="0"/>
              <a:t>Mobile Air Quality Monitoring and Web-Based Visualization</a:t>
            </a:r>
            <a:endParaRPr lang="en-US" b="1" dirty="0"/>
          </a:p>
        </p:txBody>
      </p:sp>
      <p:sp>
        <p:nvSpPr>
          <p:cNvPr id="3" name="Untertitel 2"/>
          <p:cNvSpPr>
            <a:spLocks noGrp="1"/>
          </p:cNvSpPr>
          <p:nvPr>
            <p:ph type="subTitle" idx="1"/>
          </p:nvPr>
        </p:nvSpPr>
        <p:spPr>
          <a:xfrm>
            <a:off x="1371600" y="4041775"/>
            <a:ext cx="6400800" cy="914400"/>
          </a:xfrm>
        </p:spPr>
        <p:txBody>
          <a:bodyPr/>
          <a:lstStyle/>
          <a:p>
            <a:r>
              <a:rPr lang="en-US" dirty="0" smtClean="0"/>
              <a:t>Thesis Presentation</a:t>
            </a:r>
          </a:p>
        </p:txBody>
      </p:sp>
      <p:sp>
        <p:nvSpPr>
          <p:cNvPr id="4" name="Textfeld 3"/>
          <p:cNvSpPr txBox="1"/>
          <p:nvPr/>
        </p:nvSpPr>
        <p:spPr>
          <a:xfrm>
            <a:off x="1143000" y="5410200"/>
            <a:ext cx="6858000" cy="954107"/>
          </a:xfrm>
          <a:prstGeom prst="rect">
            <a:avLst/>
          </a:prstGeom>
          <a:noFill/>
        </p:spPr>
        <p:txBody>
          <a:bodyPr wrap="square" rtlCol="0">
            <a:spAutoFit/>
          </a:bodyPr>
          <a:lstStyle/>
          <a:p>
            <a:pPr algn="ctr"/>
            <a:r>
              <a:rPr lang="en-US" sz="2800" b="1" dirty="0" smtClean="0"/>
              <a:t>Will </a:t>
            </a:r>
            <a:r>
              <a:rPr lang="en-US" sz="2800" b="1" dirty="0" err="1" smtClean="0"/>
              <a:t>Hedgecock</a:t>
            </a:r>
            <a:endParaRPr lang="en-US" sz="2800" b="1" dirty="0" smtClean="0"/>
          </a:p>
          <a:p>
            <a:pPr algn="ctr"/>
            <a:r>
              <a:rPr lang="en-US" sz="2600" dirty="0" smtClean="0"/>
              <a:t>Wednesday, December 2, 2009</a:t>
            </a:r>
            <a:endParaRPr lang="en-US" sz="2600" dirty="0"/>
          </a:p>
        </p:txBody>
      </p:sp>
      <p:sp>
        <p:nvSpPr>
          <p:cNvPr id="5" name="Textfeld 4"/>
          <p:cNvSpPr txBox="1"/>
          <p:nvPr/>
        </p:nvSpPr>
        <p:spPr>
          <a:xfrm>
            <a:off x="2609768" y="533400"/>
            <a:ext cx="5543632" cy="954107"/>
          </a:xfrm>
          <a:prstGeom prst="rect">
            <a:avLst/>
          </a:prstGeom>
          <a:noFill/>
        </p:spPr>
        <p:txBody>
          <a:bodyPr wrap="none" rtlCol="0">
            <a:spAutoFit/>
          </a:bodyPr>
          <a:lstStyle/>
          <a:p>
            <a:r>
              <a:rPr lang="en-US" sz="2800" dirty="0" smtClean="0"/>
              <a:t>Vanderbilt University</a:t>
            </a:r>
          </a:p>
          <a:p>
            <a:r>
              <a:rPr lang="en-US" sz="2800" dirty="0" smtClean="0"/>
              <a:t>Department of Electrical Engineering</a:t>
            </a:r>
            <a:endParaRPr lang="en-US" sz="2800" dirty="0"/>
          </a:p>
        </p:txBody>
      </p:sp>
      <p:pic>
        <p:nvPicPr>
          <p:cNvPr id="6" name="Grafik 5" descr="136581138_display.jpg"/>
          <p:cNvPicPr>
            <a:picLocks noChangeAspect="1"/>
          </p:cNvPicPr>
          <p:nvPr/>
        </p:nvPicPr>
        <p:blipFill>
          <a:blip r:embed="rId3" cstate="print"/>
          <a:stretch>
            <a:fillRect/>
          </a:stretch>
        </p:blipFill>
        <p:spPr>
          <a:xfrm>
            <a:off x="1371600" y="457200"/>
            <a:ext cx="1143000" cy="1143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Outline</a:t>
            </a:r>
            <a:endParaRPr lang="en-US" dirty="0"/>
          </a:p>
        </p:txBody>
      </p:sp>
      <p:sp>
        <p:nvSpPr>
          <p:cNvPr id="3" name="Inhaltsplatzhalter 2"/>
          <p:cNvSpPr>
            <a:spLocks noGrp="1"/>
          </p:cNvSpPr>
          <p:nvPr>
            <p:ph idx="1"/>
          </p:nvPr>
        </p:nvSpPr>
        <p:spPr>
          <a:xfrm>
            <a:off x="457200" y="1676400"/>
            <a:ext cx="8229600" cy="4876800"/>
          </a:xfrm>
        </p:spPr>
        <p:txBody>
          <a:bodyPr>
            <a:normAutofit fontScale="85000" lnSpcReduction="20000"/>
          </a:bodyPr>
          <a:lstStyle/>
          <a:p>
            <a:r>
              <a:rPr lang="en-US" dirty="0" smtClean="0"/>
              <a:t>Motivation and Background</a:t>
            </a:r>
          </a:p>
          <a:p>
            <a:r>
              <a:rPr lang="en-US" dirty="0" smtClean="0"/>
              <a:t>Hardware Architecture</a:t>
            </a:r>
          </a:p>
          <a:p>
            <a:r>
              <a:rPr lang="en-US" dirty="0" smtClean="0"/>
              <a:t>System Architecture</a:t>
            </a:r>
          </a:p>
          <a:p>
            <a:r>
              <a:rPr lang="en-US" dirty="0" smtClean="0"/>
              <a:t>Communications Methods</a:t>
            </a:r>
          </a:p>
          <a:p>
            <a:r>
              <a:rPr lang="en-US" dirty="0" smtClean="0"/>
              <a:t>Dynamic Calibration</a:t>
            </a:r>
          </a:p>
          <a:p>
            <a:r>
              <a:rPr lang="en-US" dirty="0" smtClean="0"/>
              <a:t>Model Reconstruction</a:t>
            </a:r>
          </a:p>
          <a:p>
            <a:r>
              <a:rPr lang="en-US" dirty="0" smtClean="0"/>
              <a:t>GPS Smoothing Algorithm</a:t>
            </a:r>
          </a:p>
          <a:p>
            <a:r>
              <a:rPr lang="en-US" dirty="0" smtClean="0"/>
              <a:t>Web-Based Visualization Client</a:t>
            </a:r>
          </a:p>
          <a:p>
            <a:r>
              <a:rPr lang="en-US" dirty="0" smtClean="0"/>
              <a:t>Data Retrieval Methods</a:t>
            </a:r>
          </a:p>
          <a:p>
            <a:r>
              <a:rPr lang="en-US" dirty="0" smtClean="0"/>
              <a:t>Future and Related Works</a:t>
            </a:r>
          </a:p>
          <a:p>
            <a:r>
              <a:rPr lang="en-US" dirty="0" smtClean="0"/>
              <a:t>Conclusion</a:t>
            </a:r>
          </a:p>
          <a:p>
            <a:endParaRPr lang="en-US" dirty="0" smtClean="0"/>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Motivation</a:t>
            </a:r>
            <a:endParaRPr lang="en-US" dirty="0"/>
          </a:p>
        </p:txBody>
      </p:sp>
      <p:sp>
        <p:nvSpPr>
          <p:cNvPr id="3" name="Inhaltsplatzhalter 2"/>
          <p:cNvSpPr>
            <a:spLocks noGrp="1"/>
          </p:cNvSpPr>
          <p:nvPr>
            <p:ph idx="1"/>
          </p:nvPr>
        </p:nvSpPr>
        <p:spPr>
          <a:xfrm>
            <a:off x="457200" y="1600200"/>
            <a:ext cx="8229600" cy="4953000"/>
          </a:xfrm>
        </p:spPr>
        <p:txBody>
          <a:bodyPr>
            <a:normAutofit lnSpcReduction="10000"/>
          </a:bodyPr>
          <a:lstStyle/>
          <a:p>
            <a:r>
              <a:rPr lang="en-US" dirty="0" smtClean="0"/>
              <a:t>Air Pollution is one of the leading causes of respiratory health problems in the world</a:t>
            </a:r>
          </a:p>
          <a:p>
            <a:r>
              <a:rPr lang="en-US" dirty="0" smtClean="0"/>
              <a:t>Over 50% of world population is “urban”</a:t>
            </a:r>
            <a:r>
              <a:rPr lang="en-US" sz="1800" dirty="0" smtClean="0"/>
              <a:t>[1]</a:t>
            </a:r>
            <a:endParaRPr lang="en-US" dirty="0" smtClean="0"/>
          </a:p>
          <a:p>
            <a:r>
              <a:rPr lang="en-US" dirty="0" smtClean="0"/>
              <a:t>In U.S., there are only 5,000 total active sensing stations run by the EPA covering 3.8 million square miles</a:t>
            </a:r>
            <a:r>
              <a:rPr lang="en-US" sz="1800" dirty="0" smtClean="0"/>
              <a:t>[2]</a:t>
            </a:r>
            <a:endParaRPr lang="en-US" dirty="0" smtClean="0"/>
          </a:p>
          <a:p>
            <a:r>
              <a:rPr lang="en-US" dirty="0" smtClean="0"/>
              <a:t>Pollution is highly location-dependent as well as time-specific</a:t>
            </a:r>
          </a:p>
          <a:p>
            <a:pPr lvl="1"/>
            <a:r>
              <a:rPr lang="en-US" dirty="0" smtClean="0"/>
              <a:t>Characterized by a single Air Quality Index (AQI) value for an entire sensing region over 1 day</a:t>
            </a:r>
            <a:r>
              <a:rPr lang="en-US" sz="1800" dirty="0" smtClean="0"/>
              <a:t>[3]</a:t>
            </a:r>
            <a:endParaRPr lang="en-US" dirty="0" smtClean="0"/>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Background</a:t>
            </a:r>
            <a:endParaRPr lang="en-US" dirty="0"/>
          </a:p>
        </p:txBody>
      </p:sp>
      <p:sp>
        <p:nvSpPr>
          <p:cNvPr id="3" name="Inhaltsplatzhalter 2"/>
          <p:cNvSpPr>
            <a:spLocks noGrp="1"/>
          </p:cNvSpPr>
          <p:nvPr>
            <p:ph idx="1"/>
          </p:nvPr>
        </p:nvSpPr>
        <p:spPr>
          <a:xfrm>
            <a:off x="457200" y="1722437"/>
            <a:ext cx="8229600" cy="4297363"/>
          </a:xfrm>
        </p:spPr>
        <p:txBody>
          <a:bodyPr>
            <a:normAutofit fontScale="92500" lnSpcReduction="20000"/>
          </a:bodyPr>
          <a:lstStyle/>
          <a:p>
            <a:r>
              <a:rPr lang="en-US" dirty="0" smtClean="0"/>
              <a:t>Desire to create a mobile network of monitors such that a high-resolution picture of air pollution for any location is available at any given time</a:t>
            </a:r>
          </a:p>
          <a:p>
            <a:r>
              <a:rPr lang="en-US" dirty="0" smtClean="0"/>
              <a:t>Continuation of work started in 2007 based on a Microsoft Research grant</a:t>
            </a:r>
          </a:p>
          <a:p>
            <a:r>
              <a:rPr lang="en-US" dirty="0" smtClean="0"/>
              <a:t>Feasibility of the approach was demonstrated and 5 actual prototype sensors were designed and manufactured*</a:t>
            </a:r>
          </a:p>
          <a:p>
            <a:pPr lvl="1"/>
            <a:r>
              <a:rPr lang="en-US" dirty="0" smtClean="0"/>
              <a:t>Measured CO, NO2, and O3,</a:t>
            </a:r>
          </a:p>
          <a:p>
            <a:pPr lvl="1">
              <a:spcBef>
                <a:spcPts val="0"/>
              </a:spcBef>
              <a:buNone/>
            </a:pPr>
            <a:r>
              <a:rPr lang="en-US" dirty="0" smtClean="0"/>
              <a:t>as well as air temperature and </a:t>
            </a:r>
          </a:p>
          <a:p>
            <a:pPr lvl="1">
              <a:spcBef>
                <a:spcPts val="0"/>
              </a:spcBef>
              <a:buNone/>
            </a:pPr>
            <a:r>
              <a:rPr lang="en-US" dirty="0" smtClean="0"/>
              <a:t>relative humidity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tif"/>
          <p:cNvPicPr>
            <a:picLocks noChangeAspect="1"/>
          </p:cNvPicPr>
          <p:nvPr/>
        </p:nvPicPr>
        <p:blipFill>
          <a:blip r:embed="rId4" cstate="print"/>
          <a:stretch>
            <a:fillRect/>
          </a:stretch>
        </p:blipFill>
        <p:spPr>
          <a:xfrm>
            <a:off x="5638800" y="4669536"/>
            <a:ext cx="3085181" cy="2036064"/>
          </a:xfrm>
          <a:prstGeom prst="rect">
            <a:avLst/>
          </a:prstGeom>
        </p:spPr>
      </p:pic>
      <p:sp>
        <p:nvSpPr>
          <p:cNvPr id="8" name="Textfeld 7"/>
          <p:cNvSpPr txBox="1"/>
          <p:nvPr/>
        </p:nvSpPr>
        <p:spPr>
          <a:xfrm>
            <a:off x="0" y="6248400"/>
            <a:ext cx="6096000" cy="584775"/>
          </a:xfrm>
          <a:prstGeom prst="rect">
            <a:avLst/>
          </a:prstGeom>
          <a:noFill/>
        </p:spPr>
        <p:txBody>
          <a:bodyPr wrap="square" rtlCol="0">
            <a:spAutoFit/>
          </a:bodyPr>
          <a:lstStyle/>
          <a:p>
            <a:r>
              <a:rPr lang="en-US" sz="1600" dirty="0" smtClean="0"/>
              <a:t>*P. </a:t>
            </a:r>
            <a:r>
              <a:rPr lang="en-US" sz="1600" dirty="0" err="1" smtClean="0"/>
              <a:t>Volgyesi</a:t>
            </a:r>
            <a:r>
              <a:rPr lang="en-US" sz="1600" dirty="0" smtClean="0"/>
              <a:t>, A. </a:t>
            </a:r>
            <a:r>
              <a:rPr lang="en-US" sz="1600" dirty="0" err="1" smtClean="0"/>
              <a:t>Nadas</a:t>
            </a:r>
            <a:r>
              <a:rPr lang="en-US" sz="1600" dirty="0" smtClean="0"/>
              <a:t>, X. </a:t>
            </a:r>
            <a:r>
              <a:rPr lang="en-US" sz="1600" dirty="0" err="1" smtClean="0"/>
              <a:t>Koutsoukos</a:t>
            </a:r>
            <a:r>
              <a:rPr lang="en-US" sz="1600" dirty="0" smtClean="0"/>
              <a:t>, and A. </a:t>
            </a:r>
            <a:r>
              <a:rPr lang="en-US" sz="1600" dirty="0" err="1" smtClean="0"/>
              <a:t>Ledeczi</a:t>
            </a:r>
            <a:r>
              <a:rPr lang="en-US" sz="1600" dirty="0" smtClean="0"/>
              <a:t>. Air quality</a:t>
            </a:r>
          </a:p>
          <a:p>
            <a:r>
              <a:rPr lang="en-US" sz="1600" dirty="0" smtClean="0"/>
              <a:t>monitoring with </a:t>
            </a:r>
            <a:r>
              <a:rPr lang="en-US" sz="1600" dirty="0" err="1" smtClean="0"/>
              <a:t>sensormap</a:t>
            </a:r>
            <a:r>
              <a:rPr lang="en-US" sz="1600" dirty="0" smtClean="0"/>
              <a:t>. IPSN, pages 529–530, 2008.</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Hardware Architecture</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4.tif"/>
          <p:cNvPicPr>
            <a:picLocks noChangeAspect="1"/>
          </p:cNvPicPr>
          <p:nvPr/>
        </p:nvPicPr>
        <p:blipFill>
          <a:blip r:embed="rId4" cstate="print"/>
          <a:stretch>
            <a:fillRect/>
          </a:stretch>
        </p:blipFill>
        <p:spPr>
          <a:xfrm>
            <a:off x="1600200" y="1828800"/>
            <a:ext cx="6240907" cy="4293108"/>
          </a:xfrm>
          <a:prstGeom prst="rect">
            <a:avLst/>
          </a:prstGeom>
        </p:spPr>
      </p:pic>
      <p:sp>
        <p:nvSpPr>
          <p:cNvPr id="3" name="Inhaltsplatzhalter 2"/>
          <p:cNvSpPr>
            <a:spLocks noGrp="1"/>
          </p:cNvSpPr>
          <p:nvPr>
            <p:ph idx="1"/>
          </p:nvPr>
        </p:nvSpPr>
        <p:spPr>
          <a:xfrm>
            <a:off x="6934200" y="5334000"/>
            <a:ext cx="1676400" cy="762000"/>
          </a:xfrm>
        </p:spPr>
        <p:txBody>
          <a:bodyPr>
            <a:normAutofit/>
          </a:bodyPr>
          <a:lstStyle/>
          <a:p>
            <a:pPr marL="0">
              <a:buNone/>
            </a:pPr>
            <a:r>
              <a:rPr lang="en-US" sz="1800" dirty="0" smtClean="0"/>
              <a:t>Used in data transmission</a:t>
            </a:r>
          </a:p>
        </p:txBody>
      </p:sp>
      <p:sp>
        <p:nvSpPr>
          <p:cNvPr id="8" name="Inhaltsplatzhalter 2"/>
          <p:cNvSpPr txBox="1">
            <a:spLocks/>
          </p:cNvSpPr>
          <p:nvPr/>
        </p:nvSpPr>
        <p:spPr>
          <a:xfrm>
            <a:off x="7239000" y="4343400"/>
            <a:ext cx="1676400" cy="762000"/>
          </a:xfrm>
          <a:prstGeom prst="rect">
            <a:avLst/>
          </a:prstGeom>
        </p:spPr>
        <p:txBody>
          <a:bodyPr vert="horz" lIns="91440" tIns="45720" rIns="91440" bIns="45720" rtlCol="0">
            <a:normAutofit fontScale="92500" lnSpcReduction="20000"/>
          </a:body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Provides power and charges battery</a:t>
            </a:r>
          </a:p>
        </p:txBody>
      </p:sp>
      <p:sp>
        <p:nvSpPr>
          <p:cNvPr id="9" name="Inhaltsplatzhalter 2"/>
          <p:cNvSpPr txBox="1">
            <a:spLocks/>
          </p:cNvSpPr>
          <p:nvPr/>
        </p:nvSpPr>
        <p:spPr>
          <a:xfrm>
            <a:off x="381000" y="3352800"/>
            <a:ext cx="16764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Detects motion (used </a:t>
            </a:r>
            <a:r>
              <a:rPr lang="en-US" dirty="0" smtClean="0"/>
              <a:t>for power consumption)</a:t>
            </a: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Inhaltsplatzhalter 2"/>
          <p:cNvSpPr txBox="1">
            <a:spLocks/>
          </p:cNvSpPr>
          <p:nvPr/>
        </p:nvSpPr>
        <p:spPr>
          <a:xfrm>
            <a:off x="381000" y="4343400"/>
            <a:ext cx="16764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Stores up to 6 hours 50 minutes of data</a:t>
            </a:r>
          </a:p>
        </p:txBody>
      </p:sp>
      <p:sp>
        <p:nvSpPr>
          <p:cNvPr id="11" name="Inhaltsplatzhalter 2"/>
          <p:cNvSpPr txBox="1">
            <a:spLocks/>
          </p:cNvSpPr>
          <p:nvPr/>
        </p:nvSpPr>
        <p:spPr>
          <a:xfrm>
            <a:off x="685800" y="5562600"/>
            <a:ext cx="18288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Provides location information</a:t>
            </a:r>
          </a:p>
          <a:p>
            <a:pPr marL="0" marR="0" lvl="0" indent="-342900" algn="r" defTabSz="914400" rtl="0" eaLnBrk="1" fontAlgn="auto" latinLnBrk="0" hangingPunct="1">
              <a:lnSpc>
                <a:spcPct val="100000"/>
              </a:lnSpc>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(at 1Hz)</a:t>
            </a:r>
          </a:p>
        </p:txBody>
      </p:sp>
      <p:sp>
        <p:nvSpPr>
          <p:cNvPr id="12" name="Inhaltsplatzhalter 2"/>
          <p:cNvSpPr txBox="1">
            <a:spLocks/>
          </p:cNvSpPr>
          <p:nvPr/>
        </p:nvSpPr>
        <p:spPr>
          <a:xfrm>
            <a:off x="6934200" y="1905000"/>
            <a:ext cx="1676400" cy="762000"/>
          </a:xfrm>
          <a:prstGeom prst="rect">
            <a:avLst/>
          </a:prstGeom>
        </p:spPr>
        <p:txBody>
          <a:bodyPr vert="horz" lIns="91440" tIns="45720" rIns="91440" bIns="45720" rtlCol="0">
            <a:normAutofit/>
          </a:body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Three sensing modalities</a:t>
            </a:r>
          </a:p>
        </p:txBody>
      </p:sp>
      <p:cxnSp>
        <p:nvCxnSpPr>
          <p:cNvPr id="14" name="Gerade Verbindung mit Pfeil 13"/>
          <p:cNvCxnSpPr>
            <a:stCxn id="9" idx="3"/>
          </p:cNvCxnSpPr>
          <p:nvPr/>
        </p:nvCxnSpPr>
        <p:spPr>
          <a:xfrm>
            <a:off x="2057400" y="3733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a:stCxn id="10" idx="3"/>
          </p:cNvCxnSpPr>
          <p:nvPr/>
        </p:nvCxnSpPr>
        <p:spPr>
          <a:xfrm>
            <a:off x="2057400" y="4724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a:stCxn id="11" idx="3"/>
          </p:cNvCxnSpPr>
          <p:nvPr/>
        </p:nvCxnSpPr>
        <p:spPr>
          <a:xfrm flipV="1">
            <a:off x="2514600" y="5791200"/>
            <a:ext cx="381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a:stCxn id="12" idx="1"/>
          </p:cNvCxnSpPr>
          <p:nvPr/>
        </p:nvCxnSpPr>
        <p:spPr>
          <a:xfrm rot="10800000">
            <a:off x="6553200" y="22860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a:stCxn id="8" idx="1"/>
          </p:cNvCxnSpPr>
          <p:nvPr/>
        </p:nvCxnSpPr>
        <p:spPr>
          <a:xfrm rot="10800000">
            <a:off x="6781800" y="4648200"/>
            <a:ext cx="457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rot="16200000" flipV="1">
            <a:off x="6591300" y="49911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rot="10800000" flipV="1">
            <a:off x="6324600" y="5410200"/>
            <a:ext cx="685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Node Improvements</a:t>
            </a:r>
            <a:endParaRPr lang="en-US" dirty="0"/>
          </a:p>
        </p:txBody>
      </p:sp>
      <p:sp>
        <p:nvSpPr>
          <p:cNvPr id="3" name="Inhaltsplatzhalter 2"/>
          <p:cNvSpPr>
            <a:spLocks noGrp="1"/>
          </p:cNvSpPr>
          <p:nvPr>
            <p:ph idx="1"/>
          </p:nvPr>
        </p:nvSpPr>
        <p:spPr>
          <a:xfrm>
            <a:off x="457200" y="1600200"/>
            <a:ext cx="8229600" cy="4953000"/>
          </a:xfrm>
        </p:spPr>
        <p:txBody>
          <a:bodyPr>
            <a:normAutofit fontScale="92500"/>
          </a:bodyPr>
          <a:lstStyle/>
          <a:p>
            <a:r>
              <a:rPr lang="en-US" dirty="0" smtClean="0"/>
              <a:t>2 Problems:</a:t>
            </a:r>
          </a:p>
          <a:p>
            <a:pPr lvl="1">
              <a:buNone/>
            </a:pPr>
            <a:r>
              <a:rPr lang="en-US" dirty="0" smtClean="0"/>
              <a:t>1) Noisy Power Supply Grid when LCD circuitry is functioning</a:t>
            </a:r>
          </a:p>
          <a:p>
            <a:pPr lvl="2"/>
            <a:r>
              <a:rPr lang="en-US" dirty="0" smtClean="0"/>
              <a:t>Due to charge pump increasing +3.3V power supply to +5V for LCD</a:t>
            </a:r>
          </a:p>
          <a:p>
            <a:pPr lvl="2"/>
            <a:r>
              <a:rPr lang="en-US" dirty="0" smtClean="0"/>
              <a:t>Minimized by connecting an additional 2.2µF bypass capacitor at source (</a:t>
            </a:r>
            <a:r>
              <a:rPr lang="en-US" dirty="0" err="1" smtClean="0"/>
              <a:t>totalling</a:t>
            </a:r>
            <a:r>
              <a:rPr lang="en-US" dirty="0" smtClean="0"/>
              <a:t> 12.2µF capacitance)</a:t>
            </a:r>
          </a:p>
          <a:p>
            <a:pPr lvl="1">
              <a:buNone/>
            </a:pPr>
            <a:r>
              <a:rPr lang="en-US" dirty="0" smtClean="0"/>
              <a:t>2) Inability to hold GPS lock when LCD circuitry is functioning</a:t>
            </a:r>
          </a:p>
          <a:p>
            <a:pPr lvl="2"/>
            <a:r>
              <a:rPr lang="en-US" dirty="0" smtClean="0"/>
              <a:t>Due to excessive electromagnetic interference from LCD inhibiting stabile communication links with satellites</a:t>
            </a:r>
          </a:p>
          <a:p>
            <a:pPr lvl="2"/>
            <a:r>
              <a:rPr lang="en-US" dirty="0" smtClean="0"/>
              <a:t>Overcome by purchasing external antennae for GPS units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Firmware</a:t>
            </a:r>
            <a:endParaRPr lang="en-US" dirty="0"/>
          </a:p>
        </p:txBody>
      </p:sp>
      <p:sp>
        <p:nvSpPr>
          <p:cNvPr id="3" name="Inhaltsplatzhalter 2"/>
          <p:cNvSpPr>
            <a:spLocks noGrp="1"/>
          </p:cNvSpPr>
          <p:nvPr>
            <p:ph idx="1"/>
          </p:nvPr>
        </p:nvSpPr>
        <p:spPr>
          <a:xfrm>
            <a:off x="457200" y="1600200"/>
            <a:ext cx="8229600" cy="4953000"/>
          </a:xfrm>
        </p:spPr>
        <p:txBody>
          <a:bodyPr>
            <a:normAutofit fontScale="92500" lnSpcReduction="10000"/>
          </a:bodyPr>
          <a:lstStyle/>
          <a:p>
            <a:r>
              <a:rPr lang="en-US" dirty="0" smtClean="0"/>
              <a:t>Written in C using Small Device C Compiler (SDCC)</a:t>
            </a:r>
          </a:p>
          <a:p>
            <a:r>
              <a:rPr lang="en-US" dirty="0" smtClean="0"/>
              <a:t>Synchronously coordinates responsibilities of the node including polling gas sensors and communicating with base stations over Bluetooth or USB</a:t>
            </a:r>
          </a:p>
          <a:p>
            <a:pPr lvl="1"/>
            <a:r>
              <a:rPr lang="en-US" dirty="0" smtClean="0"/>
              <a:t>Operates a software-defined frequency of 0.833Hz</a:t>
            </a:r>
          </a:p>
          <a:p>
            <a:pPr lvl="1"/>
            <a:r>
              <a:rPr lang="en-US" dirty="0" smtClean="0"/>
              <a:t>Polls Sensors, reads temperature and humidity, updates status of battery, GPS lock, and USB, stores information to Flash memory, and sends over USB or Bluetooth if applicable</a:t>
            </a:r>
          </a:p>
          <a:p>
            <a:pPr lvl="1"/>
            <a:r>
              <a:rPr lang="en-US" dirty="0" smtClean="0"/>
              <a:t>Includes watchdog timer to prevent lockup</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Firmware (continued)</a:t>
            </a:r>
            <a:endParaRPr lang="en-US" dirty="0"/>
          </a:p>
        </p:txBody>
      </p:sp>
      <p:sp>
        <p:nvSpPr>
          <p:cNvPr id="3" name="Inhaltsplatzhalter 2"/>
          <p:cNvSpPr>
            <a:spLocks noGrp="1"/>
          </p:cNvSpPr>
          <p:nvPr>
            <p:ph idx="1"/>
          </p:nvPr>
        </p:nvSpPr>
        <p:spPr>
          <a:xfrm>
            <a:off x="457200" y="1524000"/>
            <a:ext cx="8229600" cy="5105400"/>
          </a:xfrm>
        </p:spPr>
        <p:txBody>
          <a:bodyPr>
            <a:normAutofit lnSpcReduction="10000"/>
          </a:bodyPr>
          <a:lstStyle/>
          <a:p>
            <a:r>
              <a:rPr lang="en-US" dirty="0" smtClean="0"/>
              <a:t>Recognizes when unit is not in motion and turns off power-hungry components</a:t>
            </a:r>
          </a:p>
          <a:p>
            <a:pPr lvl="1"/>
            <a:r>
              <a:rPr lang="en-US" dirty="0" smtClean="0"/>
              <a:t>A counter is set to 60 every time the accelerometer detects motion; when counter reaches 0 (72 seconds), node is deemed stationary</a:t>
            </a:r>
          </a:p>
          <a:p>
            <a:r>
              <a:rPr lang="en-US" dirty="0" smtClean="0"/>
              <a:t>Stores pollution data and is responsible for retrieving it later</a:t>
            </a:r>
          </a:p>
          <a:p>
            <a:pPr lvl="1"/>
            <a:r>
              <a:rPr lang="en-US" dirty="0" smtClean="0"/>
              <a:t>98 bytes per sample</a:t>
            </a:r>
          </a:p>
          <a:p>
            <a:pPr lvl="1"/>
            <a:r>
              <a:rPr lang="en-US" dirty="0" smtClean="0"/>
              <a:t>4,095 usable memory pages of 512 bytes each</a:t>
            </a:r>
          </a:p>
          <a:p>
            <a:pPr lvl="1"/>
            <a:r>
              <a:rPr lang="en-US" dirty="0" smtClean="0"/>
              <a:t>Total of 20,475 samples able to be stored which is approximately 6 hours and 50 minutes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System Architecture</a:t>
            </a:r>
            <a:endParaRPr lang="en-US" dirty="0"/>
          </a:p>
        </p:txBody>
      </p:sp>
      <p:sp>
        <p:nvSpPr>
          <p:cNvPr id="3" name="Inhaltsplatzhalter 2"/>
          <p:cNvSpPr>
            <a:spLocks noGrp="1"/>
          </p:cNvSpPr>
          <p:nvPr>
            <p:ph idx="1"/>
          </p:nvPr>
        </p:nvSpPr>
        <p:spPr>
          <a:xfrm>
            <a:off x="457200" y="1447800"/>
            <a:ext cx="8229600" cy="5410200"/>
          </a:xfrm>
        </p:spPr>
        <p:txBody>
          <a:bodyPr>
            <a:normAutofit fontScale="85000" lnSpcReduction="10000"/>
          </a:bodyPr>
          <a:lstStyle/>
          <a:p>
            <a:r>
              <a:rPr lang="en-US" dirty="0" smtClean="0"/>
              <a:t>In addition to mobile nodes, system also includes clients, a server cloud, and external data sources</a:t>
            </a:r>
          </a:p>
          <a:p>
            <a:r>
              <a:rPr lang="en-US" dirty="0" smtClean="0"/>
              <a:t>Operation is as follows:</a:t>
            </a:r>
          </a:p>
          <a:p>
            <a:pPr lvl="1"/>
            <a:r>
              <a:rPr lang="en-US" dirty="0" smtClean="0"/>
              <a:t>Node data arrives at server with sensor information, geographic location, a timestamp, and the node ID</a:t>
            </a:r>
          </a:p>
          <a:p>
            <a:pPr lvl="1"/>
            <a:r>
              <a:rPr lang="en-US" dirty="0" smtClean="0"/>
              <a:t>Packets are decomposed into a time-ordered stream for each modality</a:t>
            </a:r>
          </a:p>
          <a:p>
            <a:pPr lvl="1"/>
            <a:r>
              <a:rPr lang="en-US" dirty="0" smtClean="0"/>
              <a:t>GPS readings are abstracted to &lt;location, duration&gt; pairs</a:t>
            </a:r>
          </a:p>
          <a:p>
            <a:pPr lvl="1"/>
            <a:r>
              <a:rPr lang="en-US" dirty="0" smtClean="0"/>
              <a:t>Data from all sensor platforms are combined into virtual sensors whose spatial and temporal sampling rate is equal to the sum of the constituent parts</a:t>
            </a:r>
          </a:p>
          <a:p>
            <a:pPr lvl="1"/>
            <a:r>
              <a:rPr lang="en-US" dirty="0" smtClean="0"/>
              <a:t>Finally, discrete measurements from all sensors are used to reconstruct an overall pollution function for a given location</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Node Communication</a:t>
            </a:r>
            <a:endParaRPr lang="en-US" dirty="0"/>
          </a:p>
        </p:txBody>
      </p:sp>
      <p:sp>
        <p:nvSpPr>
          <p:cNvPr id="3" name="Inhaltsplatzhalter 2"/>
          <p:cNvSpPr>
            <a:spLocks noGrp="1"/>
          </p:cNvSpPr>
          <p:nvPr>
            <p:ph idx="1"/>
          </p:nvPr>
        </p:nvSpPr>
        <p:spPr>
          <a:xfrm>
            <a:off x="457200" y="1524000"/>
            <a:ext cx="8229600" cy="5181600"/>
          </a:xfrm>
        </p:spPr>
        <p:txBody>
          <a:bodyPr>
            <a:normAutofit fontScale="92500" lnSpcReduction="10000"/>
          </a:bodyPr>
          <a:lstStyle/>
          <a:p>
            <a:r>
              <a:rPr lang="en-US" dirty="0" smtClean="0"/>
              <a:t>Future node iterations will replace the Bluetooth module with a GSM modem</a:t>
            </a:r>
          </a:p>
          <a:p>
            <a:r>
              <a:rPr lang="en-US" dirty="0" smtClean="0"/>
              <a:t>Four modes of communication between the sensor nodes and the server:</a:t>
            </a:r>
          </a:p>
          <a:p>
            <a:pPr lvl="1">
              <a:buNone/>
            </a:pPr>
            <a:r>
              <a:rPr lang="en-US" dirty="0" smtClean="0"/>
              <a:t>1) Periodic Upload:  The node uploads all data stored since the last upload event</a:t>
            </a:r>
          </a:p>
          <a:p>
            <a:pPr lvl="1">
              <a:buNone/>
            </a:pPr>
            <a:r>
              <a:rPr lang="en-US" dirty="0" smtClean="0"/>
              <a:t>2) Triggered Push:  Some external event causes the node to immediately transmit its data</a:t>
            </a:r>
          </a:p>
          <a:p>
            <a:pPr lvl="1">
              <a:buNone/>
            </a:pPr>
            <a:r>
              <a:rPr lang="en-US" dirty="0" smtClean="0"/>
              <a:t>3) Triggered Pull:  Server actively requests data from sensor upon some external event</a:t>
            </a:r>
          </a:p>
          <a:p>
            <a:pPr lvl="1">
              <a:buNone/>
            </a:pPr>
            <a:r>
              <a:rPr lang="en-US" dirty="0" smtClean="0"/>
              <a:t>4) Periodic Status Update:  Location, amount of data collected, and sensor status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Server Implementation</a:t>
            </a:r>
            <a:endParaRPr lang="en-US" dirty="0"/>
          </a:p>
        </p:txBody>
      </p:sp>
      <p:sp>
        <p:nvSpPr>
          <p:cNvPr id="3" name="Inhaltsplatzhalter 2"/>
          <p:cNvSpPr>
            <a:spLocks noGrp="1"/>
          </p:cNvSpPr>
          <p:nvPr>
            <p:ph idx="1"/>
          </p:nvPr>
        </p:nvSpPr>
        <p:spPr>
          <a:xfrm>
            <a:off x="457200" y="1600200"/>
            <a:ext cx="8229600" cy="5029200"/>
          </a:xfrm>
        </p:spPr>
        <p:txBody>
          <a:bodyPr>
            <a:normAutofit fontScale="85000" lnSpcReduction="10000"/>
          </a:bodyPr>
          <a:lstStyle/>
          <a:p>
            <a:r>
              <a:rPr lang="en-US" smtClean="0"/>
              <a:t>Will be implemented </a:t>
            </a:r>
            <a:r>
              <a:rPr lang="en-US" dirty="0" smtClean="0"/>
              <a:t>as a server cloud with access based on geographic location</a:t>
            </a:r>
          </a:p>
          <a:p>
            <a:pPr lvl="1"/>
            <a:r>
              <a:rPr lang="en-US" dirty="0" smtClean="0"/>
              <a:t>Increases robustness and fault tolerance while decreasing the bottleneck of many clients to one server</a:t>
            </a:r>
          </a:p>
          <a:p>
            <a:r>
              <a:rPr lang="en-US" dirty="0" smtClean="0"/>
              <a:t>Database management handled by SQL Server 2008 with </a:t>
            </a:r>
            <a:r>
              <a:rPr lang="en-US" dirty="0" err="1" smtClean="0"/>
              <a:t>OpenGIS</a:t>
            </a:r>
            <a:r>
              <a:rPr lang="en-US" dirty="0" smtClean="0"/>
              <a:t> extensions</a:t>
            </a:r>
            <a:r>
              <a:rPr lang="en-US" sz="1900" dirty="0" smtClean="0"/>
              <a:t>[4]</a:t>
            </a:r>
            <a:endParaRPr lang="en-US" dirty="0" smtClean="0"/>
          </a:p>
          <a:p>
            <a:r>
              <a:rPr lang="en-US" dirty="0" smtClean="0"/>
              <a:t>Clustering useful in this application due to location-aware nature of the system</a:t>
            </a:r>
          </a:p>
          <a:p>
            <a:pPr lvl="1"/>
            <a:r>
              <a:rPr lang="en-US" dirty="0" smtClean="0"/>
              <a:t>Client access to specific servers is possible using IP Address </a:t>
            </a:r>
            <a:r>
              <a:rPr lang="en-US" dirty="0" err="1" smtClean="0"/>
              <a:t>geolocating</a:t>
            </a:r>
            <a:r>
              <a:rPr lang="en-US" dirty="0" smtClean="0"/>
              <a:t> services such as </a:t>
            </a:r>
            <a:r>
              <a:rPr lang="en-US" dirty="0" err="1" smtClean="0"/>
              <a:t>GeoLite</a:t>
            </a:r>
            <a:r>
              <a:rPr lang="en-US" dirty="0" smtClean="0"/>
              <a:t> City</a:t>
            </a:r>
            <a:r>
              <a:rPr lang="en-US" sz="1900" dirty="0" smtClean="0"/>
              <a:t>[5]</a:t>
            </a:r>
            <a:endParaRPr lang="en-US" dirty="0" smtClean="0"/>
          </a:p>
          <a:p>
            <a:pPr lvl="1"/>
            <a:r>
              <a:rPr lang="en-US" dirty="0" smtClean="0"/>
              <a:t>Nodes have access to specific servers because their on-board GPS allows them to know where they are located and choose the closest server from a built-in database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Server-Client Communication</a:t>
            </a:r>
            <a:endParaRPr lang="en-US" dirty="0"/>
          </a:p>
        </p:txBody>
      </p:sp>
      <p:sp>
        <p:nvSpPr>
          <p:cNvPr id="3" name="Inhaltsplatzhalter 2"/>
          <p:cNvSpPr>
            <a:spLocks noGrp="1"/>
          </p:cNvSpPr>
          <p:nvPr>
            <p:ph idx="1"/>
          </p:nvPr>
        </p:nvSpPr>
        <p:spPr>
          <a:xfrm>
            <a:off x="457200" y="1524000"/>
            <a:ext cx="8229600" cy="5105400"/>
          </a:xfrm>
        </p:spPr>
        <p:txBody>
          <a:bodyPr>
            <a:normAutofit fontScale="77500" lnSpcReduction="20000"/>
          </a:bodyPr>
          <a:lstStyle/>
          <a:p>
            <a:r>
              <a:rPr lang="en-US" dirty="0" smtClean="0"/>
              <a:t>Uses new open-source platform called APE (AJAX Push Engine)</a:t>
            </a:r>
            <a:r>
              <a:rPr lang="en-US" sz="2100" dirty="0" smtClean="0"/>
              <a:t>[6]</a:t>
            </a:r>
            <a:endParaRPr lang="en-US" dirty="0" smtClean="0"/>
          </a:p>
          <a:p>
            <a:pPr lvl="1"/>
            <a:r>
              <a:rPr lang="en-US" dirty="0" smtClean="0"/>
              <a:t>Uses </a:t>
            </a:r>
            <a:r>
              <a:rPr lang="en-US" dirty="0" err="1" smtClean="0"/>
              <a:t>epoll</a:t>
            </a:r>
            <a:r>
              <a:rPr lang="en-US" dirty="0" smtClean="0"/>
              <a:t>-driven HTTP server written in C on top of Database Management software</a:t>
            </a:r>
          </a:p>
          <a:p>
            <a:pPr lvl="1"/>
            <a:r>
              <a:rPr lang="en-US" dirty="0" smtClean="0"/>
              <a:t>Only requires </a:t>
            </a:r>
            <a:r>
              <a:rPr lang="en-US" dirty="0" err="1" smtClean="0"/>
              <a:t>Javascript</a:t>
            </a:r>
            <a:r>
              <a:rPr lang="en-US" dirty="0" smtClean="0"/>
              <a:t> for client-side use</a:t>
            </a:r>
          </a:p>
          <a:p>
            <a:pPr lvl="1"/>
            <a:r>
              <a:rPr lang="en-US" dirty="0" smtClean="0"/>
              <a:t>Uses “push” technology to deliver desired information to “subscribed” clients</a:t>
            </a:r>
          </a:p>
          <a:p>
            <a:r>
              <a:rPr lang="en-US" dirty="0" smtClean="0"/>
              <a:t>A single </a:t>
            </a:r>
            <a:r>
              <a:rPr lang="en-US" dirty="0" err="1" smtClean="0"/>
              <a:t>persistant</a:t>
            </a:r>
            <a:r>
              <a:rPr lang="en-US" dirty="0" smtClean="0"/>
              <a:t> connection to the APE server is required per client</a:t>
            </a:r>
          </a:p>
          <a:p>
            <a:r>
              <a:rPr lang="en-US" dirty="0" smtClean="0"/>
              <a:t>GPS coordinate bounds of viewing area are used to subscribe the client to nodes and pollution information within those bounds</a:t>
            </a:r>
          </a:p>
          <a:p>
            <a:r>
              <a:rPr lang="en-US" dirty="0" smtClean="0"/>
              <a:t>Since SQL Server is used as database framework (allows querying), users can subscribe to subsets of data, decreasing unnecessary network traffic even further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Dynamic Calibration</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descr="hedge-dyn.png"/>
          <p:cNvPicPr>
            <a:picLocks noChangeAspect="1"/>
          </p:cNvPicPr>
          <p:nvPr/>
        </p:nvPicPr>
        <p:blipFill>
          <a:blip r:embed="rId4" cstate="print"/>
          <a:stretch>
            <a:fillRect/>
          </a:stretch>
        </p:blipFill>
        <p:spPr>
          <a:xfrm>
            <a:off x="609600" y="1676400"/>
            <a:ext cx="7725966" cy="4800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Model Reconstruction</a:t>
            </a:r>
            <a:r>
              <a:rPr lang="en-US" sz="2000" dirty="0" smtClean="0"/>
              <a:t>[7]</a:t>
            </a:r>
            <a:endParaRPr lang="en-US" dirty="0"/>
          </a:p>
        </p:txBody>
      </p:sp>
      <p:sp>
        <p:nvSpPr>
          <p:cNvPr id="3" name="Inhaltsplatzhalter 2"/>
          <p:cNvSpPr>
            <a:spLocks noGrp="1"/>
          </p:cNvSpPr>
          <p:nvPr>
            <p:ph idx="1"/>
          </p:nvPr>
        </p:nvSpPr>
        <p:spPr>
          <a:xfrm>
            <a:off x="457200" y="1600200"/>
            <a:ext cx="8229600" cy="5029200"/>
          </a:xfrm>
        </p:spPr>
        <p:txBody>
          <a:bodyPr>
            <a:normAutofit fontScale="92500" lnSpcReduction="20000"/>
          </a:bodyPr>
          <a:lstStyle/>
          <a:p>
            <a:r>
              <a:rPr lang="en-US" dirty="0" smtClean="0"/>
              <a:t>Goal is to reconstruct a space-time signal from the irregular spatiotemporal samples available</a:t>
            </a:r>
          </a:p>
          <a:p>
            <a:r>
              <a:rPr lang="en-US" dirty="0" smtClean="0"/>
              <a:t>Would like to find a nonlinear signal model consisting of a union of subspaces</a:t>
            </a:r>
          </a:p>
          <a:p>
            <a:pPr lvl="1"/>
            <a:r>
              <a:rPr lang="en-US" dirty="0" smtClean="0"/>
              <a:t>Reconstructions will be sparse in terms of representations within the model</a:t>
            </a:r>
          </a:p>
          <a:p>
            <a:pPr lvl="1"/>
            <a:r>
              <a:rPr lang="en-US" dirty="0" smtClean="0"/>
              <a:t>Reconstructed functions will be linear combinations of only a few basis or frame functions</a:t>
            </a:r>
          </a:p>
          <a:p>
            <a:pPr lvl="1"/>
            <a:r>
              <a:rPr lang="en-US" dirty="0" smtClean="0"/>
              <a:t>Transmission will be fast and cheap</a:t>
            </a:r>
          </a:p>
          <a:p>
            <a:r>
              <a:rPr lang="en-US" dirty="0" smtClean="0"/>
              <a:t>Algorithm is still being developed</a:t>
            </a:r>
          </a:p>
          <a:p>
            <a:pPr lvl="1"/>
            <a:r>
              <a:rPr lang="en-US" dirty="0" smtClean="0"/>
              <a:t>Not necessary for the rest of the project research; thus, simply viewed in black-box form throughout the work</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GPS Smoothing</a:t>
            </a:r>
            <a:endParaRPr lang="en-US" dirty="0"/>
          </a:p>
        </p:txBody>
      </p:sp>
      <p:sp>
        <p:nvSpPr>
          <p:cNvPr id="3" name="Inhaltsplatzhalter 2"/>
          <p:cNvSpPr>
            <a:spLocks noGrp="1"/>
          </p:cNvSpPr>
          <p:nvPr>
            <p:ph idx="1"/>
          </p:nvPr>
        </p:nvSpPr>
        <p:spPr>
          <a:xfrm>
            <a:off x="457200" y="1524000"/>
            <a:ext cx="8229600" cy="5105400"/>
          </a:xfrm>
        </p:spPr>
        <p:txBody>
          <a:bodyPr>
            <a:normAutofit fontScale="85000" lnSpcReduction="10000"/>
          </a:bodyPr>
          <a:lstStyle/>
          <a:p>
            <a:r>
              <a:rPr lang="en-US" dirty="0" smtClean="0"/>
              <a:t>We have witnessed GPS location errors of up to 200 meters in testing</a:t>
            </a:r>
          </a:p>
          <a:p>
            <a:pPr lvl="1"/>
            <a:r>
              <a:rPr lang="en-US" dirty="0" smtClean="0"/>
              <a:t>Especially at low-speed or stationary situations</a:t>
            </a:r>
          </a:p>
          <a:p>
            <a:pPr lvl="1"/>
            <a:r>
              <a:rPr lang="en-US" dirty="0" smtClean="0"/>
              <a:t>Not acceptable in this application as we need a precise estimation of sensor location</a:t>
            </a:r>
          </a:p>
          <a:p>
            <a:r>
              <a:rPr lang="en-US" dirty="0" smtClean="0"/>
              <a:t>Smoothing implemented via modified version of Cumulative Displacement Filter</a:t>
            </a:r>
            <a:r>
              <a:rPr lang="en-US" sz="1900" dirty="0" smtClean="0"/>
              <a:t>[8]</a:t>
            </a:r>
            <a:endParaRPr lang="en-US" dirty="0" smtClean="0"/>
          </a:p>
          <a:p>
            <a:pPr lvl="1"/>
            <a:r>
              <a:rPr lang="en-US" dirty="0" smtClean="0"/>
              <a:t>Relies on assumption that the relative displacements between GPS readings are more accurate than the readings themselves</a:t>
            </a:r>
          </a:p>
          <a:p>
            <a:r>
              <a:rPr lang="en-US" dirty="0" smtClean="0"/>
              <a:t>Our modifications take into account the fact that GPS accuracy increases with speed, and abrupt changes in location, azimuth, and speed are unlikely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GPS Smoothing (continued)</a:t>
            </a:r>
            <a:endParaRPr lang="en-US" dirty="0"/>
          </a:p>
        </p:txBody>
      </p:sp>
      <p:sp>
        <p:nvSpPr>
          <p:cNvPr id="3" name="Inhaltsplatzhalter 2"/>
          <p:cNvSpPr>
            <a:spLocks noGrp="1"/>
          </p:cNvSpPr>
          <p:nvPr>
            <p:ph idx="1"/>
          </p:nvPr>
        </p:nvSpPr>
        <p:spPr>
          <a:xfrm>
            <a:off x="457200" y="1447800"/>
            <a:ext cx="8229600" cy="5257800"/>
          </a:xfrm>
        </p:spPr>
        <p:txBody>
          <a:bodyPr>
            <a:normAutofit fontScale="92500" lnSpcReduction="10000"/>
          </a:bodyPr>
          <a:lstStyle/>
          <a:p>
            <a:r>
              <a:rPr lang="en-US" dirty="0" smtClean="0"/>
              <a:t>GPS data is stored such that positions can be estimated from past, present, and future readings</a:t>
            </a:r>
          </a:p>
          <a:p>
            <a:r>
              <a:rPr lang="en-US" dirty="0" smtClean="0"/>
              <a:t>Filter works by projecting positions onto a linear regression built from the normalized sum of displacements from each position in the history to the next</a:t>
            </a:r>
          </a:p>
          <a:p>
            <a:r>
              <a:rPr lang="en-US" dirty="0" smtClean="0"/>
              <a:t>Also disallows position</a:t>
            </a:r>
          </a:p>
          <a:p>
            <a:pPr>
              <a:spcBef>
                <a:spcPts val="0"/>
              </a:spcBef>
              <a:buNone/>
            </a:pPr>
            <a:r>
              <a:rPr lang="en-US" dirty="0" smtClean="0"/>
              <a:t>changes when the device is</a:t>
            </a:r>
          </a:p>
          <a:p>
            <a:pPr>
              <a:spcBef>
                <a:spcPts val="0"/>
              </a:spcBef>
              <a:buNone/>
            </a:pPr>
            <a:r>
              <a:rPr lang="en-US" dirty="0" smtClean="0"/>
              <a:t>thought to be stopped judging</a:t>
            </a:r>
          </a:p>
          <a:p>
            <a:pPr>
              <a:spcBef>
                <a:spcPts val="0"/>
              </a:spcBef>
              <a:buNone/>
            </a:pPr>
            <a:r>
              <a:rPr lang="en-US" dirty="0" smtClean="0"/>
              <a:t>from the accelerometer, speed</a:t>
            </a:r>
          </a:p>
          <a:p>
            <a:pPr>
              <a:spcBef>
                <a:spcPts val="0"/>
              </a:spcBef>
              <a:buNone/>
            </a:pPr>
            <a:r>
              <a:rPr lang="en-US" dirty="0" smtClean="0"/>
              <a:t>estimations from the GPS</a:t>
            </a:r>
          </a:p>
          <a:p>
            <a:pPr>
              <a:spcBef>
                <a:spcPts val="0"/>
              </a:spcBef>
              <a:buNone/>
            </a:pPr>
            <a:r>
              <a:rPr lang="en-US" dirty="0" smtClean="0"/>
              <a:t>receiver, and sporadic readings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2.tif"/>
          <p:cNvPicPr>
            <a:picLocks noChangeAspect="1"/>
          </p:cNvPicPr>
          <p:nvPr/>
        </p:nvPicPr>
        <p:blipFill>
          <a:blip r:embed="rId4" cstate="print"/>
          <a:stretch>
            <a:fillRect/>
          </a:stretch>
        </p:blipFill>
        <p:spPr>
          <a:xfrm>
            <a:off x="5463971" y="3886200"/>
            <a:ext cx="3451429" cy="275896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Web Client Overview</a:t>
            </a:r>
            <a:endParaRPr lang="en-US" dirty="0"/>
          </a:p>
        </p:txBody>
      </p:sp>
      <p:sp>
        <p:nvSpPr>
          <p:cNvPr id="3" name="Inhaltsplatzhalter 2"/>
          <p:cNvSpPr>
            <a:spLocks noGrp="1"/>
          </p:cNvSpPr>
          <p:nvPr>
            <p:ph idx="1"/>
          </p:nvPr>
        </p:nvSpPr>
        <p:spPr>
          <a:xfrm>
            <a:off x="457200" y="1524000"/>
            <a:ext cx="8229600" cy="5105400"/>
          </a:xfrm>
        </p:spPr>
        <p:txBody>
          <a:bodyPr>
            <a:normAutofit fontScale="85000" lnSpcReduction="10000"/>
          </a:bodyPr>
          <a:lstStyle/>
          <a:p>
            <a:r>
              <a:rPr lang="en-US" dirty="0" smtClean="0"/>
              <a:t>Enables users to not only access raw data, but also visualize pollution functions in a manner similar to Weather Channel radar maps</a:t>
            </a:r>
          </a:p>
          <a:p>
            <a:r>
              <a:rPr lang="en-US" dirty="0" smtClean="0"/>
              <a:t>Users can interact with map to retrieve various desired data</a:t>
            </a:r>
          </a:p>
          <a:p>
            <a:r>
              <a:rPr lang="en-US" dirty="0" smtClean="0"/>
              <a:t>Several practical health-related applications are available</a:t>
            </a:r>
          </a:p>
          <a:p>
            <a:r>
              <a:rPr lang="en-US" dirty="0" smtClean="0"/>
              <a:t>Targeted information can be obtained for specific geographic location at any time past or present</a:t>
            </a:r>
          </a:p>
          <a:p>
            <a:r>
              <a:rPr lang="en-US" dirty="0" smtClean="0"/>
              <a:t>The implementation takes pains to account for the specific nature of the system to provide the most efficient, reliable, and robust interface possible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Map Functionality</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descr="hedge7.png"/>
          <p:cNvPicPr>
            <a:picLocks noChangeAspect="1"/>
          </p:cNvPicPr>
          <p:nvPr/>
        </p:nvPicPr>
        <p:blipFill>
          <a:blip r:embed="rId4" cstate="print"/>
          <a:stretch>
            <a:fillRect/>
          </a:stretch>
        </p:blipFill>
        <p:spPr>
          <a:xfrm>
            <a:off x="1219200" y="1524000"/>
            <a:ext cx="7010400" cy="515776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Marker Clustering</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524000"/>
            <a:ext cx="8229600" cy="5181600"/>
          </a:xfrm>
        </p:spPr>
        <p:txBody>
          <a:bodyPr>
            <a:normAutofit fontScale="77500" lnSpcReduction="20000"/>
          </a:bodyPr>
          <a:lstStyle/>
          <a:p>
            <a:r>
              <a:rPr lang="en-US" dirty="0" smtClean="0"/>
              <a:t>Sensor Nodes displayed as customizable icons depending on type</a:t>
            </a:r>
          </a:p>
          <a:p>
            <a:r>
              <a:rPr lang="en-US" dirty="0" smtClean="0"/>
              <a:t>Potentially hundreds to thousands of markers in viewport</a:t>
            </a:r>
          </a:p>
          <a:p>
            <a:pPr lvl="1"/>
            <a:r>
              <a:rPr lang="en-US" dirty="0" smtClean="0"/>
              <a:t>Looks cluttered / Impossible to choose between markers</a:t>
            </a:r>
          </a:p>
          <a:p>
            <a:pPr lvl="1"/>
            <a:r>
              <a:rPr lang="en-US" dirty="0" smtClean="0"/>
              <a:t>Bogs down the Google Maps system causing client-end delays</a:t>
            </a:r>
          </a:p>
          <a:p>
            <a:r>
              <a:rPr lang="en-US" dirty="0" smtClean="0"/>
              <a:t>Solved via Marker Clustering</a:t>
            </a:r>
          </a:p>
          <a:p>
            <a:pPr lvl="1"/>
            <a:r>
              <a:rPr lang="en-US" dirty="0" smtClean="0"/>
              <a:t>Any markers within 20 pixels of each other are clustered into a single “cluster marker”</a:t>
            </a:r>
          </a:p>
          <a:p>
            <a:pPr lvl="1"/>
            <a:r>
              <a:rPr lang="en-US" dirty="0" smtClean="0"/>
              <a:t>All user events occurring on a cluster marker are simply forwarded to the contained single markers</a:t>
            </a:r>
          </a:p>
          <a:p>
            <a:r>
              <a:rPr lang="en-US" dirty="0" smtClean="0"/>
              <a:t>Marker </a:t>
            </a:r>
            <a:r>
              <a:rPr lang="en-US" dirty="0" err="1" smtClean="0"/>
              <a:t>Clusterer</a:t>
            </a:r>
            <a:r>
              <a:rPr lang="en-US" dirty="0" smtClean="0"/>
              <a:t> also handles the displaying of markers system-wide</a:t>
            </a:r>
          </a:p>
          <a:p>
            <a:pPr lvl="1"/>
            <a:r>
              <a:rPr lang="en-US" dirty="0" smtClean="0"/>
              <a:t>Only adds markers currently visible in viewport</a:t>
            </a:r>
          </a:p>
          <a:p>
            <a:pPr lvl="1"/>
            <a:r>
              <a:rPr lang="en-US" dirty="0" smtClean="0"/>
              <a:t>Allows 1,000s of markers to show up without any noticeable delay to the user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Selection</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524000"/>
            <a:ext cx="8229600" cy="2743200"/>
          </a:xfrm>
        </p:spPr>
        <p:txBody>
          <a:bodyPr>
            <a:normAutofit lnSpcReduction="10000"/>
          </a:bodyPr>
          <a:lstStyle/>
          <a:p>
            <a:r>
              <a:rPr lang="en-US" dirty="0" smtClean="0"/>
              <a:t>May be selected individually or as a group using two different modes</a:t>
            </a:r>
          </a:p>
          <a:p>
            <a:pPr lvl="1"/>
            <a:r>
              <a:rPr lang="en-US" dirty="0" smtClean="0"/>
              <a:t>Uses Marker </a:t>
            </a:r>
            <a:r>
              <a:rPr lang="en-US" dirty="0" err="1" smtClean="0"/>
              <a:t>Clusterer</a:t>
            </a:r>
            <a:r>
              <a:rPr lang="en-US" dirty="0" smtClean="0"/>
              <a:t> in addition to GPS coordinate bounds of viewport to determine what to select</a:t>
            </a:r>
          </a:p>
          <a:p>
            <a:pPr lvl="1"/>
            <a:r>
              <a:rPr lang="en-US" dirty="0" smtClean="0"/>
              <a:t>Informs user how many nodes have been selected</a:t>
            </a:r>
          </a:p>
        </p:txBody>
      </p:sp>
      <p:pic>
        <p:nvPicPr>
          <p:cNvPr id="8" name="Grafik 7" descr="hedge9a.png"/>
          <p:cNvPicPr>
            <a:picLocks noChangeAspect="1"/>
          </p:cNvPicPr>
          <p:nvPr/>
        </p:nvPicPr>
        <p:blipFill>
          <a:blip r:embed="rId4" cstate="print"/>
          <a:stretch>
            <a:fillRect/>
          </a:stretch>
        </p:blipFill>
        <p:spPr>
          <a:xfrm>
            <a:off x="152400" y="4724400"/>
            <a:ext cx="2750821" cy="1447800"/>
          </a:xfrm>
          <a:prstGeom prst="rect">
            <a:avLst/>
          </a:prstGeom>
        </p:spPr>
      </p:pic>
      <p:pic>
        <p:nvPicPr>
          <p:cNvPr id="9" name="Grafik 8" descr="hedge9b.png"/>
          <p:cNvPicPr>
            <a:picLocks noChangeAspect="1"/>
          </p:cNvPicPr>
          <p:nvPr/>
        </p:nvPicPr>
        <p:blipFill>
          <a:blip r:embed="rId5" cstate="print"/>
          <a:stretch>
            <a:fillRect/>
          </a:stretch>
        </p:blipFill>
        <p:spPr>
          <a:xfrm>
            <a:off x="6172200" y="4688304"/>
            <a:ext cx="2820571" cy="1484511"/>
          </a:xfrm>
          <a:prstGeom prst="rect">
            <a:avLst/>
          </a:prstGeom>
        </p:spPr>
      </p:pic>
      <p:pic>
        <p:nvPicPr>
          <p:cNvPr id="10" name="Grafik 9" descr="hedge10.png"/>
          <p:cNvPicPr>
            <a:picLocks noChangeAspect="1"/>
          </p:cNvPicPr>
          <p:nvPr/>
        </p:nvPicPr>
        <p:blipFill>
          <a:blip r:embed="rId6" cstate="print"/>
          <a:stretch>
            <a:fillRect/>
          </a:stretch>
        </p:blipFill>
        <p:spPr>
          <a:xfrm>
            <a:off x="3200400" y="4419600"/>
            <a:ext cx="2659505" cy="20539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Data</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371600"/>
            <a:ext cx="8229600" cy="5410200"/>
          </a:xfrm>
        </p:spPr>
        <p:txBody>
          <a:bodyPr>
            <a:normAutofit fontScale="85000" lnSpcReduction="10000"/>
          </a:bodyPr>
          <a:lstStyle/>
          <a:p>
            <a:r>
              <a:rPr lang="en-US" dirty="0" smtClean="0"/>
              <a:t>Upon selection, various sensor data is available to the user in a collapsible side-panel</a:t>
            </a:r>
          </a:p>
          <a:p>
            <a:r>
              <a:rPr lang="en-US" dirty="0" smtClean="0"/>
              <a:t>Historical data may be downloaded</a:t>
            </a:r>
          </a:p>
          <a:p>
            <a:pPr lvl="1"/>
            <a:r>
              <a:rPr lang="en-US" dirty="0" smtClean="0"/>
              <a:t>Returned as separate XML files for each node</a:t>
            </a:r>
          </a:p>
          <a:p>
            <a:r>
              <a:rPr lang="en-US" dirty="0" smtClean="0"/>
              <a:t>Statistical time series may be viewed for the current viewport</a:t>
            </a:r>
          </a:p>
          <a:p>
            <a:pPr lvl="1"/>
            <a:r>
              <a:rPr lang="en-US" dirty="0" smtClean="0"/>
              <a:t>Mean, median, variance, or standard deviation over the past 2 hours</a:t>
            </a:r>
          </a:p>
          <a:p>
            <a:pPr lvl="1"/>
            <a:r>
              <a:rPr lang="en-US" dirty="0" smtClean="0"/>
              <a:t>Updates every 30 minutes or upon a viewport change</a:t>
            </a:r>
          </a:p>
          <a:p>
            <a:r>
              <a:rPr lang="en-US" dirty="0" smtClean="0"/>
              <a:t>Current statistics are viewable for selected sensors</a:t>
            </a:r>
          </a:p>
          <a:p>
            <a:pPr lvl="1"/>
            <a:r>
              <a:rPr lang="en-US" dirty="0" smtClean="0"/>
              <a:t>Updates in </a:t>
            </a:r>
            <a:r>
              <a:rPr lang="en-US" dirty="0" err="1" smtClean="0"/>
              <a:t>realtime</a:t>
            </a:r>
            <a:endParaRPr lang="en-US" dirty="0" smtClean="0"/>
          </a:p>
          <a:p>
            <a:r>
              <a:rPr lang="en-US" dirty="0" smtClean="0"/>
              <a:t>Raw sensor data is displayed for selected sensors</a:t>
            </a:r>
          </a:p>
          <a:p>
            <a:pPr lvl="1"/>
            <a:r>
              <a:rPr lang="en-US" dirty="0" smtClean="0"/>
              <a:t>Also updates in </a:t>
            </a:r>
            <a:r>
              <a:rPr lang="en-US" dirty="0" err="1" smtClean="0"/>
              <a:t>realtime</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Visualization Overlays</a:t>
            </a:r>
            <a:endParaRPr lang="en-US" dirty="0"/>
          </a:p>
        </p:txBody>
      </p:sp>
      <p:sp>
        <p:nvSpPr>
          <p:cNvPr id="3" name="Inhaltsplatzhalter 2"/>
          <p:cNvSpPr>
            <a:spLocks noGrp="1"/>
          </p:cNvSpPr>
          <p:nvPr>
            <p:ph idx="1"/>
          </p:nvPr>
        </p:nvSpPr>
        <p:spPr>
          <a:xfrm>
            <a:off x="457200" y="1600200"/>
            <a:ext cx="8229600" cy="4724400"/>
          </a:xfrm>
        </p:spPr>
        <p:txBody>
          <a:bodyPr>
            <a:normAutofit/>
          </a:bodyPr>
          <a:lstStyle/>
          <a:p>
            <a:r>
              <a:rPr lang="en-US" dirty="0" smtClean="0"/>
              <a:t>Node Path Histories</a:t>
            </a:r>
          </a:p>
          <a:p>
            <a:pPr lvl="1"/>
            <a:r>
              <a:rPr lang="en-US" dirty="0" smtClean="0"/>
              <a:t>2 hour track of most recent</a:t>
            </a:r>
          </a:p>
          <a:p>
            <a:pPr lvl="1">
              <a:spcBef>
                <a:spcPts val="0"/>
              </a:spcBef>
              <a:buNone/>
            </a:pPr>
            <a:r>
              <a:rPr lang="en-US" dirty="0" smtClean="0"/>
              <a:t>GPS locations for the sensor</a:t>
            </a:r>
          </a:p>
          <a:p>
            <a:pPr>
              <a:spcBef>
                <a:spcPts val="5400"/>
              </a:spcBef>
            </a:pPr>
            <a:r>
              <a:rPr lang="en-US" dirty="0" smtClean="0"/>
              <a:t>Pollution Overlays</a:t>
            </a:r>
          </a:p>
          <a:p>
            <a:pPr lvl="1"/>
            <a:r>
              <a:rPr lang="en-US" dirty="0" smtClean="0"/>
              <a:t>Similar to Weather Channel</a:t>
            </a:r>
          </a:p>
          <a:p>
            <a:pPr lvl="1">
              <a:spcBef>
                <a:spcPts val="0"/>
              </a:spcBef>
              <a:buNone/>
            </a:pPr>
            <a:r>
              <a:rPr lang="en-US" dirty="0" smtClean="0"/>
              <a:t>radar maps</a:t>
            </a:r>
          </a:p>
          <a:p>
            <a:pPr lvl="1"/>
            <a:r>
              <a:rPr lang="en-US" dirty="0" smtClean="0"/>
              <a:t>Different overlays for each</a:t>
            </a:r>
          </a:p>
          <a:p>
            <a:pPr lvl="1">
              <a:spcBef>
                <a:spcPts val="0"/>
              </a:spcBef>
              <a:buNone/>
            </a:pPr>
            <a:r>
              <a:rPr lang="en-US" dirty="0" smtClean="0"/>
              <a:t>sensing modality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3b.png"/>
          <p:cNvPicPr>
            <a:picLocks noChangeAspect="1"/>
          </p:cNvPicPr>
          <p:nvPr/>
        </p:nvPicPr>
        <p:blipFill>
          <a:blip r:embed="rId4" cstate="print"/>
          <a:stretch>
            <a:fillRect/>
          </a:stretch>
        </p:blipFill>
        <p:spPr>
          <a:xfrm>
            <a:off x="6705600" y="1600199"/>
            <a:ext cx="1844615" cy="1987085"/>
          </a:xfrm>
          <a:prstGeom prst="rect">
            <a:avLst/>
          </a:prstGeom>
        </p:spPr>
      </p:pic>
      <p:pic>
        <p:nvPicPr>
          <p:cNvPr id="8" name="Grafik 7" descr="hedge13a.png"/>
          <p:cNvPicPr>
            <a:picLocks noChangeAspect="1"/>
          </p:cNvPicPr>
          <p:nvPr/>
        </p:nvPicPr>
        <p:blipFill>
          <a:blip r:embed="rId5" cstate="print"/>
          <a:stretch>
            <a:fillRect/>
          </a:stretch>
        </p:blipFill>
        <p:spPr>
          <a:xfrm>
            <a:off x="5562600" y="1600200"/>
            <a:ext cx="1011122" cy="1999608"/>
          </a:xfrm>
          <a:prstGeom prst="rect">
            <a:avLst/>
          </a:prstGeom>
        </p:spPr>
      </p:pic>
      <p:pic>
        <p:nvPicPr>
          <p:cNvPr id="9" name="Grafik 8" descr="hedge5.tif"/>
          <p:cNvPicPr>
            <a:picLocks noChangeAspect="1"/>
          </p:cNvPicPr>
          <p:nvPr/>
        </p:nvPicPr>
        <p:blipFill>
          <a:blip r:embed="rId6" cstate="print"/>
          <a:stretch>
            <a:fillRect/>
          </a:stretch>
        </p:blipFill>
        <p:spPr>
          <a:xfrm>
            <a:off x="6096000" y="4038600"/>
            <a:ext cx="2462022" cy="22374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err="1" smtClean="0"/>
              <a:t>Realtime</a:t>
            </a:r>
            <a:r>
              <a:rPr lang="en-US" dirty="0" smtClean="0"/>
              <a:t> Data Graph</a:t>
            </a:r>
            <a:endParaRPr lang="en-US" dirty="0"/>
          </a:p>
        </p:txBody>
      </p:sp>
      <p:sp>
        <p:nvSpPr>
          <p:cNvPr id="3" name="Inhaltsplatzhalter 2"/>
          <p:cNvSpPr>
            <a:spLocks noGrp="1"/>
          </p:cNvSpPr>
          <p:nvPr>
            <p:ph idx="1"/>
          </p:nvPr>
        </p:nvSpPr>
        <p:spPr>
          <a:xfrm>
            <a:off x="457200" y="1600201"/>
            <a:ext cx="8229600" cy="3809999"/>
          </a:xfrm>
        </p:spPr>
        <p:txBody>
          <a:bodyPr>
            <a:normAutofit fontScale="77500" lnSpcReduction="20000"/>
          </a:bodyPr>
          <a:lstStyle/>
          <a:p>
            <a:r>
              <a:rPr lang="en-US" dirty="0" smtClean="0"/>
              <a:t>Two-hour history of raw data for each selected node (for specified modality)</a:t>
            </a:r>
          </a:p>
          <a:p>
            <a:r>
              <a:rPr lang="en-US" dirty="0" smtClean="0"/>
              <a:t>Continuously updates in </a:t>
            </a:r>
            <a:r>
              <a:rPr lang="en-US" dirty="0" err="1" smtClean="0"/>
              <a:t>realtime</a:t>
            </a:r>
            <a:endParaRPr lang="en-US" dirty="0" smtClean="0"/>
          </a:p>
          <a:p>
            <a:pPr lvl="1"/>
            <a:r>
              <a:rPr lang="en-US" dirty="0" smtClean="0"/>
              <a:t>Scrolls to the left such that the right-most point is always the most current value</a:t>
            </a:r>
          </a:p>
          <a:p>
            <a:r>
              <a:rPr lang="en-US" dirty="0" smtClean="0"/>
              <a:t>You can view the actual data value by placing your cursor over the plot</a:t>
            </a:r>
          </a:p>
          <a:p>
            <a:r>
              <a:rPr lang="en-US" dirty="0" smtClean="0"/>
              <a:t>Each of the aforementioned visualization modes uses the same underlying data as a basis; thus, it presents the same data in a variety of ways, making it very efficient without overwhelming the system, user, or the resources available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4.png"/>
          <p:cNvPicPr>
            <a:picLocks noChangeAspect="1"/>
          </p:cNvPicPr>
          <p:nvPr/>
        </p:nvPicPr>
        <p:blipFill>
          <a:blip r:embed="rId4" cstate="print"/>
          <a:stretch>
            <a:fillRect/>
          </a:stretch>
        </p:blipFill>
        <p:spPr>
          <a:xfrm>
            <a:off x="228600" y="5410200"/>
            <a:ext cx="8763000" cy="123815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Data Retrieval Methods</a:t>
            </a:r>
            <a:endParaRPr lang="en-US" dirty="0"/>
          </a:p>
        </p:txBody>
      </p:sp>
      <p:sp>
        <p:nvSpPr>
          <p:cNvPr id="3" name="Inhaltsplatzhalter 2"/>
          <p:cNvSpPr>
            <a:spLocks noGrp="1"/>
          </p:cNvSpPr>
          <p:nvPr>
            <p:ph idx="1"/>
          </p:nvPr>
        </p:nvSpPr>
        <p:spPr>
          <a:xfrm>
            <a:off x="457200" y="1600200"/>
            <a:ext cx="8229600" cy="5029200"/>
          </a:xfrm>
        </p:spPr>
        <p:txBody>
          <a:bodyPr>
            <a:normAutofit fontScale="85000" lnSpcReduction="20000"/>
          </a:bodyPr>
          <a:lstStyle/>
          <a:p>
            <a:r>
              <a:rPr lang="en-US" dirty="0" smtClean="0"/>
              <a:t>Power and flexibility based on the ability of the system to retrieve not only current data, but any available past data</a:t>
            </a:r>
          </a:p>
          <a:p>
            <a:pPr lvl="1"/>
            <a:r>
              <a:rPr lang="en-US" dirty="0" smtClean="0"/>
              <a:t>Current 7-day history</a:t>
            </a:r>
          </a:p>
          <a:p>
            <a:pPr lvl="1"/>
            <a:r>
              <a:rPr lang="en-US" dirty="0" smtClean="0"/>
              <a:t>Range of past dates/times (maximum of 7 days)</a:t>
            </a:r>
          </a:p>
          <a:p>
            <a:r>
              <a:rPr lang="en-US" dirty="0" smtClean="0"/>
              <a:t>Current </a:t>
            </a:r>
            <a:r>
              <a:rPr lang="en-US" dirty="0" err="1" smtClean="0"/>
              <a:t>realtime</a:t>
            </a:r>
            <a:r>
              <a:rPr lang="en-US" dirty="0" smtClean="0"/>
              <a:t> data retrieval uses a persistent connection to the APE server as discussed earlier</a:t>
            </a:r>
          </a:p>
          <a:p>
            <a:r>
              <a:rPr lang="en-US" dirty="0" smtClean="0"/>
              <a:t>Histories use same underlying code base, but trick the system into thinking the current time is something other than it is</a:t>
            </a:r>
          </a:p>
          <a:p>
            <a:pPr lvl="1"/>
            <a:r>
              <a:rPr lang="en-US" dirty="0" smtClean="0"/>
              <a:t>Works exactly like current streaming data; it just ignorantly streams past data from the server</a:t>
            </a:r>
          </a:p>
          <a:p>
            <a:pPr lvl="1"/>
            <a:r>
              <a:rPr lang="en-US" dirty="0" smtClean="0"/>
              <a:t>Extremely efficient; does not require any code rewriting or significant data management</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Data Retrieval Methods (cont.)</a:t>
            </a:r>
            <a:endParaRPr lang="en-US" dirty="0"/>
          </a:p>
        </p:txBody>
      </p:sp>
      <p:sp>
        <p:nvSpPr>
          <p:cNvPr id="3" name="Inhaltsplatzhalter 2"/>
          <p:cNvSpPr>
            <a:spLocks noGrp="1"/>
          </p:cNvSpPr>
          <p:nvPr>
            <p:ph idx="1"/>
          </p:nvPr>
        </p:nvSpPr>
        <p:spPr>
          <a:xfrm>
            <a:off x="457200" y="1600200"/>
            <a:ext cx="8229600" cy="5029200"/>
          </a:xfrm>
        </p:spPr>
        <p:txBody>
          <a:bodyPr>
            <a:normAutofit lnSpcReduction="10000"/>
          </a:bodyPr>
          <a:lstStyle/>
          <a:p>
            <a:r>
              <a:rPr lang="en-US" dirty="0" smtClean="0"/>
              <a:t>History modes create “video player”-like display and controls:</a:t>
            </a:r>
          </a:p>
          <a:p>
            <a:endParaRPr lang="en-US" dirty="0" smtClean="0"/>
          </a:p>
          <a:p>
            <a:endParaRPr lang="en-US" dirty="0" smtClean="0"/>
          </a:p>
          <a:p>
            <a:endParaRPr lang="en-US" dirty="0" smtClean="0"/>
          </a:p>
          <a:p>
            <a:r>
              <a:rPr lang="en-US" dirty="0" smtClean="0"/>
              <a:t>Users can “play” histories just like current data in </a:t>
            </a:r>
            <a:r>
              <a:rPr lang="en-US" dirty="0" err="1" smtClean="0"/>
              <a:t>realtime</a:t>
            </a:r>
            <a:endParaRPr lang="en-US" dirty="0" smtClean="0"/>
          </a:p>
          <a:p>
            <a:pPr lvl="1"/>
            <a:r>
              <a:rPr lang="en-US" dirty="0" smtClean="0"/>
              <a:t>Can also speed up play times to see history in an accelerated fashion</a:t>
            </a:r>
          </a:p>
          <a:p>
            <a:pPr lvl="1"/>
            <a:r>
              <a:rPr lang="en-US" dirty="0" smtClean="0"/>
              <a:t>Can skip forward or back to specific dates/times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6.png"/>
          <p:cNvPicPr>
            <a:picLocks noChangeAspect="1"/>
          </p:cNvPicPr>
          <p:nvPr/>
        </p:nvPicPr>
        <p:blipFill>
          <a:blip r:embed="rId4" cstate="print"/>
          <a:stretch>
            <a:fillRect/>
          </a:stretch>
        </p:blipFill>
        <p:spPr>
          <a:xfrm>
            <a:off x="1143000" y="2619889"/>
            <a:ext cx="7315200" cy="149491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Data Retrieval Methods (cont.)</a:t>
            </a:r>
            <a:endParaRPr lang="en-US" dirty="0"/>
          </a:p>
        </p:txBody>
      </p:sp>
      <p:sp>
        <p:nvSpPr>
          <p:cNvPr id="3" name="Inhaltsplatzhalter 2"/>
          <p:cNvSpPr>
            <a:spLocks noGrp="1"/>
          </p:cNvSpPr>
          <p:nvPr>
            <p:ph idx="1"/>
          </p:nvPr>
        </p:nvSpPr>
        <p:spPr>
          <a:xfrm>
            <a:off x="457200" y="1676400"/>
            <a:ext cx="8229600" cy="4800600"/>
          </a:xfrm>
        </p:spPr>
        <p:txBody>
          <a:bodyPr>
            <a:normAutofit lnSpcReduction="10000"/>
          </a:bodyPr>
          <a:lstStyle/>
          <a:p>
            <a:r>
              <a:rPr lang="en-US" dirty="0" smtClean="0"/>
              <a:t>Only additionally stored data are the sensor locations for the duration of the history (for direct skipping in history)</a:t>
            </a:r>
          </a:p>
          <a:p>
            <a:r>
              <a:rPr lang="en-US" dirty="0" smtClean="0"/>
              <a:t>Memory resources are conserved by only storing data for sensors visible in current viewport</a:t>
            </a:r>
          </a:p>
          <a:p>
            <a:pPr lvl="1"/>
            <a:r>
              <a:rPr lang="en-US" dirty="0" smtClean="0"/>
              <a:t>Exactly the same technique as the Marker </a:t>
            </a:r>
            <a:r>
              <a:rPr lang="en-US" dirty="0" err="1" smtClean="0"/>
              <a:t>Clusterer</a:t>
            </a:r>
            <a:endParaRPr lang="en-US" dirty="0" smtClean="0"/>
          </a:p>
          <a:p>
            <a:r>
              <a:rPr lang="en-US" dirty="0" smtClean="0"/>
              <a:t>All client functionality is retained in all modes with no sacrifice of speed or efficiency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Additional Applications</a:t>
            </a:r>
            <a:endParaRPr lang="en-US" dirty="0"/>
          </a:p>
        </p:txBody>
      </p:sp>
      <p:sp>
        <p:nvSpPr>
          <p:cNvPr id="3" name="Inhaltsplatzhalter 2"/>
          <p:cNvSpPr>
            <a:spLocks noGrp="1"/>
          </p:cNvSpPr>
          <p:nvPr>
            <p:ph idx="1"/>
          </p:nvPr>
        </p:nvSpPr>
        <p:spPr>
          <a:xfrm>
            <a:off x="457200" y="1600200"/>
            <a:ext cx="8229600" cy="5029200"/>
          </a:xfrm>
        </p:spPr>
        <p:txBody>
          <a:bodyPr>
            <a:normAutofit fontScale="92500" lnSpcReduction="20000"/>
          </a:bodyPr>
          <a:lstStyle/>
          <a:p>
            <a:r>
              <a:rPr lang="en-US" dirty="0" smtClean="0"/>
              <a:t>Green Trip Planner:  Allows user to plan a route from source to destination based on the path of least exposure to a specified pollutant</a:t>
            </a:r>
          </a:p>
          <a:p>
            <a:pPr lvl="1"/>
            <a:r>
              <a:rPr lang="en-US" dirty="0" smtClean="0"/>
              <a:t>Planner uses current pollution model to define areas to avoid between the two locations</a:t>
            </a:r>
          </a:p>
          <a:p>
            <a:pPr lvl="1"/>
            <a:r>
              <a:rPr lang="en-US" dirty="0" smtClean="0"/>
              <a:t>Plans route using built-in Google Maps API taking care to avoid the specified locations</a:t>
            </a:r>
          </a:p>
          <a:p>
            <a:r>
              <a:rPr lang="en-US" dirty="0" smtClean="0"/>
              <a:t>Directions displayed to user with track on map</a:t>
            </a:r>
          </a:p>
          <a:p>
            <a:pPr lvl="1"/>
            <a:r>
              <a:rPr lang="en-US" dirty="0" smtClean="0"/>
              <a:t>User can click to add locations they explicitly want to drive through</a:t>
            </a:r>
          </a:p>
          <a:p>
            <a:pPr lvl="1"/>
            <a:r>
              <a:rPr lang="en-US" dirty="0" smtClean="0"/>
              <a:t>Doing this </a:t>
            </a:r>
            <a:r>
              <a:rPr lang="en-US" dirty="0" err="1" smtClean="0"/>
              <a:t>replans</a:t>
            </a:r>
            <a:r>
              <a:rPr lang="en-US" dirty="0" smtClean="0"/>
              <a:t> the path using the new additions while trying to retain as little exposure to the pollutants as possible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Additional Applications (cont.)</a:t>
            </a:r>
            <a:endParaRPr lang="en-US" dirty="0"/>
          </a:p>
        </p:txBody>
      </p:sp>
      <p:sp>
        <p:nvSpPr>
          <p:cNvPr id="3" name="Inhaltsplatzhalter 2"/>
          <p:cNvSpPr>
            <a:spLocks noGrp="1"/>
          </p:cNvSpPr>
          <p:nvPr>
            <p:ph idx="1"/>
          </p:nvPr>
        </p:nvSpPr>
        <p:spPr>
          <a:xfrm>
            <a:off x="457200" y="1600200"/>
            <a:ext cx="8229600" cy="5029200"/>
          </a:xfrm>
        </p:spPr>
        <p:txBody>
          <a:bodyPr>
            <a:normAutofit fontScale="92500" lnSpcReduction="20000"/>
          </a:bodyPr>
          <a:lstStyle/>
          <a:p>
            <a:r>
              <a:rPr lang="en-US" dirty="0" smtClean="0"/>
              <a:t>Past Exposure Estimator:  Allows user to estimate past exposure to a specified pollutant given only a single timed GPS track</a:t>
            </a:r>
          </a:p>
          <a:p>
            <a:pPr lvl="1"/>
            <a:r>
              <a:rPr lang="en-US" dirty="0" smtClean="0"/>
              <a:t>Useful for devices such as PDAs or phones with tracking capabilities</a:t>
            </a:r>
          </a:p>
          <a:p>
            <a:pPr lvl="1"/>
            <a:r>
              <a:rPr lang="en-US" dirty="0" smtClean="0"/>
              <a:t>GPS input must be in the form of a GPX formatted file</a:t>
            </a:r>
          </a:p>
          <a:p>
            <a:pPr lvl="1"/>
            <a:r>
              <a:rPr lang="en-US" dirty="0" smtClean="0"/>
              <a:t>Systems maps GPS coordinates to the pollution function at the given time to estimate exposure at each time instant</a:t>
            </a:r>
          </a:p>
          <a:p>
            <a:pPr lvl="1"/>
            <a:r>
              <a:rPr lang="en-US" dirty="0" smtClean="0"/>
              <a:t>Output is an XML file containing information for each GPS coordinate, a list of times when the user experienced pollution beyond some threshold, or average concentration levels over specified time intervals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Future Work</a:t>
            </a:r>
            <a:endParaRPr lang="en-US" dirty="0"/>
          </a:p>
        </p:txBody>
      </p:sp>
      <p:sp>
        <p:nvSpPr>
          <p:cNvPr id="3" name="Inhaltsplatzhalter 2"/>
          <p:cNvSpPr>
            <a:spLocks noGrp="1"/>
          </p:cNvSpPr>
          <p:nvPr>
            <p:ph idx="1"/>
          </p:nvPr>
        </p:nvSpPr>
        <p:spPr>
          <a:xfrm>
            <a:off x="457200" y="1752600"/>
            <a:ext cx="8229600" cy="4648200"/>
          </a:xfrm>
        </p:spPr>
        <p:txBody>
          <a:bodyPr>
            <a:normAutofit fontScale="92500" lnSpcReduction="20000"/>
          </a:bodyPr>
          <a:lstStyle/>
          <a:p>
            <a:r>
              <a:rPr lang="en-US" dirty="0" smtClean="0"/>
              <a:t>Replace Bluetooth module with integrated GSM/GPS solution</a:t>
            </a:r>
          </a:p>
          <a:p>
            <a:pPr lvl="1"/>
            <a:r>
              <a:rPr lang="en-US" dirty="0" smtClean="0"/>
              <a:t>Cheaper, reduces hardware complexity</a:t>
            </a:r>
          </a:p>
          <a:p>
            <a:pPr lvl="1"/>
            <a:r>
              <a:rPr lang="en-US" dirty="0" smtClean="0"/>
              <a:t>GSM coverage in most countries</a:t>
            </a:r>
          </a:p>
          <a:p>
            <a:r>
              <a:rPr lang="en-US" dirty="0" smtClean="0"/>
              <a:t>Better gas sensors with less temperature-dependence and less loss of calibration upon power cycling</a:t>
            </a:r>
          </a:p>
          <a:p>
            <a:r>
              <a:rPr lang="en-US" dirty="0" smtClean="0"/>
              <a:t>Add CO2, SO2, and PM2.5/PM10 sensors to node</a:t>
            </a:r>
          </a:p>
          <a:p>
            <a:r>
              <a:rPr lang="en-US" dirty="0" smtClean="0"/>
              <a:t>Research and implement pollution reconstruction function</a:t>
            </a:r>
          </a:p>
          <a:p>
            <a:r>
              <a:rPr lang="en-US" dirty="0" smtClean="0"/>
              <a:t>Implement actual dynamic calibration algorithm</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Related Works</a:t>
            </a:r>
            <a:endParaRPr lang="en-US" dirty="0"/>
          </a:p>
        </p:txBody>
      </p:sp>
      <p:sp>
        <p:nvSpPr>
          <p:cNvPr id="3" name="Inhaltsplatzhalter 2"/>
          <p:cNvSpPr>
            <a:spLocks noGrp="1"/>
          </p:cNvSpPr>
          <p:nvPr>
            <p:ph idx="1"/>
          </p:nvPr>
        </p:nvSpPr>
        <p:spPr>
          <a:xfrm>
            <a:off x="457200" y="1798637"/>
            <a:ext cx="8229600" cy="4525963"/>
          </a:xfrm>
        </p:spPr>
        <p:txBody>
          <a:bodyPr>
            <a:normAutofit fontScale="92500" lnSpcReduction="20000"/>
          </a:bodyPr>
          <a:lstStyle/>
          <a:p>
            <a:r>
              <a:rPr lang="en-US" dirty="0" smtClean="0"/>
              <a:t>PEIR Project at UCLA</a:t>
            </a:r>
            <a:r>
              <a:rPr lang="en-US" sz="1700" dirty="0" smtClean="0"/>
              <a:t>[9]</a:t>
            </a:r>
            <a:endParaRPr lang="en-US" dirty="0" smtClean="0"/>
          </a:p>
          <a:p>
            <a:pPr lvl="1"/>
            <a:r>
              <a:rPr lang="en-US" dirty="0" smtClean="0"/>
              <a:t>Uses cell phones to collect data</a:t>
            </a:r>
          </a:p>
          <a:p>
            <a:r>
              <a:rPr lang="en-US" dirty="0" smtClean="0"/>
              <a:t>Common Sense Project at Intel</a:t>
            </a:r>
            <a:r>
              <a:rPr lang="en-US" sz="1700" dirty="0" smtClean="0"/>
              <a:t>[10]</a:t>
            </a:r>
            <a:endParaRPr lang="en-US" dirty="0" smtClean="0"/>
          </a:p>
          <a:p>
            <a:r>
              <a:rPr lang="en-US" dirty="0" smtClean="0"/>
              <a:t>Message Project in UK</a:t>
            </a:r>
            <a:r>
              <a:rPr lang="en-US" sz="1700" dirty="0" smtClean="0"/>
              <a:t>[11]</a:t>
            </a:r>
            <a:endParaRPr lang="en-US" dirty="0" smtClean="0"/>
          </a:p>
          <a:p>
            <a:pPr lvl="1"/>
            <a:r>
              <a:rPr lang="en-US" dirty="0" smtClean="0"/>
              <a:t>Both similar to our approach; however, using different sensing technologies (cell phones, smart dust, static sensors, etc.)</a:t>
            </a:r>
          </a:p>
          <a:p>
            <a:pPr lvl="1"/>
            <a:r>
              <a:rPr lang="en-US" dirty="0" smtClean="0"/>
              <a:t>Our approach does not only collect data, but presents it to users in an intuitive and friendly manner, and it also uses the data for several applications which could have an impact on public health and practical uses in the day to day life of an average user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smtClean="0"/>
              <a:t>Conclusions</a:t>
            </a:r>
            <a:endParaRPr lang="en-US" dirty="0"/>
          </a:p>
        </p:txBody>
      </p:sp>
      <p:sp>
        <p:nvSpPr>
          <p:cNvPr id="3" name="Inhaltsplatzhalter 2"/>
          <p:cNvSpPr>
            <a:spLocks noGrp="1"/>
          </p:cNvSpPr>
          <p:nvPr>
            <p:ph idx="1"/>
          </p:nvPr>
        </p:nvSpPr>
        <p:spPr>
          <a:xfrm>
            <a:off x="457200" y="1600200"/>
            <a:ext cx="8229600" cy="5105400"/>
          </a:xfrm>
        </p:spPr>
        <p:txBody>
          <a:bodyPr>
            <a:normAutofit fontScale="85000" lnSpcReduction="20000"/>
          </a:bodyPr>
          <a:lstStyle/>
          <a:p>
            <a:r>
              <a:rPr lang="en-US" dirty="0" smtClean="0"/>
              <a:t>Overarching goal is to dramatically increase resolution of air pollution information and its impact on public health</a:t>
            </a:r>
          </a:p>
          <a:p>
            <a:r>
              <a:rPr lang="en-US" dirty="0" smtClean="0"/>
              <a:t>This system uses custom-built mobile sensing nodes in a geographically-networked fashion and provides an intuitive method of data retrieval using web-based visualization with a number of novel applications making use of the high-resolution data</a:t>
            </a:r>
          </a:p>
          <a:p>
            <a:r>
              <a:rPr lang="en-US" dirty="0" smtClean="0"/>
              <a:t>Data is available in streaming </a:t>
            </a:r>
            <a:r>
              <a:rPr lang="en-US" dirty="0" err="1" smtClean="0"/>
              <a:t>realtime</a:t>
            </a:r>
            <a:r>
              <a:rPr lang="en-US" dirty="0" smtClean="0"/>
              <a:t> or as a continuous stream of historical data points</a:t>
            </a:r>
          </a:p>
          <a:p>
            <a:r>
              <a:rPr lang="en-US" dirty="0" smtClean="0"/>
              <a:t>Practical applications use the high-resolution data to offer useful services to the public with the end-goal of having a positive impact on public health in a non-invasive, easy-to-use manner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447800"/>
            <a:ext cx="8229600" cy="5410200"/>
          </a:xfrm>
        </p:spPr>
        <p:txBody>
          <a:bodyPr>
            <a:normAutofit fontScale="70000" lnSpcReduction="20000"/>
          </a:bodyPr>
          <a:lstStyle/>
          <a:p>
            <a:r>
              <a:rPr lang="en-US" dirty="0" smtClean="0"/>
              <a:t>[1] United Nations Population Division. World urbanization prospects: The 2007 revision </a:t>
            </a:r>
            <a:r>
              <a:rPr lang="fr-FR" dirty="0" smtClean="0"/>
              <a:t>population </a:t>
            </a:r>
            <a:r>
              <a:rPr lang="fr-FR" dirty="0" err="1" smtClean="0"/>
              <a:t>database</a:t>
            </a:r>
            <a:r>
              <a:rPr lang="fr-FR" dirty="0" smtClean="0"/>
              <a:t>, Sep 2009. </a:t>
            </a:r>
            <a:r>
              <a:rPr lang="fr-FR" dirty="0" err="1" smtClean="0"/>
              <a:t>Available</a:t>
            </a:r>
            <a:r>
              <a:rPr lang="fr-FR" dirty="0" smtClean="0"/>
              <a:t> </a:t>
            </a:r>
            <a:r>
              <a:rPr lang="fr-FR" dirty="0" err="1" smtClean="0"/>
              <a:t>at</a:t>
            </a:r>
            <a:r>
              <a:rPr lang="fr-FR" dirty="0" smtClean="0"/>
              <a:t> http://esa.un.org/unup/index.asp.</a:t>
            </a:r>
            <a:endParaRPr lang="en-US" dirty="0" smtClean="0"/>
          </a:p>
          <a:p>
            <a:pPr>
              <a:spcBef>
                <a:spcPts val="1200"/>
              </a:spcBef>
            </a:pPr>
            <a:r>
              <a:rPr lang="en-US" dirty="0" smtClean="0"/>
              <a:t>[2] Environmental Protection Agency. Air pollution data sources. Available at http://www.epa.gov/air/airpolldata.html, May 2009.</a:t>
            </a:r>
          </a:p>
          <a:p>
            <a:pPr>
              <a:spcBef>
                <a:spcPts val="1200"/>
              </a:spcBef>
            </a:pPr>
            <a:r>
              <a:rPr lang="en-US" dirty="0" smtClean="0"/>
              <a:t>[3] Environmental Protection Agency. Air Quality Index (AQI) - A guide to air quality and your health. Available at http://www.airnow.gov/index.cfm?action=aqibasics.aqi, 2009.</a:t>
            </a:r>
          </a:p>
          <a:p>
            <a:pPr>
              <a:spcBef>
                <a:spcPts val="1200"/>
              </a:spcBef>
            </a:pPr>
            <a:r>
              <a:rPr lang="en-US" dirty="0" smtClean="0"/>
              <a:t>[4] Inc. Open Geospatial Consortium. </a:t>
            </a:r>
            <a:r>
              <a:rPr lang="en-US" dirty="0" err="1" smtClean="0"/>
              <a:t>Opengis</a:t>
            </a:r>
            <a:r>
              <a:rPr lang="en-US" dirty="0" smtClean="0"/>
              <a:t> standards. Available at http://www.opengeospatial.org/standards, 2009.</a:t>
            </a:r>
          </a:p>
          <a:p>
            <a:pPr>
              <a:spcBef>
                <a:spcPts val="1200"/>
              </a:spcBef>
            </a:pPr>
            <a:r>
              <a:rPr lang="en-US" dirty="0" smtClean="0"/>
              <a:t>[5] </a:t>
            </a:r>
            <a:r>
              <a:rPr lang="en-US" dirty="0" err="1" smtClean="0"/>
              <a:t>MaxMind</a:t>
            </a:r>
            <a:r>
              <a:rPr lang="en-US" dirty="0" smtClean="0"/>
              <a:t>. </a:t>
            </a:r>
            <a:r>
              <a:rPr lang="en-US" dirty="0" err="1" smtClean="0"/>
              <a:t>Geolite</a:t>
            </a:r>
            <a:r>
              <a:rPr lang="en-US" dirty="0" smtClean="0"/>
              <a:t> city. Available at http://www.maxmind.com/app/geolitecity, 2009.</a:t>
            </a:r>
          </a:p>
          <a:p>
            <a:pPr>
              <a:spcBef>
                <a:spcPts val="1200"/>
              </a:spcBef>
            </a:pPr>
            <a:r>
              <a:rPr lang="en-US" dirty="0" smtClean="0"/>
              <a:t>[6] APE: AJAX Push Engine. Available at http://www.ape-project.org/, 2009.</a:t>
            </a:r>
          </a:p>
          <a:p>
            <a:pPr>
              <a:spcBef>
                <a:spcPts val="1200"/>
              </a:spcBef>
            </a:pPr>
            <a:r>
              <a:rPr lang="en-US" dirty="0" smtClean="0"/>
              <a:t>[7] </a:t>
            </a:r>
            <a:r>
              <a:rPr lang="en-US" dirty="0" err="1" smtClean="0"/>
              <a:t>Akram</a:t>
            </a:r>
            <a:r>
              <a:rPr lang="en-US" dirty="0" smtClean="0"/>
              <a:t> </a:t>
            </a:r>
            <a:r>
              <a:rPr lang="en-US" dirty="0" err="1" smtClean="0"/>
              <a:t>Aldroubi</a:t>
            </a:r>
            <a:r>
              <a:rPr lang="en-US" dirty="0" smtClean="0"/>
              <a:t>. Personal Communication with </a:t>
            </a:r>
            <a:r>
              <a:rPr lang="en-US" dirty="0" err="1" smtClean="0"/>
              <a:t>Akram</a:t>
            </a:r>
            <a:r>
              <a:rPr lang="en-US" dirty="0" smtClean="0"/>
              <a:t> </a:t>
            </a:r>
            <a:r>
              <a:rPr lang="en-US" dirty="0" err="1" smtClean="0"/>
              <a:t>Aldroubi</a:t>
            </a:r>
            <a:r>
              <a:rPr lang="en-US" dirty="0" smtClean="0"/>
              <a:t>, 2009.</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600200"/>
            <a:ext cx="8229600" cy="4419600"/>
          </a:xfrm>
        </p:spPr>
        <p:txBody>
          <a:bodyPr>
            <a:normAutofit fontScale="70000" lnSpcReduction="20000"/>
          </a:bodyPr>
          <a:lstStyle/>
          <a:p>
            <a:r>
              <a:rPr lang="en-US" dirty="0" smtClean="0"/>
              <a:t>[8] J. </a:t>
            </a:r>
            <a:r>
              <a:rPr lang="en-US" dirty="0" err="1" smtClean="0"/>
              <a:t>Cayzac</a:t>
            </a:r>
            <a:r>
              <a:rPr lang="en-US" dirty="0" smtClean="0"/>
              <a:t>. The cumulative displacement filter. Available at http://julien.cayzac.name/code/gps/, 2006.</a:t>
            </a:r>
          </a:p>
          <a:p>
            <a:pPr>
              <a:spcBef>
                <a:spcPts val="1200"/>
              </a:spcBef>
            </a:pPr>
            <a:r>
              <a:rPr lang="en-US" dirty="0" smtClean="0"/>
              <a:t>[9] </a:t>
            </a:r>
            <a:r>
              <a:rPr lang="fr-FR" dirty="0" smtClean="0"/>
              <a:t>UCLA CENS. </a:t>
            </a:r>
            <a:r>
              <a:rPr lang="fr-FR" dirty="0" err="1" smtClean="0"/>
              <a:t>Personal</a:t>
            </a:r>
            <a:r>
              <a:rPr lang="fr-FR" dirty="0" smtClean="0"/>
              <a:t> </a:t>
            </a:r>
            <a:r>
              <a:rPr lang="fr-FR" dirty="0" err="1" smtClean="0"/>
              <a:t>environmental</a:t>
            </a:r>
            <a:r>
              <a:rPr lang="fr-FR" dirty="0" smtClean="0"/>
              <a:t> impact report. </a:t>
            </a:r>
            <a:r>
              <a:rPr lang="fr-FR" dirty="0" err="1" smtClean="0"/>
              <a:t>Available</a:t>
            </a:r>
            <a:r>
              <a:rPr lang="fr-FR" dirty="0" smtClean="0"/>
              <a:t> </a:t>
            </a:r>
            <a:r>
              <a:rPr lang="fr-FR" dirty="0" err="1" smtClean="0"/>
              <a:t>at</a:t>
            </a:r>
            <a:r>
              <a:rPr lang="fr-FR" dirty="0" smtClean="0"/>
              <a:t> http://peir.cens.</a:t>
            </a:r>
            <a:r>
              <a:rPr lang="en-US" dirty="0" smtClean="0"/>
              <a:t>ucla.edu/, 2009.</a:t>
            </a:r>
          </a:p>
          <a:p>
            <a:pPr>
              <a:spcBef>
                <a:spcPts val="1200"/>
              </a:spcBef>
            </a:pPr>
            <a:r>
              <a:rPr lang="en-US" dirty="0" smtClean="0"/>
              <a:t>[10] P. M. Aoki, R. J. </a:t>
            </a:r>
            <a:r>
              <a:rPr lang="en-US" dirty="0" err="1" smtClean="0"/>
              <a:t>Honicky</a:t>
            </a:r>
            <a:r>
              <a:rPr lang="en-US" dirty="0" smtClean="0"/>
              <a:t>, A. Mainwaring, C. Myers, E. </a:t>
            </a:r>
            <a:r>
              <a:rPr lang="en-US" dirty="0" err="1" smtClean="0"/>
              <a:t>Paulos</a:t>
            </a:r>
            <a:r>
              <a:rPr lang="en-US" dirty="0" smtClean="0"/>
              <a:t>, S. Subramanian, and A. Woodruff. Common sense: Mobile environmental sensing platforms to support community action and citizen science (demonstration). In Adjunct Proceedings, </a:t>
            </a:r>
            <a:r>
              <a:rPr lang="en-US" dirty="0" err="1" smtClean="0"/>
              <a:t>Ubicomp</a:t>
            </a:r>
            <a:r>
              <a:rPr lang="en-US" dirty="0" smtClean="0"/>
              <a:t> 2008, September 2008.</a:t>
            </a:r>
          </a:p>
          <a:p>
            <a:pPr>
              <a:spcBef>
                <a:spcPts val="1200"/>
              </a:spcBef>
            </a:pPr>
            <a:r>
              <a:rPr lang="en-US" dirty="0" smtClean="0"/>
              <a:t>[11] Imperial College, University of Cambridge, University of Leeds, University of Southampton, and Newcastle University. Message project: Mobile environmental sensing system across grid  environments. Available at http://bioinf.ncl.ac.uk/message/, 2008.</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_Docs_" ma:contentTypeID="0x00AB4E4232F3C2DA4F8A42B12E477C9D8A" ma:contentTypeVersion="" ma:contentTypeDescription="" ma:contentTypeScope="" ma:versionID="ccbf6b80a4a782d7691bdf8f6248a788">
  <xsd:schema xmlns:xsd="http://www.w3.org/2001/XMLSchema" xmlns:p="http://schemas.microsoft.com/office/2006/metadata/properties" xmlns:ns1="http://schemas.microsoft.com/sharepoint/v3" targetNamespace="http://schemas.microsoft.com/office/2006/metadata/properties" ma:root="true" ma:fieldsID="3e5d9eca856144ce6ca1da655f95619c" ns1:_="">
    <xsd:import namespace="http://schemas.microsoft.com/sharepoint/v3"/>
    <xsd:element name="properties">
      <xsd:complexType>
        <xsd:sequence>
          <xsd:element name="documentManagement">
            <xsd:complexType>
              <xsd:all>
                <xsd:element ref="ns1:ID" minOccurs="0"/>
                <xsd:element ref="ns1:ContentTypeId" minOccurs="0"/>
                <xsd:element ref="ns1:Author" minOccurs="0"/>
                <xsd:element ref="ns1:Editor" minOccurs="0"/>
                <xsd:element ref="ns1:_HasCopyDestinations" minOccurs="0"/>
                <xsd:element ref="ns1:_CopySource" minOccurs="0"/>
                <xsd:element ref="ns1:_ModerationStatus" minOccurs="0"/>
                <xsd:element ref="ns1:_ModerationComment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CheckedOutUserId" minOccurs="0"/>
                <xsd:element ref="ns1:IsCheckedoutToLocal" minOccurs="0"/>
                <xsd:element ref="ns1:CheckoutUser" minOccurs="0"/>
                <xsd:element ref="ns1:UniqueId" minOccurs="0"/>
                <xsd:element ref="ns1:ProgId" minOccurs="0"/>
                <xsd:element ref="ns1:ScopeId" minOccurs="0"/>
                <xsd:element ref="ns1:VirusStatus" minOccurs="0"/>
                <xsd:element ref="ns1:CheckedOutTitle" minOccurs="0"/>
                <xsd:element ref="ns1:_CheckinComment" minOccurs="0"/>
                <xsd:element ref="ns1:File_x0020_Type" minOccurs="0"/>
                <xsd:element ref="ns1:HTML_x0020_File_x0020_Type" minOccurs="0"/>
                <xsd:element ref="ns1:_SourceUrl" minOccurs="0"/>
                <xsd:element ref="ns1:_SharedFileIndex" minOccurs="0"/>
                <xsd:element ref="ns1:MetaInfo" minOccurs="0"/>
                <xsd:element ref="ns1:_Level" minOccurs="0"/>
                <xsd:element ref="ns1:_IsCurrentVersion"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element ref="ns1:AutoVersionDisabled" minOccurs="0"/>
                <xsd:element ref="ns1:ItemType" minOccurs="0"/>
                <xsd:element ref="ns1:Description"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D" ma:index="0" nillable="true" ma:displayName="ID" ma:internalName="ID" ma:readOnly="true">
      <xsd:simpleType>
        <xsd:restriction base="dms:Unknown"/>
      </xsd:simpleType>
    </xsd:element>
    <xsd:element name="ContentTypeId" ma:index="1" nillable="true" ma:displayName="Content Type ID" ma:hidden="true" ma:internalName="ContentTypeId" ma:readOnly="true">
      <xsd:simpleType>
        <xsd:restriction base="dms:Unknown"/>
      </xsd:simpleType>
    </xsd:element>
    <xsd:element name="Author" ma:index="4"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6"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7" nillable="true" ma:displayName="Has Copy Destinations" ma:hidden="true" ma:internalName="_HasCopyDestinations" ma:readOnly="true">
      <xsd:simpleType>
        <xsd:restriction base="dms:Boolean"/>
      </xsd:simpleType>
    </xsd:element>
    <xsd:element name="_CopySource" ma:index="8" nillable="true" ma:displayName="Copy Source" ma:internalName="_CopySource" ma:readOnly="true">
      <xsd:simpleType>
        <xsd:restriction base="dms:Text"/>
      </xsd:simpleType>
    </xsd:element>
    <xsd:element name="_ModerationStatus" ma:index="9" nillable="true" ma:displayName="Approval Status" ma:default="0" ma:hidden="true" ma:internalName="_ModerationStatus" ma:readOnly="true">
      <xsd:simpleType>
        <xsd:restriction base="dms:Unknown"/>
      </xsd:simpleType>
    </xsd:element>
    <xsd:element name="_ModerationComments" ma:index="10" nillable="true" ma:displayName="Approver Comments" ma:hidden="true" ma:internalName="_ModerationComments" ma:readOnly="true">
      <xsd:simpleType>
        <xsd:restriction base="dms:Note"/>
      </xsd:simpleType>
    </xsd:element>
    <xsd:element name="FileRef" ma:index="11" nillable="true" ma:displayName="URL Path" ma:hidden="true" ma:list="Docs" ma:internalName="FileRef" ma:readOnly="true" ma:showField="FullUrl">
      <xsd:simpleType>
        <xsd:restriction base="dms:Lookup"/>
      </xsd:simpleType>
    </xsd:element>
    <xsd:element name="FileDirRef" ma:index="12" nillable="true" ma:displayName="Path" ma:hidden="true" ma:list="Docs" ma:internalName="FileDirRef" ma:readOnly="true" ma:showField="DirName">
      <xsd:simpleType>
        <xsd:restriction base="dms:Lookup"/>
      </xsd:simpleType>
    </xsd:element>
    <xsd:element name="Last_x0020_Modified" ma:index="13" nillable="true" ma:displayName="Modified" ma:format="TRUE" ma:hidden="true" ma:list="Docs" ma:internalName="Last_x0020_Modified" ma:readOnly="true" ma:showField="TimeLastModified">
      <xsd:simpleType>
        <xsd:restriction base="dms:Lookup"/>
      </xsd:simpleType>
    </xsd:element>
    <xsd:element name="Created_x0020_Date" ma:index="14" nillable="true" ma:displayName="Created" ma:format="TRUE" ma:hidden="true" ma:list="Docs" ma:internalName="Created_x0020_Date" ma:readOnly="true" ma:showField="TimeCreated">
      <xsd:simpleType>
        <xsd:restriction base="dms:Lookup"/>
      </xsd:simpleType>
    </xsd:element>
    <xsd:element name="File_x0020_Size" ma:index="15" nillable="true" ma:displayName="File Size" ma:format="TRUE" ma:hidden="true" ma:list="Docs" ma:internalName="File_x0020_Size" ma:readOnly="true" ma:showField="SizeInKB">
      <xsd:simpleType>
        <xsd:restriction base="dms:Lookup"/>
      </xsd:simpleType>
    </xsd:element>
    <xsd:element name="FSObjType" ma:index="16" nillable="true" ma:displayName="Item Type" ma:hidden="true" ma:list="Docs" ma:internalName="FSObjType" ma:readOnly="true" ma:showField="FSType">
      <xsd:simpleType>
        <xsd:restriction base="dms:Lookup"/>
      </xsd:simpleType>
    </xsd:element>
    <xsd:element name="CheckedOutUserId" ma:index="18" nillable="true" ma:displayName="ID of the User who has the item Checked Out" ma:hidden="true" ma:list="Docs" ma:internalName="CheckedOutUserId" ma:readOnly="true" ma:showField="CheckoutUserId">
      <xsd:simpleType>
        <xsd:restriction base="dms:Lookup"/>
      </xsd:simpleType>
    </xsd:element>
    <xsd:element name="IsCheckedoutToLocal" ma:index="19" nillable="true" ma:displayName="Is Checked out to local" ma:hidden="true" ma:list="Docs" ma:internalName="IsCheckedoutToLocal" ma:readOnly="true" ma:showField="IsCheckoutToLocal">
      <xsd:simpleType>
        <xsd:restriction base="dms:Lookup"/>
      </xsd:simpleType>
    </xsd:element>
    <xsd:element name="CheckoutUser" ma:index="20"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22" nillable="true" ma:displayName="Unique Id" ma:hidden="true" ma:list="Docs" ma:internalName="UniqueId" ma:readOnly="true" ma:showField="UniqueId">
      <xsd:simpleType>
        <xsd:restriction base="dms:Lookup"/>
      </xsd:simpleType>
    </xsd:element>
    <xsd:element name="ProgId" ma:index="23" nillable="true" ma:displayName="ProgId" ma:hidden="true" ma:list="Docs" ma:internalName="ProgId" ma:readOnly="true" ma:showField="ProgId">
      <xsd:simpleType>
        <xsd:restriction base="dms:Lookup"/>
      </xsd:simpleType>
    </xsd:element>
    <xsd:element name="ScopeId" ma:index="24" nillable="true" ma:displayName="ScopeId" ma:hidden="true" ma:list="Docs" ma:internalName="ScopeId" ma:readOnly="true" ma:showField="ScopeId">
      <xsd:simpleType>
        <xsd:restriction base="dms:Lookup"/>
      </xsd:simpleType>
    </xsd:element>
    <xsd:element name="VirusStatus" ma:index="25" nillable="true" ma:displayName="Virus Status" ma:format="TRUE" ma:hidden="true" ma:list="Docs" ma:internalName="VirusStatus" ma:readOnly="true" ma:showField="Size">
      <xsd:simpleType>
        <xsd:restriction base="dms:Lookup"/>
      </xsd:simpleType>
    </xsd:element>
    <xsd:element name="CheckedOutTitle" ma:index="26" nillable="true" ma:displayName="Checked Out To" ma:format="TRUE" ma:hidden="true" ma:list="Docs" ma:internalName="CheckedOutTitle" ma:readOnly="true" ma:showField="CheckedOutTitle">
      <xsd:simpleType>
        <xsd:restriction base="dms:Lookup"/>
      </xsd:simpleType>
    </xsd:element>
    <xsd:element name="_CheckinComment" ma:index="27" nillable="true" ma:displayName="Check In Comment" ma:format="TRUE" ma:list="Docs" ma:internalName="_CheckinComment" ma:readOnly="true" ma:showField="CheckinComment">
      <xsd:simpleType>
        <xsd:restriction base="dms:Lookup"/>
      </xsd:simpleType>
    </xsd:element>
    <xsd:element name="File_x0020_Type" ma:index="31" nillable="true" ma:displayName="File Type" ma:hidden="true" ma:internalName="File_x0020_Type" ma:readOnly="true">
      <xsd:simpleType>
        <xsd:restriction base="dms:Text"/>
      </xsd:simpleType>
    </xsd:element>
    <xsd:element name="HTML_x0020_File_x0020_Type" ma:index="32" nillable="true" ma:displayName="HTML File Type" ma:hidden="true" ma:internalName="HTML_x0020_File_x0020_Type" ma:readOnly="true">
      <xsd:simpleType>
        <xsd:restriction base="dms:Text"/>
      </xsd:simpleType>
    </xsd:element>
    <xsd:element name="_SourceUrl" ma:index="33" nillable="true" ma:displayName="Source Url" ma:hidden="true" ma:internalName="_SourceUrl">
      <xsd:simpleType>
        <xsd:restriction base="dms:Text"/>
      </xsd:simpleType>
    </xsd:element>
    <xsd:element name="_SharedFileIndex" ma:index="34" nillable="true" ma:displayName="Shared File Index" ma:hidden="true" ma:internalName="_SharedFileIndex">
      <xsd:simpleType>
        <xsd:restriction base="dms:Text"/>
      </xsd:simpleType>
    </xsd:element>
    <xsd:element name="MetaInfo" ma:index="44" nillable="true" ma:displayName="Property Bag" ma:hidden="true" ma:list="Docs" ma:internalName="MetaInfo" ma:showField="MetaInfo">
      <xsd:simpleType>
        <xsd:restriction base="dms:Lookup"/>
      </xsd:simpleType>
    </xsd:element>
    <xsd:element name="_Level" ma:index="45" nillable="true" ma:displayName="Level" ma:hidden="true" ma:internalName="_Level" ma:readOnly="true">
      <xsd:simpleType>
        <xsd:restriction base="dms:Unknown"/>
      </xsd:simpleType>
    </xsd:element>
    <xsd:element name="_IsCurrentVersion" ma:index="46" nillable="true" ma:displayName="Is Current Version" ma:hidden="true" ma:internalName="_IsCurrentVersion" ma:readOnly="true">
      <xsd:simpleType>
        <xsd:restriction base="dms:Boolean"/>
      </xsd:simpleType>
    </xsd:element>
    <xsd:element name="owshiddenversion" ma:index="50" nillable="true" ma:displayName="owshiddenversion" ma:hidden="true" ma:internalName="owshiddenversion" ma:readOnly="true">
      <xsd:simpleType>
        <xsd:restriction base="dms:Unknown"/>
      </xsd:simpleType>
    </xsd:element>
    <xsd:element name="_UIVersion" ma:index="51" nillable="true" ma:displayName="UI Version" ma:hidden="true" ma:internalName="_UIVersion" ma:readOnly="true">
      <xsd:simpleType>
        <xsd:restriction base="dms:Unknown"/>
      </xsd:simpleType>
    </xsd:element>
    <xsd:element name="_UIVersionString" ma:index="52" nillable="true" ma:displayName="Version" ma:internalName="_UIVersionString" ma:readOnly="true">
      <xsd:simpleType>
        <xsd:restriction base="dms:Text"/>
      </xsd:simpleType>
    </xsd:element>
    <xsd:element name="InstanceID" ma:index="53" nillable="true" ma:displayName="Instance ID" ma:hidden="true" ma:internalName="InstanceID" ma:readOnly="true">
      <xsd:simpleType>
        <xsd:restriction base="dms:Unknown"/>
      </xsd:simpleType>
    </xsd:element>
    <xsd:element name="Order" ma:index="54" nillable="true" ma:displayName="Order" ma:hidden="true" ma:internalName="Order">
      <xsd:simpleType>
        <xsd:restriction base="dms:Number"/>
      </xsd:simpleType>
    </xsd:element>
    <xsd:element name="GUID" ma:index="55" nillable="true" ma:displayName="GUID" ma:hidden="true" ma:internalName="GUID" ma:readOnly="true">
      <xsd:simpleType>
        <xsd:restriction base="dms:Unknown"/>
      </xsd:simpleType>
    </xsd:element>
    <xsd:element name="WorkflowVersion" ma:index="56" nillable="true" ma:displayName="Workflow Version" ma:hidden="true" ma:internalName="WorkflowVersion" ma:readOnly="true">
      <xsd:simpleType>
        <xsd:restriction base="dms:Unknown"/>
      </xsd:simpleType>
    </xsd:element>
    <xsd:element name="WorkflowInstanceID" ma:index="57" nillable="true" ma:displayName="Workflow Instance ID" ma:hidden="true" ma:internalName="WorkflowInstanceID" ma:readOnly="true">
      <xsd:simpleType>
        <xsd:restriction base="dms:Unknown"/>
      </xsd:simpleType>
    </xsd:element>
    <xsd:element name="ParentVersionString" ma:index="58" nillable="true" ma:displayName="Source Version (Converted Document)" ma:hidden="true" ma:list="Docs" ma:internalName="ParentVersionString" ma:readOnly="true" ma:showField="ParentVersionString">
      <xsd:simpleType>
        <xsd:restriction base="dms:Lookup"/>
      </xsd:simpleType>
    </xsd:element>
    <xsd:element name="ParentLeafName" ma:index="59" nillable="true" ma:displayName="Source Name (Converted Document)" ma:hidden="true" ma:list="Docs" ma:internalName="ParentLeafName" ma:readOnly="true" ma:showField="ParentLeafName">
      <xsd:simpleType>
        <xsd:restriction base="dms:Lookup"/>
      </xsd:simpleType>
    </xsd:element>
    <xsd:element name="AutoVersionDisabled" ma:index="60" nillable="true" ma:displayName="AutoVersionDisabled" ma:default="FALSE" ma:hidden="true" ma:internalName="AutoVersionDisabled">
      <xsd:simpleType>
        <xsd:restriction base="dms:Boolean"/>
      </xsd:simpleType>
    </xsd:element>
    <xsd:element name="ItemType" ma:index="61" nillable="true" ma:displayName="ItemType" ma:default="1" ma:hidden="true" ma:internalName="ItemType">
      <xsd:simpleType>
        <xsd:restriction base="dms:Unknown"/>
      </xsd:simpleType>
    </xsd:element>
    <xsd:element name="Description" ma:index="62" nillable="true" ma:displayName="Description" ma:hidden="true" ma:internalName="Description">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 ma:displayName="Content Type" ma:readOnly="true"/>
        <xsd:element ref="dc:title" minOccurs="0" maxOccurs="1"/>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ContentTypeId xmlns="http://schemas.microsoft.com/sharepoint/v3">0x00AB4E4232F3C2DA4F8A42B12E477C9D8A</ContentTypeId>
    <_SourceUrl xmlns="http://schemas.microsoft.com/sharepoint/v3" xsi:nil="true"/>
    <AutoVersionDisabled xmlns="http://schemas.microsoft.com/sharepoint/v3">false</AutoVersionDisabled>
    <ItemType xmlns="http://schemas.microsoft.com/sharepoint/v3">1</ItemType>
    <Order xmlns="http://schemas.microsoft.com/sharepoint/v3" xsi:nil="true"/>
    <_SharedFileIndex xmlns="http://schemas.microsoft.com/sharepoint/v3" xsi:nil="true"/>
    <MetaInfo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5678321C-E87E-4D96-AB3E-2527CB821E07}"/>
</file>

<file path=customXml/itemProps2.xml><?xml version="1.0" encoding="utf-8"?>
<ds:datastoreItem xmlns:ds="http://schemas.openxmlformats.org/officeDocument/2006/customXml" ds:itemID="{BB0DDC5D-C4A1-477F-B3AE-8015A54E6DB7}"/>
</file>

<file path=docProps/app.xml><?xml version="1.0" encoding="utf-8"?>
<Properties xmlns="http://schemas.openxmlformats.org/officeDocument/2006/extended-properties" xmlns:vt="http://schemas.openxmlformats.org/officeDocument/2006/docPropsVTypes">
  <TotalTime>554</TotalTime>
  <Words>3248</Words>
  <Application>Microsoft Office PowerPoint</Application>
  <PresentationFormat>Bildschirmpräsentation (4:3)</PresentationFormat>
  <Paragraphs>311</Paragraphs>
  <Slides>33</Slides>
  <Notes>33</Notes>
  <HiddenSlides>0</HiddenSlides>
  <MMClips>0</MMClips>
  <ScaleCrop>false</ScaleCrop>
  <HeadingPairs>
    <vt:vector size="4" baseType="variant">
      <vt:variant>
        <vt:lpstr>Design</vt:lpstr>
      </vt:variant>
      <vt:variant>
        <vt:i4>1</vt:i4>
      </vt:variant>
      <vt:variant>
        <vt:lpstr>Folientitel</vt:lpstr>
      </vt:variant>
      <vt:variant>
        <vt:i4>33</vt:i4>
      </vt:variant>
    </vt:vector>
  </HeadingPairs>
  <TitlesOfParts>
    <vt:vector size="34" baseType="lpstr">
      <vt:lpstr>Larissa-Design</vt:lpstr>
      <vt:lpstr>Mobile Air Quality Monitoring and Web-Based Visualization</vt:lpstr>
      <vt:lpstr>Outline</vt:lpstr>
      <vt:lpstr>Motivation</vt:lpstr>
      <vt:lpstr>Background</vt:lpstr>
      <vt:lpstr>Hardware Architecture</vt:lpstr>
      <vt:lpstr>Sensor Node Improvements</vt:lpstr>
      <vt:lpstr>Firmware</vt:lpstr>
      <vt:lpstr>Firmware (continued)</vt:lpstr>
      <vt:lpstr>System Architecture</vt:lpstr>
      <vt:lpstr>Sensor Node Communication</vt:lpstr>
      <vt:lpstr>Server Implementation</vt:lpstr>
      <vt:lpstr>Server-Client Communication</vt:lpstr>
      <vt:lpstr>Dynamic Calibration</vt:lpstr>
      <vt:lpstr>Model Reconstruction[7]</vt:lpstr>
      <vt:lpstr>GPS Smoothing</vt:lpstr>
      <vt:lpstr>GPS Smoothing (continued)</vt:lpstr>
      <vt:lpstr>Web Client Overview</vt:lpstr>
      <vt:lpstr>Map Functionality</vt:lpstr>
      <vt:lpstr>Marker Clustering</vt:lpstr>
      <vt:lpstr>Sensor Selection</vt:lpstr>
      <vt:lpstr>Sensor Data</vt:lpstr>
      <vt:lpstr>Visualization Overlays</vt:lpstr>
      <vt:lpstr>Realtime Data Graph</vt:lpstr>
      <vt:lpstr>Data Retrieval Methods</vt:lpstr>
      <vt:lpstr>Data Retrieval Methods (cont.)</vt:lpstr>
      <vt:lpstr>Data Retrieval Methods (cont.)</vt:lpstr>
      <vt:lpstr>Additional Applications</vt:lpstr>
      <vt:lpstr>Additional Applications (cont.)</vt:lpstr>
      <vt:lpstr>Future Work</vt:lpstr>
      <vt:lpstr>Related Works</vt:lpstr>
      <vt:lpstr>Conclusions</vt:lpstr>
      <vt:lpstr>References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Air Quality Monitoring and Web-Based Visualization</dc:title>
  <dc:creator>Will Hedgecock</dc:creator>
  <cp:lastModifiedBy>Will Hedgecock</cp:lastModifiedBy>
  <cp:revision>225</cp:revision>
  <dcterms:created xsi:type="dcterms:W3CDTF">2009-11-25T04:19:35Z</dcterms:created>
  <dcterms:modified xsi:type="dcterms:W3CDTF">2009-12-02T15:28:41Z</dcterms:modified>
  <cp:contentType>_Docs_</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ddDocumentEventProcessedId">
    <vt:lpwstr>401dbdd1-29c9-4672-ba22-369b64558412</vt:lpwstr>
  </property>
</Properties>
</file>